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7" r:id="rId4"/>
    <p:sldId id="282" r:id="rId5"/>
    <p:sldId id="276" r:id="rId6"/>
    <p:sldId id="259" r:id="rId7"/>
    <p:sldId id="261" r:id="rId8"/>
    <p:sldId id="268" r:id="rId9"/>
    <p:sldId id="274" r:id="rId10"/>
    <p:sldId id="269" r:id="rId11"/>
    <p:sldId id="281" r:id="rId12"/>
    <p:sldId id="267" r:id="rId13"/>
    <p:sldId id="275" r:id="rId14"/>
    <p:sldId id="280" r:id="rId15"/>
    <p:sldId id="262" r:id="rId16"/>
    <p:sldId id="278" r:id="rId17"/>
    <p:sldId id="279" r:id="rId18"/>
    <p:sldId id="270" r:id="rId19"/>
    <p:sldId id="260" r:id="rId20"/>
    <p:sldId id="271" r:id="rId21"/>
    <p:sldId id="272" r:id="rId22"/>
    <p:sldId id="273" r:id="rId23"/>
    <p:sldId id="263" r:id="rId24"/>
    <p:sldId id="264" r:id="rId25"/>
    <p:sldId id="265" r:id="rId26"/>
    <p:sldId id="26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59" autoAdjust="0"/>
    <p:restoredTop sz="86497" autoAdjust="0"/>
  </p:normalViewPr>
  <p:slideViewPr>
    <p:cSldViewPr>
      <p:cViewPr>
        <p:scale>
          <a:sx n="60" d="100"/>
          <a:sy n="60" d="100"/>
        </p:scale>
        <p:origin x="-1488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0E85-F488-4359-A604-80FD0C0F82E8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A9A5-6FF0-4BC3-9BEB-A044F07FD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406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11434-E6E5-4A4D-8FEB-4755F6ECA353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A4778-BC1B-4947-8B40-CF76A40C75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10 municípios do estado, houve mortes por dengue este ano. Foram 7 óbitos em Resende; 2 em Campos, Paraty e Porto Real; e 1 em Barra Mansa, Itatiaia, Piraí, Miracema, Quatis e Volta Redonda.</a:t>
            </a:r>
            <a:endParaRPr lang="pt-B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A4778-BC1B-4947-8B40-CF76A40C75D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DEMAIS PÁGIN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gor.lacenrj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IMEIRA PÁGINA.jpg"/>
          <p:cNvPicPr>
            <a:picLocks noChangeAspect="1"/>
          </p:cNvPicPr>
          <p:nvPr/>
        </p:nvPicPr>
        <p:blipFill>
          <a:blip r:embed="rId2" cstate="print"/>
          <a:srcRect t="301" b="394"/>
          <a:stretch>
            <a:fillRect/>
          </a:stretch>
        </p:blipFill>
        <p:spPr>
          <a:xfrm>
            <a:off x="-36512" y="-51758"/>
            <a:ext cx="9228265" cy="690975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36383" y="5219908"/>
            <a:ext cx="567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(LACEN-RJ)</a:t>
            </a:r>
            <a:endParaRPr lang="pt-B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6" y="1196752"/>
            <a:ext cx="96490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Tópicos para discussão:</a:t>
            </a:r>
          </a:p>
          <a:p>
            <a:endParaRPr lang="pt-B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Quais as dificuldades de aderência dos municípios?;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Qual o modelo devemos utilizar para aumentar a eficiências nas ações de assistência laboratorial para Dengue?;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Como aumentar a eficácia no uso dos recursos para 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assistência a Dengue?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 txBox="1">
            <a:spLocks noGrp="1"/>
          </p:cNvSpPr>
          <p:nvPr>
            <p:ph type="ctrTitle"/>
          </p:nvPr>
        </p:nvSpPr>
        <p:spPr>
          <a:xfrm>
            <a:off x="297045" y="3152582"/>
            <a:ext cx="854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 Estadual de Laboratórios de Saúde Pública - RELSP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1556792"/>
            <a:ext cx="751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(LACEN-RJ)</a:t>
            </a:r>
            <a:endParaRPr lang="pt-B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1840" y="2780928"/>
            <a:ext cx="297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Objetiva sobre a: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3789040"/>
            <a:ext cx="831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FF00"/>
                </a:solidFill>
              </a:rPr>
              <a:t>Análises </a:t>
            </a:r>
            <a:r>
              <a:rPr lang="pt-BR" sz="4000" dirty="0" smtClean="0">
                <a:solidFill>
                  <a:srgbClr val="FFFF00"/>
                </a:solidFill>
              </a:rPr>
              <a:t>Microbiológicas em Água para Consumo Humano</a:t>
            </a:r>
            <a:endParaRPr lang="pt-B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427984" y="3429000"/>
            <a:ext cx="4968552" cy="3168352"/>
            <a:chOff x="1907704" y="1700808"/>
            <a:chExt cx="6912768" cy="46085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20115" t="11201" r="24265" b="22022"/>
            <a:stretch>
              <a:fillRect/>
            </a:stretch>
          </p:blipFill>
          <p:spPr bwMode="auto">
            <a:xfrm>
              <a:off x="1907704" y="1700808"/>
              <a:ext cx="6672231" cy="450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1907704" y="1700808"/>
              <a:ext cx="136815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7236296" y="5949280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2051720" y="692696"/>
            <a:ext cx="554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 Estadual de Laboratórios de Saúde Pública - RELSP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484784"/>
            <a:ext cx="69127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 os noventa e dois (92) municípios do Estado do Rio de Janeiro;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Incentivar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laboratórios polos regionais no monitoramento da qualidade da água;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 programas de controle de qualidade interlaboratoriais;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Capacitar tecnicamente os diversos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Equipar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 (10) laboratórios municipais com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 de fluxo laminar, estufa incubadora tipo BOD,geladeira duplex, 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PHmetro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portátil,  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turbidímetro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portátil, medidor de cloro portátil, lâmpada UV, e receberá insumos para a realização da coleta de amostras e análises bacteriológicas;</a:t>
            </a:r>
          </a:p>
          <a:p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3367" y="1124744"/>
            <a:ext cx="8627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Descentralização das Analises Microbiológicas em Água para Consumo Humano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87624" y="544522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do Projeto 2007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4175448" y="3429000"/>
            <a:ext cx="4968552" cy="3168352"/>
            <a:chOff x="1907704" y="1700808"/>
            <a:chExt cx="6912768" cy="46085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20115" t="11201" r="24265" b="22022"/>
            <a:stretch>
              <a:fillRect/>
            </a:stretch>
          </p:blipFill>
          <p:spPr bwMode="auto">
            <a:xfrm>
              <a:off x="1907704" y="1700808"/>
              <a:ext cx="6672231" cy="450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1907704" y="1700808"/>
              <a:ext cx="136815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7236296" y="5949280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2051720" y="692696"/>
            <a:ext cx="554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 Estadual de Laboratórios de Saúde Pública - RELSP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8447" y="1196752"/>
            <a:ext cx="8627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Descentralização das Analises Microbiológicas em Água para Consumo Humano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79512" y="2132856"/>
          <a:ext cx="6624737" cy="2491835"/>
        </p:xfrm>
        <a:graphic>
          <a:graphicData uri="http://schemas.openxmlformats.org/drawingml/2006/table">
            <a:tbl>
              <a:tblPr/>
              <a:tblGrid>
                <a:gridCol w="2437249"/>
                <a:gridCol w="932370"/>
                <a:gridCol w="899656"/>
                <a:gridCol w="785154"/>
                <a:gridCol w="785154"/>
                <a:gridCol w="785154"/>
              </a:tblGrid>
              <a:tr h="11982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Realizam Exame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Não </a:t>
                      </a: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Realizam exame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Projeto totalmente implantado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Equipamentos recebidos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processo burocrático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95536" y="16288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atual-2015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705451"/>
            <a:ext cx="8676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Tópicos para discussão:</a:t>
            </a:r>
          </a:p>
          <a:p>
            <a:endParaRPr lang="pt-B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Quais as dificuldades  operacionais encontradas nos municípios?;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Quais os analíticos(Ex. Agrotóxico) podemos ampliar ?;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Como aumentar a eficácia no uso dos recursos ?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3155484"/>
            <a:ext cx="3128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Igor Couto da Cruz</a:t>
            </a:r>
          </a:p>
          <a:p>
            <a:r>
              <a:rPr lang="pt-BR" sz="2400" dirty="0" smtClean="0">
                <a:hlinkClick r:id="rId2"/>
              </a:rPr>
              <a:t>Igor.lacenrj@gmail.com</a:t>
            </a:r>
            <a:endParaRPr lang="pt-BR" sz="2400" dirty="0" smtClean="0"/>
          </a:p>
          <a:p>
            <a:r>
              <a:rPr lang="pt-BR" sz="2400" dirty="0" smtClean="0"/>
              <a:t>21-2332-8597</a:t>
            </a:r>
          </a:p>
          <a:p>
            <a:r>
              <a:rPr lang="pt-BR" sz="2400" dirty="0" smtClean="0"/>
              <a:t>21-2332-8606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2420888"/>
            <a:ext cx="6602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(LACEN-RJ)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_REGIÕES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7644" y="836712"/>
            <a:ext cx="7380820" cy="550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51682" y="3068960"/>
            <a:ext cx="760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</a:t>
            </a:r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)’</a:t>
            </a:r>
            <a:endParaRPr lang="pt-B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0076" t="15514" r="30907" b="14563"/>
          <a:stretch>
            <a:fillRect/>
          </a:stretch>
        </p:blipFill>
        <p:spPr bwMode="auto">
          <a:xfrm>
            <a:off x="1835696" y="780791"/>
            <a:ext cx="5904656" cy="58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972017"/>
            <a:ext cx="751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(LACEN-RJ)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53429" y="1516722"/>
            <a:ext cx="3934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solidFill>
                  <a:srgbClr val="C00000"/>
                </a:solidFill>
              </a:rPr>
              <a:t>Laboratório de Vigilância em Saúde</a:t>
            </a:r>
            <a:endParaRPr lang="pt-BR" sz="2000" b="1" u="sng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2203698"/>
            <a:ext cx="85689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Funções Públicas: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Diagnosticar e tipificar danos e contaminantes,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Quantificar e qualificar composição de produtos,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 intensidades,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 Extensão  do dano ou contaminação;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Desenvolver e implantar técnicas e metodologias para novos patogênicos, substancias e contaminantes,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Georeferenciar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ocorrências.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972017"/>
            <a:ext cx="751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(LACEN-RJ)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53429" y="1516722"/>
            <a:ext cx="3934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solidFill>
                  <a:srgbClr val="C00000"/>
                </a:solidFill>
              </a:rPr>
              <a:t>Laboratório de Vigilância em Saúde</a:t>
            </a:r>
            <a:endParaRPr lang="pt-BR" sz="2000" b="1" u="sng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1988840"/>
            <a:ext cx="5184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Àreas</a:t>
            </a:r>
            <a:r>
              <a:rPr lang="pt-B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conhecimento necessárias: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Físico-química/produtos,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 avançada,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Farmacologia,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Agronomia,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Antropozoonose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Imunologia,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Infectologia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Virologia,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Molecular,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Parasitologia,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Microbiologia avançada.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 txBox="1">
            <a:spLocks noGrp="1"/>
          </p:cNvSpPr>
          <p:nvPr>
            <p:ph type="ctrTitle"/>
          </p:nvPr>
        </p:nvSpPr>
        <p:spPr>
          <a:xfrm>
            <a:off x="297045" y="3152582"/>
            <a:ext cx="854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 Estadual de Laboratórios de Saúde Pública - RELSP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1556792"/>
            <a:ext cx="751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Central Noel </a:t>
            </a:r>
            <a:r>
              <a:rPr lang="pt-B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Nutels</a:t>
            </a:r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(LACEN-RJ)</a:t>
            </a:r>
            <a:endParaRPr lang="pt-B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1840" y="2780928"/>
            <a:ext cx="297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Objetiva sobre a: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5221" y="3933056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</a:t>
            </a:r>
            <a:endParaRPr lang="pt-BR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397" t="17719" r="29246" b="15837"/>
          <a:stretch>
            <a:fillRect/>
          </a:stretch>
        </p:blipFill>
        <p:spPr bwMode="auto">
          <a:xfrm>
            <a:off x="3311352" y="764704"/>
            <a:ext cx="58326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1484784"/>
            <a:ext cx="2237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evolução da doença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34" t="2751" r="16794" b="14563"/>
          <a:stretch>
            <a:fillRect/>
          </a:stretch>
        </p:blipFill>
        <p:spPr bwMode="auto">
          <a:xfrm>
            <a:off x="179512" y="1316180"/>
            <a:ext cx="7416824" cy="50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524328" y="58575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pt-B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98313" y="587727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pt-B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68344" y="3429000"/>
            <a:ext cx="360040" cy="2304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DENV_ 1/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16416" y="3429000"/>
            <a:ext cx="360040" cy="2304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DENV_ 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51720" y="692696"/>
            <a:ext cx="554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 Estadual de Laboratórios de Saúde Pública - RELSP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2809" y="1052736"/>
            <a:ext cx="7898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Descentralização das Analises Sorológicas para o Diagnostico da Dengue</a:t>
            </a:r>
          </a:p>
          <a:p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139952" y="3501008"/>
            <a:ext cx="5184576" cy="3168352"/>
            <a:chOff x="3635896" y="3429000"/>
            <a:chExt cx="5184576" cy="3168352"/>
          </a:xfrm>
        </p:grpSpPr>
        <p:grpSp>
          <p:nvGrpSpPr>
            <p:cNvPr id="2" name="Grupo 4"/>
            <p:cNvGrpSpPr/>
            <p:nvPr/>
          </p:nvGrpSpPr>
          <p:grpSpPr>
            <a:xfrm>
              <a:off x="3635896" y="3429000"/>
              <a:ext cx="5184576" cy="3168352"/>
              <a:chOff x="1907704" y="1700808"/>
              <a:chExt cx="6912768" cy="460851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l="20115" t="11201" r="24265" b="22022"/>
              <a:stretch>
                <a:fillRect/>
              </a:stretch>
            </p:blipFill>
            <p:spPr bwMode="auto">
              <a:xfrm>
                <a:off x="1907704" y="1700808"/>
                <a:ext cx="6672231" cy="4503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1907704" y="1700808"/>
                <a:ext cx="1368152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7236296" y="5949280"/>
                <a:ext cx="158417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436096" y="55079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868144" y="58052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444208" y="46531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499992" y="508518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  <a:p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020272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956376" y="422108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779912" y="61653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148064" y="52292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76256" y="56612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5496" y="148478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 os noventa e dois (92) municípios do Estado do Rio de Janeiro;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Disponibilizar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diagnostico sorológico em tempo hábil a população dos diversos municípios;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Incentivar a estruturação dos laboratórios polo regionais;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 programas de controle de qualidade interlaboratoriais;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Capacitar tecnicamente os diversos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municípios.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Equipar 18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Laboratórios municipais: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freezer -70ºC,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leitora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automática, </a:t>
            </a:r>
          </a:p>
          <a:p>
            <a:pPr lvl="0">
              <a:buClr>
                <a:srgbClr val="C00000"/>
              </a:buClr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lavadora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automática universal;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92080" y="4149080"/>
            <a:ext cx="129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laboratorial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187624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do Projeto 2007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51720" y="692696"/>
            <a:ext cx="554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 Estadual de Laboratórios de Saúde Pública - RELSP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2809" y="1052736"/>
            <a:ext cx="7898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Descentralização das Analises Sorológicas para o Diagnostico da Dengue</a:t>
            </a:r>
          </a:p>
          <a:p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4139952" y="2924944"/>
            <a:ext cx="5184576" cy="3168352"/>
            <a:chOff x="3635896" y="3429000"/>
            <a:chExt cx="5184576" cy="3168352"/>
          </a:xfrm>
        </p:grpSpPr>
        <p:grpSp>
          <p:nvGrpSpPr>
            <p:cNvPr id="5" name="Grupo 4"/>
            <p:cNvGrpSpPr/>
            <p:nvPr/>
          </p:nvGrpSpPr>
          <p:grpSpPr>
            <a:xfrm>
              <a:off x="3635896" y="3429000"/>
              <a:ext cx="5184576" cy="3168352"/>
              <a:chOff x="1907704" y="1700808"/>
              <a:chExt cx="6912768" cy="460851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l="20115" t="11201" r="24265" b="22022"/>
              <a:stretch>
                <a:fillRect/>
              </a:stretch>
            </p:blipFill>
            <p:spPr bwMode="auto">
              <a:xfrm>
                <a:off x="1907704" y="1700808"/>
                <a:ext cx="6672231" cy="4503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1907704" y="1700808"/>
                <a:ext cx="1368152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7236296" y="5949280"/>
                <a:ext cx="158417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436096" y="55079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868144" y="579597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444208" y="46531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499992" y="508518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  <a:p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020272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956376" y="422108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779912" y="61653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148064" y="52292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76256" y="56612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83568" y="14847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atual-2015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51520" y="2060848"/>
          <a:ext cx="6192688" cy="2249415"/>
        </p:xfrm>
        <a:graphic>
          <a:graphicData uri="http://schemas.openxmlformats.org/drawingml/2006/table">
            <a:tbl>
              <a:tblPr/>
              <a:tblGrid>
                <a:gridCol w="2547945"/>
                <a:gridCol w="894312"/>
                <a:gridCol w="1029302"/>
                <a:gridCol w="523088"/>
                <a:gridCol w="573710"/>
                <a:gridCol w="624331"/>
              </a:tblGrid>
              <a:tr h="10858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Realizam Exame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Não </a:t>
                      </a: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Realizam exame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4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Projeto totalmente implantado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Equipamentos recebidos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processo burocrático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643</Words>
  <Application>Microsoft Office PowerPoint</Application>
  <PresentationFormat>Apresentação na tela (4:3)</PresentationFormat>
  <Paragraphs>146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Slide 2</vt:lpstr>
      <vt:lpstr>Slide 3</vt:lpstr>
      <vt:lpstr>Slide 4</vt:lpstr>
      <vt:lpstr>Rede  Estadual de Laboratórios de Saúde Pública - RELSP</vt:lpstr>
      <vt:lpstr>Slide 6</vt:lpstr>
      <vt:lpstr>Slide 7</vt:lpstr>
      <vt:lpstr>Slide 8</vt:lpstr>
      <vt:lpstr>Slide 9</vt:lpstr>
      <vt:lpstr>Slide 10</vt:lpstr>
      <vt:lpstr>Rede  Estadual de Laboratórios de Saúde Pública - RELSP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renata.design</dc:creator>
  <cp:lastModifiedBy>Igor Couto da Cruz</cp:lastModifiedBy>
  <cp:revision>34</cp:revision>
  <dcterms:created xsi:type="dcterms:W3CDTF">2015-03-24T20:59:22Z</dcterms:created>
  <dcterms:modified xsi:type="dcterms:W3CDTF">2015-11-04T14:23:44Z</dcterms:modified>
</cp:coreProperties>
</file>