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Default Extension="vml" ContentType="application/vnd.openxmlformats-officedocument.vmlDrawing"/>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57" r:id="rId1"/>
  </p:sldMasterIdLst>
  <p:notesMasterIdLst>
    <p:notesMasterId r:id="rId28"/>
  </p:notesMasterIdLst>
  <p:handoutMasterIdLst>
    <p:handoutMasterId r:id="rId29"/>
  </p:handoutMasterIdLst>
  <p:sldIdLst>
    <p:sldId id="423" r:id="rId2"/>
    <p:sldId id="459" r:id="rId3"/>
    <p:sldId id="479" r:id="rId4"/>
    <p:sldId id="445" r:id="rId5"/>
    <p:sldId id="448" r:id="rId6"/>
    <p:sldId id="449" r:id="rId7"/>
    <p:sldId id="480" r:id="rId8"/>
    <p:sldId id="469" r:id="rId9"/>
    <p:sldId id="478" r:id="rId10"/>
    <p:sldId id="484" r:id="rId11"/>
    <p:sldId id="477" r:id="rId12"/>
    <p:sldId id="474" r:id="rId13"/>
    <p:sldId id="443" r:id="rId14"/>
    <p:sldId id="446" r:id="rId15"/>
    <p:sldId id="481" r:id="rId16"/>
    <p:sldId id="483" r:id="rId17"/>
    <p:sldId id="476" r:id="rId18"/>
    <p:sldId id="485" r:id="rId19"/>
    <p:sldId id="486" r:id="rId20"/>
    <p:sldId id="450" r:id="rId21"/>
    <p:sldId id="452" r:id="rId22"/>
    <p:sldId id="453" r:id="rId23"/>
    <p:sldId id="454" r:id="rId24"/>
    <p:sldId id="455" r:id="rId25"/>
    <p:sldId id="457" r:id="rId26"/>
    <p:sldId id="487" r:id="rId27"/>
  </p:sldIdLst>
  <p:sldSz cx="9144000" cy="6858000" type="screen4x3"/>
  <p:notesSz cx="6669088" cy="9926638"/>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Estilo com Tema 1 - Ênfas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24" autoAdjust="0"/>
    <p:restoredTop sz="89520" autoAdjust="0"/>
  </p:normalViewPr>
  <p:slideViewPr>
    <p:cSldViewPr>
      <p:cViewPr>
        <p:scale>
          <a:sx n="80" d="100"/>
          <a:sy n="80" d="100"/>
        </p:scale>
        <p:origin x="-948"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1980" y="-90"/>
      </p:cViewPr>
      <p:guideLst>
        <p:guide orient="horz" pos="3126"/>
        <p:guide pos="210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edro.filho\Documents\SES\DSTAIDS\RELATORIOS%20DST-AIDS\reuniao%20dirigentes%20SVS%202015\analise_BEA_2008.2014.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edro.filho\Documents\SES\DSTAIDS\RELATORIOS%20DST-AIDS\reuniao%20dirigentes%20SVS%202015\incidencia%20AIDS%20por%20sexo_fxetaria_catexp2014_link.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pedro.filho\Documents\SES\DSTAIDS\RELATORIOS%20DST-AIDS\reuniao%20dirigentes%20SVS%202015\incidencia%20AIDS%20por%20sexo_fxetaria_catexp2014_link.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pedro.filho\Documents\SES\DSTAIDS\RELATORIOS%20DST-AIDS\reuniao%20dirigentes%20SVS%202015\analise_BEA_2008.2014.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pedro.filho\Documents\SES\DSTAIDS\RELATORIOS%20DST-AIDS\reuniao%20dirigentes%20SVS%202015\analise_BEA_2008.2014.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pedro.filho\Documents\SES\DSTAIDS\RELATORIOS%20DST-AIDS\reuniao%20dirigentes%20SVS%202015\analise_BEA_2008.2014.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pedro.filho\Meus%20documentos\PEDRO\SES\DSTAIDS\analises%20AIDS%20e%20CBVE\analise.banco.linkado.ate2014\Gr&#225;ficos%20e%20Tabelas%20AIDS_linkado.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pedro.filho\Meus%20documentos\PEDRO\SES\DSTAIDS\Reuniao%20Coordenadores\30_07_2015\comites%20mortalidade\obitos_comorbidadeTB.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pedro.filho\Documents\SES\DSTAIDS\RELATORIOS%20DST-AIDS\reuniao%20dirigentes%20SVS%202015\analise_BEA_2008.2014.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pt-BR"/>
  <c:chart>
    <c:autoTitleDeleted val="1"/>
    <c:plotArea>
      <c:layout/>
      <c:barChart>
        <c:barDir val="col"/>
        <c:grouping val="clustered"/>
        <c:ser>
          <c:idx val="0"/>
          <c:order val="0"/>
          <c:tx>
            <c:strRef>
              <c:f>grafico_incid!$A$12</c:f>
              <c:strCache>
                <c:ptCount val="1"/>
                <c:pt idx="0">
                  <c:v>ERJ</c:v>
                </c:pt>
              </c:strCache>
            </c:strRef>
          </c:tx>
          <c:dLbls>
            <c:txPr>
              <a:bodyPr/>
              <a:lstStyle/>
              <a:p>
                <a:pPr>
                  <a:defRPr sz="1200"/>
                </a:pPr>
                <a:endParaRPr lang="pt-BR"/>
              </a:p>
            </c:txPr>
            <c:showVal val="1"/>
          </c:dLbls>
          <c:cat>
            <c:numRef>
              <c:f>grafico_incid!$F$2:$G$2</c:f>
              <c:numCache>
                <c:formatCode>0</c:formatCode>
                <c:ptCount val="2"/>
                <c:pt idx="0">
                  <c:v>2012</c:v>
                </c:pt>
                <c:pt idx="1">
                  <c:v>2013</c:v>
                </c:pt>
              </c:numCache>
            </c:numRef>
          </c:cat>
          <c:val>
            <c:numRef>
              <c:f>grafico_incid!$F$12:$G$12</c:f>
              <c:numCache>
                <c:formatCode>0.0</c:formatCode>
                <c:ptCount val="2"/>
                <c:pt idx="0">
                  <c:v>30.231591736123224</c:v>
                </c:pt>
                <c:pt idx="1">
                  <c:v>27.655241419210391</c:v>
                </c:pt>
              </c:numCache>
            </c:numRef>
          </c:val>
        </c:ser>
        <c:ser>
          <c:idx val="1"/>
          <c:order val="1"/>
          <c:tx>
            <c:strRef>
              <c:f>grafico_incid!$A$13</c:f>
              <c:strCache>
                <c:ptCount val="1"/>
                <c:pt idx="0">
                  <c:v>Brasil</c:v>
                </c:pt>
              </c:strCache>
            </c:strRef>
          </c:tx>
          <c:dLbls>
            <c:txPr>
              <a:bodyPr/>
              <a:lstStyle/>
              <a:p>
                <a:pPr>
                  <a:defRPr sz="1200"/>
                </a:pPr>
                <a:endParaRPr lang="pt-BR"/>
              </a:p>
            </c:txPr>
            <c:showVal val="1"/>
          </c:dLbls>
          <c:cat>
            <c:numRef>
              <c:f>grafico_incid!$F$2:$G$2</c:f>
              <c:numCache>
                <c:formatCode>0</c:formatCode>
                <c:ptCount val="2"/>
                <c:pt idx="0">
                  <c:v>2012</c:v>
                </c:pt>
                <c:pt idx="1">
                  <c:v>2013</c:v>
                </c:pt>
              </c:numCache>
            </c:numRef>
          </c:cat>
          <c:val>
            <c:numRef>
              <c:f>grafico_incid!$F$13:$G$13</c:f>
              <c:numCache>
                <c:formatCode>0.0</c:formatCode>
                <c:ptCount val="2"/>
                <c:pt idx="0">
                  <c:v>20.6</c:v>
                </c:pt>
                <c:pt idx="1">
                  <c:v>20.399999999999999</c:v>
                </c:pt>
              </c:numCache>
            </c:numRef>
          </c:val>
        </c:ser>
        <c:gapWidth val="75"/>
        <c:overlap val="-25"/>
        <c:axId val="59705216"/>
        <c:axId val="59706752"/>
      </c:barChart>
      <c:catAx>
        <c:axId val="59705216"/>
        <c:scaling>
          <c:orientation val="minMax"/>
        </c:scaling>
        <c:axPos val="b"/>
        <c:numFmt formatCode="0" sourceLinked="1"/>
        <c:majorTickMark val="none"/>
        <c:tickLblPos val="nextTo"/>
        <c:txPr>
          <a:bodyPr/>
          <a:lstStyle/>
          <a:p>
            <a:pPr>
              <a:defRPr sz="1200" b="1"/>
            </a:pPr>
            <a:endParaRPr lang="pt-BR"/>
          </a:p>
        </c:txPr>
        <c:crossAx val="59706752"/>
        <c:crosses val="autoZero"/>
        <c:auto val="1"/>
        <c:lblAlgn val="ctr"/>
        <c:lblOffset val="100"/>
      </c:catAx>
      <c:valAx>
        <c:axId val="59706752"/>
        <c:scaling>
          <c:orientation val="minMax"/>
        </c:scaling>
        <c:axPos val="l"/>
        <c:majorGridlines/>
        <c:numFmt formatCode="0.0" sourceLinked="1"/>
        <c:majorTickMark val="none"/>
        <c:tickLblPos val="nextTo"/>
        <c:spPr>
          <a:ln w="9525">
            <a:noFill/>
          </a:ln>
        </c:spPr>
        <c:crossAx val="59705216"/>
        <c:crosses val="autoZero"/>
        <c:crossBetween val="between"/>
      </c:valAx>
    </c:plotArea>
    <c:legend>
      <c:legendPos val="b"/>
      <c:layout/>
      <c:txPr>
        <a:bodyPr/>
        <a:lstStyle/>
        <a:p>
          <a:pPr>
            <a:defRPr sz="1200"/>
          </a:pPr>
          <a:endParaRPr lang="pt-BR"/>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pt-BR"/>
  <c:chart>
    <c:autoTitleDeleted val="1"/>
    <c:plotArea>
      <c:layout/>
      <c:barChart>
        <c:barDir val="col"/>
        <c:grouping val="percentStacked"/>
        <c:ser>
          <c:idx val="0"/>
          <c:order val="0"/>
          <c:tx>
            <c:strRef>
              <c:f>'catexpM.BR.erj'!$A$26</c:f>
              <c:strCache>
                <c:ptCount val="1"/>
                <c:pt idx="0">
                  <c:v>homossexual</c:v>
                </c:pt>
              </c:strCache>
            </c:strRef>
          </c:tx>
          <c:dLbls>
            <c:showVal val="1"/>
          </c:dLbls>
          <c:cat>
            <c:multiLvlStrRef>
              <c:f>'catexpM.BR.erj'!$L$24:$O$25</c:f>
              <c:multiLvlStrCache>
                <c:ptCount val="4"/>
                <c:lvl>
                  <c:pt idx="0">
                    <c:v>ERJ</c:v>
                  </c:pt>
                  <c:pt idx="1">
                    <c:v>Brasil</c:v>
                  </c:pt>
                  <c:pt idx="2">
                    <c:v>ERJ</c:v>
                  </c:pt>
                  <c:pt idx="3">
                    <c:v>Brasil</c:v>
                  </c:pt>
                </c:lvl>
                <c:lvl>
                  <c:pt idx="0">
                    <c:v>2012</c:v>
                  </c:pt>
                  <c:pt idx="2">
                    <c:v>2013</c:v>
                  </c:pt>
                </c:lvl>
              </c:multiLvlStrCache>
            </c:multiLvlStrRef>
          </c:cat>
          <c:val>
            <c:numRef>
              <c:f>'catexpM.BR.erj'!$L$26:$O$26</c:f>
              <c:numCache>
                <c:formatCode>0.0</c:formatCode>
                <c:ptCount val="4"/>
                <c:pt idx="0">
                  <c:v>30.825082508250823</c:v>
                </c:pt>
                <c:pt idx="1">
                  <c:v>27.8</c:v>
                </c:pt>
                <c:pt idx="2">
                  <c:v>31.142643764002987</c:v>
                </c:pt>
                <c:pt idx="3">
                  <c:v>27.797999999999988</c:v>
                </c:pt>
              </c:numCache>
            </c:numRef>
          </c:val>
        </c:ser>
        <c:ser>
          <c:idx val="1"/>
          <c:order val="1"/>
          <c:tx>
            <c:strRef>
              <c:f>'catexpM.BR.erj'!$A$27</c:f>
              <c:strCache>
                <c:ptCount val="1"/>
                <c:pt idx="0">
                  <c:v>bissexual</c:v>
                </c:pt>
              </c:strCache>
            </c:strRef>
          </c:tx>
          <c:dLbls>
            <c:showVal val="1"/>
          </c:dLbls>
          <c:cat>
            <c:multiLvlStrRef>
              <c:f>'catexpM.BR.erj'!$L$24:$O$25</c:f>
              <c:multiLvlStrCache>
                <c:ptCount val="4"/>
                <c:lvl>
                  <c:pt idx="0">
                    <c:v>ERJ</c:v>
                  </c:pt>
                  <c:pt idx="1">
                    <c:v>Brasil</c:v>
                  </c:pt>
                  <c:pt idx="2">
                    <c:v>ERJ</c:v>
                  </c:pt>
                  <c:pt idx="3">
                    <c:v>Brasil</c:v>
                  </c:pt>
                </c:lvl>
                <c:lvl>
                  <c:pt idx="0">
                    <c:v>2012</c:v>
                  </c:pt>
                  <c:pt idx="2">
                    <c:v>2013</c:v>
                  </c:pt>
                </c:lvl>
              </c:multiLvlStrCache>
            </c:multiLvlStrRef>
          </c:cat>
          <c:val>
            <c:numRef>
              <c:f>'catexpM.BR.erj'!$L$27:$O$27</c:f>
              <c:numCache>
                <c:formatCode>0.0</c:formatCode>
                <c:ptCount val="4"/>
                <c:pt idx="0">
                  <c:v>10.231023102310221</c:v>
                </c:pt>
                <c:pt idx="1">
                  <c:v>7.7899999999999991</c:v>
                </c:pt>
                <c:pt idx="2">
                  <c:v>9.5593726661687857</c:v>
                </c:pt>
                <c:pt idx="3">
                  <c:v>7.7080000000000002</c:v>
                </c:pt>
              </c:numCache>
            </c:numRef>
          </c:val>
        </c:ser>
        <c:ser>
          <c:idx val="2"/>
          <c:order val="2"/>
          <c:tx>
            <c:strRef>
              <c:f>'catexpM.BR.erj'!$A$28</c:f>
              <c:strCache>
                <c:ptCount val="1"/>
                <c:pt idx="0">
                  <c:v>heterossexual</c:v>
                </c:pt>
              </c:strCache>
            </c:strRef>
          </c:tx>
          <c:dLbls>
            <c:showVal val="1"/>
          </c:dLbls>
          <c:cat>
            <c:multiLvlStrRef>
              <c:f>'catexpM.BR.erj'!$L$24:$O$25</c:f>
              <c:multiLvlStrCache>
                <c:ptCount val="4"/>
                <c:lvl>
                  <c:pt idx="0">
                    <c:v>ERJ</c:v>
                  </c:pt>
                  <c:pt idx="1">
                    <c:v>Brasil</c:v>
                  </c:pt>
                  <c:pt idx="2">
                    <c:v>ERJ</c:v>
                  </c:pt>
                  <c:pt idx="3">
                    <c:v>Brasil</c:v>
                  </c:pt>
                </c:lvl>
                <c:lvl>
                  <c:pt idx="0">
                    <c:v>2012</c:v>
                  </c:pt>
                  <c:pt idx="2">
                    <c:v>2013</c:v>
                  </c:pt>
                </c:lvl>
              </c:multiLvlStrCache>
            </c:multiLvlStrRef>
          </c:cat>
          <c:val>
            <c:numRef>
              <c:f>'catexpM.BR.erj'!$L$28:$O$28</c:f>
              <c:numCache>
                <c:formatCode>0.0</c:formatCode>
                <c:ptCount val="4"/>
                <c:pt idx="0">
                  <c:v>27.7</c:v>
                </c:pt>
                <c:pt idx="1">
                  <c:v>42.7</c:v>
                </c:pt>
                <c:pt idx="2">
                  <c:v>26.512322628827484</c:v>
                </c:pt>
                <c:pt idx="3">
                  <c:v>42.6</c:v>
                </c:pt>
              </c:numCache>
            </c:numRef>
          </c:val>
        </c:ser>
        <c:ser>
          <c:idx val="3"/>
          <c:order val="3"/>
          <c:tx>
            <c:strRef>
              <c:f>'catexpM.BR.erj'!$A$29</c:f>
              <c:strCache>
                <c:ptCount val="1"/>
                <c:pt idx="0">
                  <c:v>UD</c:v>
                </c:pt>
              </c:strCache>
            </c:strRef>
          </c:tx>
          <c:cat>
            <c:multiLvlStrRef>
              <c:f>'catexpM.BR.erj'!$L$24:$O$25</c:f>
              <c:multiLvlStrCache>
                <c:ptCount val="4"/>
                <c:lvl>
                  <c:pt idx="0">
                    <c:v>ERJ</c:v>
                  </c:pt>
                  <c:pt idx="1">
                    <c:v>Brasil</c:v>
                  </c:pt>
                  <c:pt idx="2">
                    <c:v>ERJ</c:v>
                  </c:pt>
                  <c:pt idx="3">
                    <c:v>Brasil</c:v>
                  </c:pt>
                </c:lvl>
                <c:lvl>
                  <c:pt idx="0">
                    <c:v>2012</c:v>
                  </c:pt>
                  <c:pt idx="2">
                    <c:v>2013</c:v>
                  </c:pt>
                </c:lvl>
              </c:multiLvlStrCache>
            </c:multiLvlStrRef>
          </c:cat>
          <c:val>
            <c:numRef>
              <c:f>'catexpM.BR.erj'!$L$29:$O$29</c:f>
              <c:numCache>
                <c:formatCode>0.0</c:formatCode>
                <c:ptCount val="4"/>
                <c:pt idx="0">
                  <c:v>1.782178217821782</c:v>
                </c:pt>
                <c:pt idx="1">
                  <c:v>3.8539999999999988</c:v>
                </c:pt>
                <c:pt idx="2">
                  <c:v>2.6885735623599727</c:v>
                </c:pt>
                <c:pt idx="3">
                  <c:v>3.6080000000000001</c:v>
                </c:pt>
              </c:numCache>
            </c:numRef>
          </c:val>
        </c:ser>
        <c:ser>
          <c:idx val="4"/>
          <c:order val="4"/>
          <c:tx>
            <c:strRef>
              <c:f>'catexpM.BR.erj'!$A$30</c:f>
              <c:strCache>
                <c:ptCount val="1"/>
                <c:pt idx="0">
                  <c:v>hemofilico</c:v>
                </c:pt>
              </c:strCache>
            </c:strRef>
          </c:tx>
          <c:cat>
            <c:multiLvlStrRef>
              <c:f>'catexpM.BR.erj'!$L$24:$O$25</c:f>
              <c:multiLvlStrCache>
                <c:ptCount val="4"/>
                <c:lvl>
                  <c:pt idx="0">
                    <c:v>ERJ</c:v>
                  </c:pt>
                  <c:pt idx="1">
                    <c:v>Brasil</c:v>
                  </c:pt>
                  <c:pt idx="2">
                    <c:v>ERJ</c:v>
                  </c:pt>
                  <c:pt idx="3">
                    <c:v>Brasil</c:v>
                  </c:pt>
                </c:lvl>
                <c:lvl>
                  <c:pt idx="0">
                    <c:v>2012</c:v>
                  </c:pt>
                  <c:pt idx="2">
                    <c:v>2013</c:v>
                  </c:pt>
                </c:lvl>
              </c:multiLvlStrCache>
            </c:multiLvlStrRef>
          </c:cat>
          <c:val>
            <c:numRef>
              <c:f>'catexpM.BR.erj'!$L$30:$O$30</c:f>
              <c:numCache>
                <c:formatCode>0.0</c:formatCode>
                <c:ptCount val="4"/>
                <c:pt idx="0">
                  <c:v>0.13201320132013208</c:v>
                </c:pt>
                <c:pt idx="1">
                  <c:v>0</c:v>
                </c:pt>
                <c:pt idx="2">
                  <c:v>0</c:v>
                </c:pt>
                <c:pt idx="3">
                  <c:v>0</c:v>
                </c:pt>
              </c:numCache>
            </c:numRef>
          </c:val>
        </c:ser>
        <c:ser>
          <c:idx val="5"/>
          <c:order val="5"/>
          <c:tx>
            <c:strRef>
              <c:f>'catexpM.BR.erj'!$A$31</c:f>
              <c:strCache>
                <c:ptCount val="1"/>
                <c:pt idx="0">
                  <c:v>transfusão</c:v>
                </c:pt>
              </c:strCache>
            </c:strRef>
          </c:tx>
          <c:cat>
            <c:multiLvlStrRef>
              <c:f>'catexpM.BR.erj'!$L$24:$O$25</c:f>
              <c:multiLvlStrCache>
                <c:ptCount val="4"/>
                <c:lvl>
                  <c:pt idx="0">
                    <c:v>ERJ</c:v>
                  </c:pt>
                  <c:pt idx="1">
                    <c:v>Brasil</c:v>
                  </c:pt>
                  <c:pt idx="2">
                    <c:v>ERJ</c:v>
                  </c:pt>
                  <c:pt idx="3">
                    <c:v>Brasil</c:v>
                  </c:pt>
                </c:lvl>
                <c:lvl>
                  <c:pt idx="0">
                    <c:v>2012</c:v>
                  </c:pt>
                  <c:pt idx="2">
                    <c:v>2013</c:v>
                  </c:pt>
                </c:lvl>
              </c:multiLvlStrCache>
            </c:multiLvlStrRef>
          </c:cat>
          <c:val>
            <c:numRef>
              <c:f>'catexpM.BR.erj'!$L$31:$O$31</c:f>
              <c:numCache>
                <c:formatCode>0.0</c:formatCode>
                <c:ptCount val="4"/>
                <c:pt idx="0">
                  <c:v>0</c:v>
                </c:pt>
                <c:pt idx="1">
                  <c:v>0</c:v>
                </c:pt>
                <c:pt idx="2">
                  <c:v>0</c:v>
                </c:pt>
                <c:pt idx="3">
                  <c:v>0</c:v>
                </c:pt>
              </c:numCache>
            </c:numRef>
          </c:val>
        </c:ser>
        <c:ser>
          <c:idx val="6"/>
          <c:order val="6"/>
          <c:tx>
            <c:strRef>
              <c:f>'catexpM.BR.erj'!$A$32</c:f>
              <c:strCache>
                <c:ptCount val="1"/>
                <c:pt idx="0">
                  <c:v>acid.mat.biol.</c:v>
                </c:pt>
              </c:strCache>
            </c:strRef>
          </c:tx>
          <c:cat>
            <c:multiLvlStrRef>
              <c:f>'catexpM.BR.erj'!$L$24:$O$25</c:f>
              <c:multiLvlStrCache>
                <c:ptCount val="4"/>
                <c:lvl>
                  <c:pt idx="0">
                    <c:v>ERJ</c:v>
                  </c:pt>
                  <c:pt idx="1">
                    <c:v>Brasil</c:v>
                  </c:pt>
                  <c:pt idx="2">
                    <c:v>ERJ</c:v>
                  </c:pt>
                  <c:pt idx="3">
                    <c:v>Brasil</c:v>
                  </c:pt>
                </c:lvl>
                <c:lvl>
                  <c:pt idx="0">
                    <c:v>2012</c:v>
                  </c:pt>
                  <c:pt idx="2">
                    <c:v>2013</c:v>
                  </c:pt>
                </c:lvl>
              </c:multiLvlStrCache>
            </c:multiLvlStrRef>
          </c:cat>
          <c:val>
            <c:numRef>
              <c:f>'catexpM.BR.erj'!$L$32:$O$32</c:f>
              <c:numCache>
                <c:formatCode>0.0</c:formatCode>
                <c:ptCount val="4"/>
                <c:pt idx="0">
                  <c:v>0</c:v>
                </c:pt>
                <c:pt idx="1">
                  <c:v>0</c:v>
                </c:pt>
                <c:pt idx="2">
                  <c:v>0</c:v>
                </c:pt>
                <c:pt idx="3">
                  <c:v>0</c:v>
                </c:pt>
              </c:numCache>
            </c:numRef>
          </c:val>
        </c:ser>
        <c:ser>
          <c:idx val="7"/>
          <c:order val="7"/>
          <c:tx>
            <c:strRef>
              <c:f>'catexpM.BR.erj'!$A$33</c:f>
              <c:strCache>
                <c:ptCount val="1"/>
                <c:pt idx="0">
                  <c:v>perinatal</c:v>
                </c:pt>
              </c:strCache>
            </c:strRef>
          </c:tx>
          <c:cat>
            <c:multiLvlStrRef>
              <c:f>'catexpM.BR.erj'!$L$24:$O$25</c:f>
              <c:multiLvlStrCache>
                <c:ptCount val="4"/>
                <c:lvl>
                  <c:pt idx="0">
                    <c:v>ERJ</c:v>
                  </c:pt>
                  <c:pt idx="1">
                    <c:v>Brasil</c:v>
                  </c:pt>
                  <c:pt idx="2">
                    <c:v>ERJ</c:v>
                  </c:pt>
                  <c:pt idx="3">
                    <c:v>Brasil</c:v>
                  </c:pt>
                </c:lvl>
                <c:lvl>
                  <c:pt idx="0">
                    <c:v>2012</c:v>
                  </c:pt>
                  <c:pt idx="2">
                    <c:v>2013</c:v>
                  </c:pt>
                </c:lvl>
              </c:multiLvlStrCache>
            </c:multiLvlStrRef>
          </c:cat>
          <c:val>
            <c:numRef>
              <c:f>'catexpM.BR.erj'!$L$33:$O$33</c:f>
              <c:numCache>
                <c:formatCode>0.0</c:formatCode>
                <c:ptCount val="4"/>
                <c:pt idx="0">
                  <c:v>0.99009900990099009</c:v>
                </c:pt>
                <c:pt idx="1">
                  <c:v>0.49200000000000016</c:v>
                </c:pt>
                <c:pt idx="2">
                  <c:v>1.8670649738610903</c:v>
                </c:pt>
                <c:pt idx="3">
                  <c:v>0.57399999999999995</c:v>
                </c:pt>
              </c:numCache>
            </c:numRef>
          </c:val>
        </c:ser>
        <c:ser>
          <c:idx val="8"/>
          <c:order val="8"/>
          <c:tx>
            <c:strRef>
              <c:f>'catexpM.BR.erj'!$A$34</c:f>
              <c:strCache>
                <c:ptCount val="1"/>
                <c:pt idx="0">
                  <c:v>ignorado</c:v>
                </c:pt>
              </c:strCache>
            </c:strRef>
          </c:tx>
          <c:spPr>
            <a:solidFill>
              <a:srgbClr val="FFFF00"/>
            </a:solidFill>
          </c:spPr>
          <c:dLbls>
            <c:showVal val="1"/>
          </c:dLbls>
          <c:cat>
            <c:multiLvlStrRef>
              <c:f>'catexpM.BR.erj'!$L$24:$O$25</c:f>
              <c:multiLvlStrCache>
                <c:ptCount val="4"/>
                <c:lvl>
                  <c:pt idx="0">
                    <c:v>ERJ</c:v>
                  </c:pt>
                  <c:pt idx="1">
                    <c:v>Brasil</c:v>
                  </c:pt>
                  <c:pt idx="2">
                    <c:v>ERJ</c:v>
                  </c:pt>
                  <c:pt idx="3">
                    <c:v>Brasil</c:v>
                  </c:pt>
                </c:lvl>
                <c:lvl>
                  <c:pt idx="0">
                    <c:v>2012</c:v>
                  </c:pt>
                  <c:pt idx="2">
                    <c:v>2013</c:v>
                  </c:pt>
                </c:lvl>
              </c:multiLvlStrCache>
            </c:multiLvlStrRef>
          </c:cat>
          <c:val>
            <c:numRef>
              <c:f>'catexpM.BR.erj'!$L$34:$O$34</c:f>
              <c:numCache>
                <c:formatCode>0.0</c:formatCode>
                <c:ptCount val="4"/>
                <c:pt idx="0">
                  <c:v>28.38283828382837</c:v>
                </c:pt>
                <c:pt idx="1">
                  <c:v>17.3</c:v>
                </c:pt>
                <c:pt idx="2">
                  <c:v>28.230022404779682</c:v>
                </c:pt>
                <c:pt idx="3">
                  <c:v>17.7</c:v>
                </c:pt>
              </c:numCache>
            </c:numRef>
          </c:val>
        </c:ser>
        <c:gapWidth val="75"/>
        <c:overlap val="100"/>
        <c:axId val="61662336"/>
        <c:axId val="61663872"/>
      </c:barChart>
      <c:catAx>
        <c:axId val="61662336"/>
        <c:scaling>
          <c:orientation val="minMax"/>
        </c:scaling>
        <c:axPos val="b"/>
        <c:majorTickMark val="none"/>
        <c:tickLblPos val="nextTo"/>
        <c:txPr>
          <a:bodyPr/>
          <a:lstStyle/>
          <a:p>
            <a:pPr>
              <a:defRPr b="1"/>
            </a:pPr>
            <a:endParaRPr lang="pt-BR"/>
          </a:p>
        </c:txPr>
        <c:crossAx val="61663872"/>
        <c:crosses val="autoZero"/>
        <c:auto val="1"/>
        <c:lblAlgn val="ctr"/>
        <c:lblOffset val="100"/>
      </c:catAx>
      <c:valAx>
        <c:axId val="61663872"/>
        <c:scaling>
          <c:orientation val="minMax"/>
        </c:scaling>
        <c:axPos val="l"/>
        <c:majorGridlines/>
        <c:numFmt formatCode="0%" sourceLinked="1"/>
        <c:majorTickMark val="none"/>
        <c:tickLblPos val="nextTo"/>
        <c:spPr>
          <a:ln w="9525">
            <a:noFill/>
          </a:ln>
        </c:spPr>
        <c:crossAx val="61662336"/>
        <c:crosses val="autoZero"/>
        <c:crossBetween val="between"/>
      </c:valAx>
    </c:plotArea>
    <c:legend>
      <c:legendPos val="b"/>
      <c:layout/>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pt-BR"/>
  <c:chart>
    <c:autoTitleDeleted val="1"/>
    <c:plotArea>
      <c:layout/>
      <c:barChart>
        <c:barDir val="col"/>
        <c:grouping val="percentStacked"/>
        <c:ser>
          <c:idx val="0"/>
          <c:order val="0"/>
          <c:tx>
            <c:strRef>
              <c:f>'catexpF.BR.erj'!$A$22</c:f>
              <c:strCache>
                <c:ptCount val="1"/>
                <c:pt idx="0">
                  <c:v>homossexual</c:v>
                </c:pt>
              </c:strCache>
            </c:strRef>
          </c:tx>
          <c:cat>
            <c:multiLvlStrRef>
              <c:f>'catexpF.BR.erj'!$L$20:$O$21</c:f>
              <c:multiLvlStrCache>
                <c:ptCount val="4"/>
                <c:lvl>
                  <c:pt idx="0">
                    <c:v>ERJ</c:v>
                  </c:pt>
                  <c:pt idx="1">
                    <c:v>Brasil</c:v>
                  </c:pt>
                  <c:pt idx="2">
                    <c:v>ERJ</c:v>
                  </c:pt>
                  <c:pt idx="3">
                    <c:v>Brasil</c:v>
                  </c:pt>
                </c:lvl>
                <c:lvl>
                  <c:pt idx="0">
                    <c:v>2012</c:v>
                  </c:pt>
                  <c:pt idx="2">
                    <c:v>2013</c:v>
                  </c:pt>
                </c:lvl>
              </c:multiLvlStrCache>
            </c:multiLvlStrRef>
          </c:cat>
          <c:val>
            <c:numRef>
              <c:f>'catexpF.BR.erj'!$L$22:$O$22</c:f>
              <c:numCache>
                <c:formatCode>0.0</c:formatCode>
                <c:ptCount val="4"/>
                <c:pt idx="0">
                  <c:v>1.9277108433734942</c:v>
                </c:pt>
                <c:pt idx="1">
                  <c:v>0</c:v>
                </c:pt>
                <c:pt idx="2">
                  <c:v>2.0114942528735642</c:v>
                </c:pt>
                <c:pt idx="3">
                  <c:v>0</c:v>
                </c:pt>
              </c:numCache>
            </c:numRef>
          </c:val>
        </c:ser>
        <c:ser>
          <c:idx val="1"/>
          <c:order val="1"/>
          <c:tx>
            <c:strRef>
              <c:f>'catexpF.BR.erj'!$A$23</c:f>
              <c:strCache>
                <c:ptCount val="1"/>
                <c:pt idx="0">
                  <c:v>bissexual</c:v>
                </c:pt>
              </c:strCache>
            </c:strRef>
          </c:tx>
          <c:cat>
            <c:multiLvlStrRef>
              <c:f>'catexpF.BR.erj'!$L$20:$O$21</c:f>
              <c:multiLvlStrCache>
                <c:ptCount val="4"/>
                <c:lvl>
                  <c:pt idx="0">
                    <c:v>ERJ</c:v>
                  </c:pt>
                  <c:pt idx="1">
                    <c:v>Brasil</c:v>
                  </c:pt>
                  <c:pt idx="2">
                    <c:v>ERJ</c:v>
                  </c:pt>
                  <c:pt idx="3">
                    <c:v>Brasil</c:v>
                  </c:pt>
                </c:lvl>
                <c:lvl>
                  <c:pt idx="0">
                    <c:v>2012</c:v>
                  </c:pt>
                  <c:pt idx="2">
                    <c:v>2013</c:v>
                  </c:pt>
                </c:lvl>
              </c:multiLvlStrCache>
            </c:multiLvlStrRef>
          </c:cat>
          <c:val>
            <c:numRef>
              <c:f>'catexpF.BR.erj'!$L$23:$O$23</c:f>
              <c:numCache>
                <c:formatCode>0.0</c:formatCode>
                <c:ptCount val="4"/>
                <c:pt idx="0">
                  <c:v>0.48192771084337371</c:v>
                </c:pt>
                <c:pt idx="1">
                  <c:v>0</c:v>
                </c:pt>
                <c:pt idx="2">
                  <c:v>0.71839080459770144</c:v>
                </c:pt>
                <c:pt idx="3">
                  <c:v>0</c:v>
                </c:pt>
              </c:numCache>
            </c:numRef>
          </c:val>
        </c:ser>
        <c:ser>
          <c:idx val="2"/>
          <c:order val="2"/>
          <c:tx>
            <c:strRef>
              <c:f>'catexpF.BR.erj'!$A$24</c:f>
              <c:strCache>
                <c:ptCount val="1"/>
                <c:pt idx="0">
                  <c:v>heterossexual</c:v>
                </c:pt>
              </c:strCache>
            </c:strRef>
          </c:tx>
          <c:dLbls>
            <c:showVal val="1"/>
          </c:dLbls>
          <c:cat>
            <c:multiLvlStrRef>
              <c:f>'catexpF.BR.erj'!$L$20:$O$21</c:f>
              <c:multiLvlStrCache>
                <c:ptCount val="4"/>
                <c:lvl>
                  <c:pt idx="0">
                    <c:v>ERJ</c:v>
                  </c:pt>
                  <c:pt idx="1">
                    <c:v>Brasil</c:v>
                  </c:pt>
                  <c:pt idx="2">
                    <c:v>ERJ</c:v>
                  </c:pt>
                  <c:pt idx="3">
                    <c:v>Brasil</c:v>
                  </c:pt>
                </c:lvl>
                <c:lvl>
                  <c:pt idx="0">
                    <c:v>2012</c:v>
                  </c:pt>
                  <c:pt idx="2">
                    <c:v>2013</c:v>
                  </c:pt>
                </c:lvl>
              </c:multiLvlStrCache>
            </c:multiLvlStrRef>
          </c:cat>
          <c:val>
            <c:numRef>
              <c:f>'catexpF.BR.erj'!$L$24:$O$24</c:f>
              <c:numCache>
                <c:formatCode>0.0</c:formatCode>
                <c:ptCount val="4"/>
                <c:pt idx="0">
                  <c:v>66.8</c:v>
                </c:pt>
                <c:pt idx="1">
                  <c:v>87.210000000000022</c:v>
                </c:pt>
                <c:pt idx="2">
                  <c:v>67.528735632183825</c:v>
                </c:pt>
                <c:pt idx="3">
                  <c:v>87.57</c:v>
                </c:pt>
              </c:numCache>
            </c:numRef>
          </c:val>
        </c:ser>
        <c:ser>
          <c:idx val="3"/>
          <c:order val="3"/>
          <c:tx>
            <c:strRef>
              <c:f>'catexpF.BR.erj'!$A$25</c:f>
              <c:strCache>
                <c:ptCount val="1"/>
                <c:pt idx="0">
                  <c:v>UD</c:v>
                </c:pt>
              </c:strCache>
            </c:strRef>
          </c:tx>
          <c:cat>
            <c:multiLvlStrRef>
              <c:f>'catexpF.BR.erj'!$L$20:$O$21</c:f>
              <c:multiLvlStrCache>
                <c:ptCount val="4"/>
                <c:lvl>
                  <c:pt idx="0">
                    <c:v>ERJ</c:v>
                  </c:pt>
                  <c:pt idx="1">
                    <c:v>Brasil</c:v>
                  </c:pt>
                  <c:pt idx="2">
                    <c:v>ERJ</c:v>
                  </c:pt>
                  <c:pt idx="3">
                    <c:v>Brasil</c:v>
                  </c:pt>
                </c:lvl>
                <c:lvl>
                  <c:pt idx="0">
                    <c:v>2012</c:v>
                  </c:pt>
                  <c:pt idx="2">
                    <c:v>2013</c:v>
                  </c:pt>
                </c:lvl>
              </c:multiLvlStrCache>
            </c:multiLvlStrRef>
          </c:cat>
          <c:val>
            <c:numRef>
              <c:f>'catexpF.BR.erj'!$L$25:$O$25</c:f>
              <c:numCache>
                <c:formatCode>0.0</c:formatCode>
                <c:ptCount val="4"/>
                <c:pt idx="0">
                  <c:v>1.2048192771084332</c:v>
                </c:pt>
                <c:pt idx="1">
                  <c:v>2.0699999999999998</c:v>
                </c:pt>
                <c:pt idx="2">
                  <c:v>1.8678160919540232</c:v>
                </c:pt>
                <c:pt idx="3">
                  <c:v>1.62</c:v>
                </c:pt>
              </c:numCache>
            </c:numRef>
          </c:val>
        </c:ser>
        <c:ser>
          <c:idx val="4"/>
          <c:order val="4"/>
          <c:tx>
            <c:strRef>
              <c:f>'catexpF.BR.erj'!$A$26</c:f>
              <c:strCache>
                <c:ptCount val="1"/>
                <c:pt idx="0">
                  <c:v>transfusão</c:v>
                </c:pt>
              </c:strCache>
            </c:strRef>
          </c:tx>
          <c:cat>
            <c:multiLvlStrRef>
              <c:f>'catexpF.BR.erj'!$L$20:$O$21</c:f>
              <c:multiLvlStrCache>
                <c:ptCount val="4"/>
                <c:lvl>
                  <c:pt idx="0">
                    <c:v>ERJ</c:v>
                  </c:pt>
                  <c:pt idx="1">
                    <c:v>Brasil</c:v>
                  </c:pt>
                  <c:pt idx="2">
                    <c:v>ERJ</c:v>
                  </c:pt>
                  <c:pt idx="3">
                    <c:v>Brasil</c:v>
                  </c:pt>
                </c:lvl>
                <c:lvl>
                  <c:pt idx="0">
                    <c:v>2012</c:v>
                  </c:pt>
                  <c:pt idx="2">
                    <c:v>2013</c:v>
                  </c:pt>
                </c:lvl>
              </c:multiLvlStrCache>
            </c:multiLvlStrRef>
          </c:cat>
          <c:val>
            <c:numRef>
              <c:f>'catexpF.BR.erj'!$L$26:$O$26</c:f>
              <c:numCache>
                <c:formatCode>0.0</c:formatCode>
                <c:ptCount val="4"/>
                <c:pt idx="0">
                  <c:v>0.12048192771084339</c:v>
                </c:pt>
                <c:pt idx="1">
                  <c:v>0</c:v>
                </c:pt>
                <c:pt idx="2">
                  <c:v>0</c:v>
                </c:pt>
                <c:pt idx="3">
                  <c:v>9.0000000000000024E-2</c:v>
                </c:pt>
              </c:numCache>
            </c:numRef>
          </c:val>
        </c:ser>
        <c:ser>
          <c:idx val="5"/>
          <c:order val="5"/>
          <c:tx>
            <c:strRef>
              <c:f>'catexpF.BR.erj'!$A$27</c:f>
              <c:strCache>
                <c:ptCount val="1"/>
                <c:pt idx="0">
                  <c:v>acid.mat.biol.</c:v>
                </c:pt>
              </c:strCache>
            </c:strRef>
          </c:tx>
          <c:cat>
            <c:multiLvlStrRef>
              <c:f>'catexpF.BR.erj'!$L$20:$O$21</c:f>
              <c:multiLvlStrCache>
                <c:ptCount val="4"/>
                <c:lvl>
                  <c:pt idx="0">
                    <c:v>ERJ</c:v>
                  </c:pt>
                  <c:pt idx="1">
                    <c:v>Brasil</c:v>
                  </c:pt>
                  <c:pt idx="2">
                    <c:v>ERJ</c:v>
                  </c:pt>
                  <c:pt idx="3">
                    <c:v>Brasil</c:v>
                  </c:pt>
                </c:lvl>
                <c:lvl>
                  <c:pt idx="0">
                    <c:v>2012</c:v>
                  </c:pt>
                  <c:pt idx="2">
                    <c:v>2013</c:v>
                  </c:pt>
                </c:lvl>
              </c:multiLvlStrCache>
            </c:multiLvlStrRef>
          </c:cat>
          <c:val>
            <c:numRef>
              <c:f>'catexpF.BR.erj'!$L$27:$O$27</c:f>
              <c:numCache>
                <c:formatCode>0.0</c:formatCode>
                <c:ptCount val="4"/>
                <c:pt idx="0">
                  <c:v>0</c:v>
                </c:pt>
                <c:pt idx="1">
                  <c:v>0</c:v>
                </c:pt>
                <c:pt idx="2">
                  <c:v>0</c:v>
                </c:pt>
                <c:pt idx="3">
                  <c:v>0</c:v>
                </c:pt>
              </c:numCache>
            </c:numRef>
          </c:val>
        </c:ser>
        <c:ser>
          <c:idx val="6"/>
          <c:order val="6"/>
          <c:tx>
            <c:strRef>
              <c:f>'catexpF.BR.erj'!$A$28</c:f>
              <c:strCache>
                <c:ptCount val="1"/>
                <c:pt idx="0">
                  <c:v>perinatal</c:v>
                </c:pt>
              </c:strCache>
            </c:strRef>
          </c:tx>
          <c:spPr>
            <a:solidFill>
              <a:schemeClr val="accent2">
                <a:lumMod val="60000"/>
                <a:lumOff val="40000"/>
              </a:schemeClr>
            </a:solidFill>
          </c:spPr>
          <c:cat>
            <c:multiLvlStrRef>
              <c:f>'catexpF.BR.erj'!$L$20:$O$21</c:f>
              <c:multiLvlStrCache>
                <c:ptCount val="4"/>
                <c:lvl>
                  <c:pt idx="0">
                    <c:v>ERJ</c:v>
                  </c:pt>
                  <c:pt idx="1">
                    <c:v>Brasil</c:v>
                  </c:pt>
                  <c:pt idx="2">
                    <c:v>ERJ</c:v>
                  </c:pt>
                  <c:pt idx="3">
                    <c:v>Brasil</c:v>
                  </c:pt>
                </c:lvl>
                <c:lvl>
                  <c:pt idx="0">
                    <c:v>2012</c:v>
                  </c:pt>
                  <c:pt idx="2">
                    <c:v>2013</c:v>
                  </c:pt>
                </c:lvl>
              </c:multiLvlStrCache>
            </c:multiLvlStrRef>
          </c:cat>
          <c:val>
            <c:numRef>
              <c:f>'catexpF.BR.erj'!$L$28:$O$28</c:f>
              <c:numCache>
                <c:formatCode>0.0</c:formatCode>
                <c:ptCount val="4"/>
                <c:pt idx="0">
                  <c:v>2.0481927710843402</c:v>
                </c:pt>
                <c:pt idx="1">
                  <c:v>0.63000000000000034</c:v>
                </c:pt>
                <c:pt idx="2">
                  <c:v>2.5862068965517238</c:v>
                </c:pt>
                <c:pt idx="3">
                  <c:v>0.72000000000000042</c:v>
                </c:pt>
              </c:numCache>
            </c:numRef>
          </c:val>
        </c:ser>
        <c:ser>
          <c:idx val="7"/>
          <c:order val="7"/>
          <c:tx>
            <c:strRef>
              <c:f>'catexpF.BR.erj'!$A$29</c:f>
              <c:strCache>
                <c:ptCount val="1"/>
                <c:pt idx="0">
                  <c:v>ignorado</c:v>
                </c:pt>
              </c:strCache>
            </c:strRef>
          </c:tx>
          <c:spPr>
            <a:solidFill>
              <a:srgbClr val="FFFF00"/>
            </a:solidFill>
          </c:spPr>
          <c:dLbls>
            <c:showVal val="1"/>
          </c:dLbls>
          <c:cat>
            <c:multiLvlStrRef>
              <c:f>'catexpF.BR.erj'!$L$20:$O$21</c:f>
              <c:multiLvlStrCache>
                <c:ptCount val="4"/>
                <c:lvl>
                  <c:pt idx="0">
                    <c:v>ERJ</c:v>
                  </c:pt>
                  <c:pt idx="1">
                    <c:v>Brasil</c:v>
                  </c:pt>
                  <c:pt idx="2">
                    <c:v>ERJ</c:v>
                  </c:pt>
                  <c:pt idx="3">
                    <c:v>Brasil</c:v>
                  </c:pt>
                </c:lvl>
                <c:lvl>
                  <c:pt idx="0">
                    <c:v>2012</c:v>
                  </c:pt>
                  <c:pt idx="2">
                    <c:v>2013</c:v>
                  </c:pt>
                </c:lvl>
              </c:multiLvlStrCache>
            </c:multiLvlStrRef>
          </c:cat>
          <c:val>
            <c:numRef>
              <c:f>'catexpF.BR.erj'!$L$29:$O$29</c:f>
              <c:numCache>
                <c:formatCode>0.0</c:formatCode>
                <c:ptCount val="4"/>
                <c:pt idx="0">
                  <c:v>27.349397590361423</c:v>
                </c:pt>
                <c:pt idx="1">
                  <c:v>8.5</c:v>
                </c:pt>
                <c:pt idx="2">
                  <c:v>25.287356321839084</c:v>
                </c:pt>
                <c:pt idx="3">
                  <c:v>8.9</c:v>
                </c:pt>
              </c:numCache>
            </c:numRef>
          </c:val>
        </c:ser>
        <c:gapWidth val="75"/>
        <c:overlap val="100"/>
        <c:axId val="59831424"/>
        <c:axId val="59832960"/>
      </c:barChart>
      <c:catAx>
        <c:axId val="59831424"/>
        <c:scaling>
          <c:orientation val="minMax"/>
        </c:scaling>
        <c:axPos val="b"/>
        <c:majorTickMark val="none"/>
        <c:tickLblPos val="nextTo"/>
        <c:txPr>
          <a:bodyPr/>
          <a:lstStyle/>
          <a:p>
            <a:pPr>
              <a:defRPr b="1"/>
            </a:pPr>
            <a:endParaRPr lang="pt-BR"/>
          </a:p>
        </c:txPr>
        <c:crossAx val="59832960"/>
        <c:crosses val="autoZero"/>
        <c:auto val="1"/>
        <c:lblAlgn val="ctr"/>
        <c:lblOffset val="100"/>
      </c:catAx>
      <c:valAx>
        <c:axId val="59832960"/>
        <c:scaling>
          <c:orientation val="minMax"/>
        </c:scaling>
        <c:axPos val="l"/>
        <c:majorGridlines/>
        <c:numFmt formatCode="0%" sourceLinked="1"/>
        <c:majorTickMark val="none"/>
        <c:tickLblPos val="nextTo"/>
        <c:spPr>
          <a:ln w="9525">
            <a:noFill/>
          </a:ln>
        </c:spPr>
        <c:crossAx val="59831424"/>
        <c:crosses val="autoZero"/>
        <c:crossBetween val="between"/>
      </c:valAx>
    </c:plotArea>
    <c:legend>
      <c:legendPos val="b"/>
      <c:layout/>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pt-BR"/>
  <c:chart>
    <c:autoTitleDeleted val="1"/>
    <c:plotArea>
      <c:layout/>
      <c:barChart>
        <c:barDir val="col"/>
        <c:grouping val="clustered"/>
        <c:ser>
          <c:idx val="0"/>
          <c:order val="0"/>
          <c:tx>
            <c:strRef>
              <c:f>'&lt;5 e gest'!$A$4</c:f>
              <c:strCache>
                <c:ptCount val="1"/>
                <c:pt idx="0">
                  <c:v>ERJ</c:v>
                </c:pt>
              </c:strCache>
            </c:strRef>
          </c:tx>
          <c:dLbls>
            <c:txPr>
              <a:bodyPr/>
              <a:lstStyle/>
              <a:p>
                <a:pPr>
                  <a:defRPr sz="1200"/>
                </a:pPr>
                <a:endParaRPr lang="pt-BR"/>
              </a:p>
            </c:txPr>
            <c:showVal val="1"/>
          </c:dLbls>
          <c:cat>
            <c:multiLvlStrRef>
              <c:f>'&lt;5 e gest'!$B$2:$C$3</c:f>
              <c:multiLvlStrCache>
                <c:ptCount val="2"/>
                <c:lvl>
                  <c:pt idx="0">
                    <c:v>Menor de 5</c:v>
                  </c:pt>
                  <c:pt idx="1">
                    <c:v>Gestante HIV</c:v>
                  </c:pt>
                </c:lvl>
                <c:lvl>
                  <c:pt idx="0">
                    <c:v>2013</c:v>
                  </c:pt>
                </c:lvl>
              </c:multiLvlStrCache>
            </c:multiLvlStrRef>
          </c:cat>
          <c:val>
            <c:numRef>
              <c:f>'&lt;5 e gest'!$B$4:$C$4</c:f>
              <c:numCache>
                <c:formatCode>0.0</c:formatCode>
                <c:ptCount val="2"/>
                <c:pt idx="0">
                  <c:v>4.0999999999999996</c:v>
                </c:pt>
                <c:pt idx="1">
                  <c:v>3</c:v>
                </c:pt>
              </c:numCache>
            </c:numRef>
          </c:val>
        </c:ser>
        <c:ser>
          <c:idx val="1"/>
          <c:order val="1"/>
          <c:tx>
            <c:strRef>
              <c:f>'&lt;5 e gest'!$A$5</c:f>
              <c:strCache>
                <c:ptCount val="1"/>
                <c:pt idx="0">
                  <c:v>Brasil</c:v>
                </c:pt>
              </c:strCache>
            </c:strRef>
          </c:tx>
          <c:dLbls>
            <c:txPr>
              <a:bodyPr/>
              <a:lstStyle/>
              <a:p>
                <a:pPr>
                  <a:defRPr sz="1200"/>
                </a:pPr>
                <a:endParaRPr lang="pt-BR"/>
              </a:p>
            </c:txPr>
            <c:showVal val="1"/>
          </c:dLbls>
          <c:cat>
            <c:multiLvlStrRef>
              <c:f>'&lt;5 e gest'!$B$2:$C$3</c:f>
              <c:multiLvlStrCache>
                <c:ptCount val="2"/>
                <c:lvl>
                  <c:pt idx="0">
                    <c:v>Menor de 5</c:v>
                  </c:pt>
                  <c:pt idx="1">
                    <c:v>Gestante HIV</c:v>
                  </c:pt>
                </c:lvl>
                <c:lvl>
                  <c:pt idx="0">
                    <c:v>2013</c:v>
                  </c:pt>
                </c:lvl>
              </c:multiLvlStrCache>
            </c:multiLvlStrRef>
          </c:cat>
          <c:val>
            <c:numRef>
              <c:f>'&lt;5 e gest'!$B$5:$C$5</c:f>
              <c:numCache>
                <c:formatCode>General</c:formatCode>
                <c:ptCount val="2"/>
                <c:pt idx="0" formatCode="0.0">
                  <c:v>2.7</c:v>
                </c:pt>
                <c:pt idx="1">
                  <c:v>2.5</c:v>
                </c:pt>
              </c:numCache>
            </c:numRef>
          </c:val>
        </c:ser>
        <c:gapWidth val="75"/>
        <c:overlap val="-25"/>
        <c:axId val="72574848"/>
        <c:axId val="72576384"/>
      </c:barChart>
      <c:catAx>
        <c:axId val="72574848"/>
        <c:scaling>
          <c:orientation val="minMax"/>
        </c:scaling>
        <c:axPos val="b"/>
        <c:majorTickMark val="none"/>
        <c:tickLblPos val="nextTo"/>
        <c:txPr>
          <a:bodyPr/>
          <a:lstStyle/>
          <a:p>
            <a:pPr>
              <a:defRPr sz="1200" b="1"/>
            </a:pPr>
            <a:endParaRPr lang="pt-BR"/>
          </a:p>
        </c:txPr>
        <c:crossAx val="72576384"/>
        <c:crosses val="autoZero"/>
        <c:auto val="1"/>
        <c:lblAlgn val="ctr"/>
        <c:lblOffset val="100"/>
      </c:catAx>
      <c:valAx>
        <c:axId val="72576384"/>
        <c:scaling>
          <c:orientation val="minMax"/>
        </c:scaling>
        <c:axPos val="l"/>
        <c:majorGridlines/>
        <c:numFmt formatCode="0.0" sourceLinked="1"/>
        <c:majorTickMark val="none"/>
        <c:tickLblPos val="nextTo"/>
        <c:spPr>
          <a:ln w="9525">
            <a:noFill/>
          </a:ln>
        </c:spPr>
        <c:crossAx val="72574848"/>
        <c:crosses val="autoZero"/>
        <c:crossBetween val="between"/>
      </c:valAx>
    </c:plotArea>
    <c:legend>
      <c:legendPos val="b"/>
      <c:layout/>
      <c:txPr>
        <a:bodyPr/>
        <a:lstStyle/>
        <a:p>
          <a:pPr>
            <a:defRPr sz="1200"/>
          </a:pPr>
          <a:endParaRPr lang="pt-BR"/>
        </a:p>
      </c:txPr>
    </c:legend>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pt-BR"/>
  <c:chart>
    <c:autoTitleDeleted val="1"/>
    <c:plotArea>
      <c:layout/>
      <c:barChart>
        <c:barDir val="col"/>
        <c:grouping val="clustered"/>
        <c:ser>
          <c:idx val="0"/>
          <c:order val="0"/>
          <c:tx>
            <c:strRef>
              <c:f>'cd4.graf'!$A$3</c:f>
              <c:strCache>
                <c:ptCount val="1"/>
                <c:pt idx="0">
                  <c:v>ERJ</c:v>
                </c:pt>
              </c:strCache>
            </c:strRef>
          </c:tx>
          <c:dLbls>
            <c:txPr>
              <a:bodyPr/>
              <a:lstStyle/>
              <a:p>
                <a:pPr>
                  <a:defRPr sz="1200"/>
                </a:pPr>
                <a:endParaRPr lang="pt-BR"/>
              </a:p>
            </c:txPr>
            <c:showVal val="1"/>
          </c:dLbls>
          <c:cat>
            <c:multiLvlStrRef>
              <c:f>'cd4.graf'!$B$1:$C$2</c:f>
              <c:multiLvlStrCache>
                <c:ptCount val="2"/>
                <c:lvl>
                  <c:pt idx="0">
                    <c:v>CD4&lt;200</c:v>
                  </c:pt>
                  <c:pt idx="1">
                    <c:v>CV indetectavel</c:v>
                  </c:pt>
                </c:lvl>
                <c:lvl>
                  <c:pt idx="0">
                    <c:v>2014</c:v>
                  </c:pt>
                </c:lvl>
              </c:multiLvlStrCache>
            </c:multiLvlStrRef>
          </c:cat>
          <c:val>
            <c:numRef>
              <c:f>'cd4.graf'!$B$3:$C$3</c:f>
              <c:numCache>
                <c:formatCode>0.0</c:formatCode>
                <c:ptCount val="2"/>
                <c:pt idx="0">
                  <c:v>25.9</c:v>
                </c:pt>
                <c:pt idx="1">
                  <c:v>65.3</c:v>
                </c:pt>
              </c:numCache>
            </c:numRef>
          </c:val>
        </c:ser>
        <c:ser>
          <c:idx val="1"/>
          <c:order val="1"/>
          <c:tx>
            <c:strRef>
              <c:f>'cd4.graf'!$A$4</c:f>
              <c:strCache>
                <c:ptCount val="1"/>
                <c:pt idx="0">
                  <c:v>Brasil</c:v>
                </c:pt>
              </c:strCache>
            </c:strRef>
          </c:tx>
          <c:dLbls>
            <c:txPr>
              <a:bodyPr/>
              <a:lstStyle/>
              <a:p>
                <a:pPr>
                  <a:defRPr sz="1200"/>
                </a:pPr>
                <a:endParaRPr lang="pt-BR"/>
              </a:p>
            </c:txPr>
            <c:showVal val="1"/>
          </c:dLbls>
          <c:cat>
            <c:multiLvlStrRef>
              <c:f>'cd4.graf'!$B$1:$C$2</c:f>
              <c:multiLvlStrCache>
                <c:ptCount val="2"/>
                <c:lvl>
                  <c:pt idx="0">
                    <c:v>CD4&lt;200</c:v>
                  </c:pt>
                  <c:pt idx="1">
                    <c:v>CV indetectavel</c:v>
                  </c:pt>
                </c:lvl>
                <c:lvl>
                  <c:pt idx="0">
                    <c:v>2014</c:v>
                  </c:pt>
                </c:lvl>
              </c:multiLvlStrCache>
            </c:multiLvlStrRef>
          </c:cat>
          <c:val>
            <c:numRef>
              <c:f>'cd4.graf'!$B$4:$C$4</c:f>
              <c:numCache>
                <c:formatCode>General</c:formatCode>
                <c:ptCount val="2"/>
                <c:pt idx="0" formatCode="0.0">
                  <c:v>26.3</c:v>
                </c:pt>
                <c:pt idx="1">
                  <c:v>78</c:v>
                </c:pt>
              </c:numCache>
            </c:numRef>
          </c:val>
        </c:ser>
        <c:gapWidth val="75"/>
        <c:overlap val="-25"/>
        <c:axId val="73938816"/>
        <c:axId val="73940352"/>
      </c:barChart>
      <c:catAx>
        <c:axId val="73938816"/>
        <c:scaling>
          <c:orientation val="minMax"/>
        </c:scaling>
        <c:axPos val="b"/>
        <c:majorTickMark val="none"/>
        <c:tickLblPos val="nextTo"/>
        <c:txPr>
          <a:bodyPr/>
          <a:lstStyle/>
          <a:p>
            <a:pPr>
              <a:defRPr sz="1200" b="1"/>
            </a:pPr>
            <a:endParaRPr lang="pt-BR"/>
          </a:p>
        </c:txPr>
        <c:crossAx val="73940352"/>
        <c:crosses val="autoZero"/>
        <c:auto val="1"/>
        <c:lblAlgn val="ctr"/>
        <c:lblOffset val="100"/>
      </c:catAx>
      <c:valAx>
        <c:axId val="73940352"/>
        <c:scaling>
          <c:orientation val="minMax"/>
        </c:scaling>
        <c:axPos val="l"/>
        <c:majorGridlines/>
        <c:numFmt formatCode="0.0" sourceLinked="1"/>
        <c:majorTickMark val="none"/>
        <c:tickLblPos val="nextTo"/>
        <c:spPr>
          <a:ln w="9525">
            <a:noFill/>
          </a:ln>
        </c:spPr>
        <c:crossAx val="73938816"/>
        <c:crosses val="autoZero"/>
        <c:crossBetween val="between"/>
      </c:valAx>
    </c:plotArea>
    <c:legend>
      <c:legendPos val="b"/>
      <c:layout/>
      <c:txPr>
        <a:bodyPr/>
        <a:lstStyle/>
        <a:p>
          <a:pPr>
            <a:defRPr sz="1200"/>
          </a:pPr>
          <a:endParaRPr lang="pt-BR"/>
        </a:p>
      </c:txPr>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pt-BR"/>
  <c:chart>
    <c:plotArea>
      <c:layout/>
      <c:barChart>
        <c:barDir val="col"/>
        <c:grouping val="clustered"/>
        <c:ser>
          <c:idx val="0"/>
          <c:order val="0"/>
          <c:tx>
            <c:strRef>
              <c:f>'cd4.graf'!$A$8</c:f>
              <c:strCache>
                <c:ptCount val="1"/>
                <c:pt idx="0">
                  <c:v>ERJ</c:v>
                </c:pt>
              </c:strCache>
            </c:strRef>
          </c:tx>
          <c:dLbls>
            <c:txPr>
              <a:bodyPr/>
              <a:lstStyle/>
              <a:p>
                <a:pPr>
                  <a:defRPr sz="1200"/>
                </a:pPr>
                <a:endParaRPr lang="pt-BR"/>
              </a:p>
            </c:txPr>
            <c:showVal val="1"/>
          </c:dLbls>
          <c:cat>
            <c:strRef>
              <c:f>'cd4.graf'!$B$6:$B$7</c:f>
              <c:strCache>
                <c:ptCount val="2"/>
                <c:pt idx="0">
                  <c:v>2013</c:v>
                </c:pt>
                <c:pt idx="1">
                  <c:v>taxa de mortalidade</c:v>
                </c:pt>
              </c:strCache>
            </c:strRef>
          </c:cat>
          <c:val>
            <c:numRef>
              <c:f>'cd4.graf'!$B$8</c:f>
              <c:numCache>
                <c:formatCode>0.0</c:formatCode>
                <c:ptCount val="1"/>
                <c:pt idx="0">
                  <c:v>11.1</c:v>
                </c:pt>
              </c:numCache>
            </c:numRef>
          </c:val>
        </c:ser>
        <c:ser>
          <c:idx val="1"/>
          <c:order val="1"/>
          <c:tx>
            <c:strRef>
              <c:f>'cd4.graf'!$A$9</c:f>
              <c:strCache>
                <c:ptCount val="1"/>
                <c:pt idx="0">
                  <c:v>Brasil</c:v>
                </c:pt>
              </c:strCache>
            </c:strRef>
          </c:tx>
          <c:dLbls>
            <c:txPr>
              <a:bodyPr/>
              <a:lstStyle/>
              <a:p>
                <a:pPr>
                  <a:defRPr sz="1200"/>
                </a:pPr>
                <a:endParaRPr lang="pt-BR"/>
              </a:p>
            </c:txPr>
            <c:showVal val="1"/>
          </c:dLbls>
          <c:cat>
            <c:strRef>
              <c:f>'cd4.graf'!$B$6:$B$7</c:f>
              <c:strCache>
                <c:ptCount val="2"/>
                <c:pt idx="0">
                  <c:v>2013</c:v>
                </c:pt>
                <c:pt idx="1">
                  <c:v>taxa de mortalidade</c:v>
                </c:pt>
              </c:strCache>
            </c:strRef>
          </c:cat>
          <c:val>
            <c:numRef>
              <c:f>'cd4.graf'!$B$9</c:f>
              <c:numCache>
                <c:formatCode>0.0</c:formatCode>
                <c:ptCount val="1"/>
                <c:pt idx="0">
                  <c:v>5.9</c:v>
                </c:pt>
              </c:numCache>
            </c:numRef>
          </c:val>
        </c:ser>
        <c:gapWidth val="413"/>
        <c:overlap val="-52"/>
        <c:axId val="72615040"/>
        <c:axId val="72616576"/>
      </c:barChart>
      <c:catAx>
        <c:axId val="72615040"/>
        <c:scaling>
          <c:orientation val="minMax"/>
        </c:scaling>
        <c:axPos val="b"/>
        <c:majorTickMark val="none"/>
        <c:tickLblPos val="nextTo"/>
        <c:txPr>
          <a:bodyPr/>
          <a:lstStyle/>
          <a:p>
            <a:pPr>
              <a:defRPr sz="1200" b="1"/>
            </a:pPr>
            <a:endParaRPr lang="pt-BR"/>
          </a:p>
        </c:txPr>
        <c:crossAx val="72616576"/>
        <c:crosses val="autoZero"/>
        <c:auto val="1"/>
        <c:lblAlgn val="ctr"/>
        <c:lblOffset val="100"/>
      </c:catAx>
      <c:valAx>
        <c:axId val="72616576"/>
        <c:scaling>
          <c:orientation val="minMax"/>
        </c:scaling>
        <c:axPos val="l"/>
        <c:majorGridlines/>
        <c:numFmt formatCode="0.0" sourceLinked="1"/>
        <c:majorTickMark val="none"/>
        <c:tickLblPos val="nextTo"/>
        <c:spPr>
          <a:ln w="9525">
            <a:noFill/>
          </a:ln>
        </c:spPr>
        <c:crossAx val="72615040"/>
        <c:crosses val="autoZero"/>
        <c:crossBetween val="between"/>
      </c:valAx>
    </c:plotArea>
    <c:legend>
      <c:legendPos val="b"/>
      <c:layout/>
      <c:txPr>
        <a:bodyPr/>
        <a:lstStyle/>
        <a:p>
          <a:pPr>
            <a:defRPr sz="1200"/>
          </a:pPr>
          <a:endParaRPr lang="pt-BR"/>
        </a:p>
      </c:txPr>
    </c:legend>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pt-BR"/>
  <c:chart>
    <c:autoTitleDeleted val="1"/>
    <c:plotArea>
      <c:layout/>
      <c:barChart>
        <c:barDir val="col"/>
        <c:grouping val="clustered"/>
        <c:ser>
          <c:idx val="0"/>
          <c:order val="0"/>
          <c:tx>
            <c:strRef>
              <c:f>mortalidade!$B$3</c:f>
              <c:strCache>
                <c:ptCount val="1"/>
                <c:pt idx="0">
                  <c:v>número de casos</c:v>
                </c:pt>
              </c:strCache>
            </c:strRef>
          </c:tx>
          <c:cat>
            <c:strRef>
              <c:f>mortalidade!$A$4:$A$34</c:f>
              <c:strCache>
                <c:ptCount val="31"/>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strCache>
            </c:strRef>
          </c:cat>
          <c:val>
            <c:numRef>
              <c:f>mortalidade!$B$4:$B$34</c:f>
              <c:numCache>
                <c:formatCode>General</c:formatCode>
                <c:ptCount val="31"/>
                <c:pt idx="0">
                  <c:v>3</c:v>
                </c:pt>
                <c:pt idx="1">
                  <c:v>61</c:v>
                </c:pt>
                <c:pt idx="2">
                  <c:v>116</c:v>
                </c:pt>
                <c:pt idx="3">
                  <c:v>342</c:v>
                </c:pt>
                <c:pt idx="4">
                  <c:v>584</c:v>
                </c:pt>
                <c:pt idx="5">
                  <c:v>903</c:v>
                </c:pt>
                <c:pt idx="6">
                  <c:v>1199</c:v>
                </c:pt>
                <c:pt idx="7">
                  <c:v>1513</c:v>
                </c:pt>
                <c:pt idx="8">
                  <c:v>1772</c:v>
                </c:pt>
                <c:pt idx="9">
                  <c:v>2009</c:v>
                </c:pt>
                <c:pt idx="10">
                  <c:v>2286</c:v>
                </c:pt>
                <c:pt idx="11">
                  <c:v>2490</c:v>
                </c:pt>
                <c:pt idx="12">
                  <c:v>2404</c:v>
                </c:pt>
                <c:pt idx="13">
                  <c:v>1974</c:v>
                </c:pt>
                <c:pt idx="14">
                  <c:v>1694</c:v>
                </c:pt>
                <c:pt idx="15">
                  <c:v>1571</c:v>
                </c:pt>
                <c:pt idx="16">
                  <c:v>1644</c:v>
                </c:pt>
                <c:pt idx="17">
                  <c:v>1652</c:v>
                </c:pt>
                <c:pt idx="18">
                  <c:v>1679</c:v>
                </c:pt>
                <c:pt idx="19">
                  <c:v>1744</c:v>
                </c:pt>
                <c:pt idx="20">
                  <c:v>1780</c:v>
                </c:pt>
                <c:pt idx="21">
                  <c:v>1541</c:v>
                </c:pt>
                <c:pt idx="22">
                  <c:v>1536</c:v>
                </c:pt>
                <c:pt idx="23">
                  <c:v>1592</c:v>
                </c:pt>
                <c:pt idx="24">
                  <c:v>1622</c:v>
                </c:pt>
                <c:pt idx="25">
                  <c:v>1722</c:v>
                </c:pt>
                <c:pt idx="26">
                  <c:v>1695</c:v>
                </c:pt>
                <c:pt idx="27">
                  <c:v>1724</c:v>
                </c:pt>
                <c:pt idx="28">
                  <c:v>1792</c:v>
                </c:pt>
                <c:pt idx="29">
                  <c:v>1795</c:v>
                </c:pt>
                <c:pt idx="30">
                  <c:v>1826</c:v>
                </c:pt>
              </c:numCache>
            </c:numRef>
          </c:val>
        </c:ser>
        <c:ser>
          <c:idx val="1"/>
          <c:order val="1"/>
          <c:tx>
            <c:strRef>
              <c:f>mortalidade!$C$3</c:f>
              <c:strCache>
                <c:ptCount val="1"/>
                <c:pt idx="0">
                  <c:v>População</c:v>
                </c:pt>
              </c:strCache>
            </c:strRef>
          </c:tx>
          <c:cat>
            <c:strRef>
              <c:f>mortalidade!$A$4:$A$34</c:f>
              <c:strCache>
                <c:ptCount val="31"/>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strCache>
            </c:strRef>
          </c:cat>
          <c:val>
            <c:numRef>
              <c:f>mortalidade!$C$4:$C$34</c:f>
            </c:numRef>
          </c:val>
        </c:ser>
        <c:gapWidth val="75"/>
        <c:overlap val="-25"/>
        <c:axId val="72659712"/>
        <c:axId val="72661248"/>
      </c:barChart>
      <c:lineChart>
        <c:grouping val="standard"/>
        <c:ser>
          <c:idx val="2"/>
          <c:order val="2"/>
          <c:tx>
            <c:strRef>
              <c:f>mortalidade!$D$3</c:f>
              <c:strCache>
                <c:ptCount val="1"/>
                <c:pt idx="0">
                  <c:v>Taxa</c:v>
                </c:pt>
              </c:strCache>
            </c:strRef>
          </c:tx>
          <c:spPr>
            <a:ln w="38100">
              <a:solidFill>
                <a:srgbClr val="FF0000"/>
              </a:solidFill>
            </a:ln>
          </c:spPr>
          <c:marker>
            <c:symbol val="none"/>
          </c:marker>
          <c:cat>
            <c:strRef>
              <c:f>mortalidade!$A$4:$A$34</c:f>
              <c:strCache>
                <c:ptCount val="31"/>
                <c:pt idx="0">
                  <c:v>1984</c:v>
                </c:pt>
                <c:pt idx="1">
                  <c:v>1985</c:v>
                </c:pt>
                <c:pt idx="2">
                  <c:v>1986</c:v>
                </c:pt>
                <c:pt idx="3">
                  <c:v>1987</c:v>
                </c:pt>
                <c:pt idx="4">
                  <c:v>1988</c:v>
                </c:pt>
                <c:pt idx="5">
                  <c:v>1989</c:v>
                </c:pt>
                <c:pt idx="6">
                  <c:v>1990</c:v>
                </c:pt>
                <c:pt idx="7">
                  <c:v>1991</c:v>
                </c:pt>
                <c:pt idx="8">
                  <c:v>1992</c:v>
                </c:pt>
                <c:pt idx="9">
                  <c:v>1993</c:v>
                </c:pt>
                <c:pt idx="10">
                  <c:v>1994</c:v>
                </c:pt>
                <c:pt idx="11">
                  <c:v>1995</c:v>
                </c:pt>
                <c:pt idx="12">
                  <c:v>1996</c:v>
                </c:pt>
                <c:pt idx="13">
                  <c:v>1997</c:v>
                </c:pt>
                <c:pt idx="14">
                  <c:v>1998</c:v>
                </c:pt>
                <c:pt idx="15">
                  <c:v>1999</c:v>
                </c:pt>
                <c:pt idx="16">
                  <c:v>2000</c:v>
                </c:pt>
                <c:pt idx="17">
                  <c:v>2001</c:v>
                </c:pt>
                <c:pt idx="18">
                  <c:v>2002</c:v>
                </c:pt>
                <c:pt idx="19">
                  <c:v>2003</c:v>
                </c:pt>
                <c:pt idx="20">
                  <c:v>2004</c:v>
                </c:pt>
                <c:pt idx="21">
                  <c:v>2005</c:v>
                </c:pt>
                <c:pt idx="22">
                  <c:v>2006</c:v>
                </c:pt>
                <c:pt idx="23">
                  <c:v>2007</c:v>
                </c:pt>
                <c:pt idx="24">
                  <c:v>2008</c:v>
                </c:pt>
                <c:pt idx="25">
                  <c:v>2009</c:v>
                </c:pt>
                <c:pt idx="26">
                  <c:v>2010</c:v>
                </c:pt>
                <c:pt idx="27">
                  <c:v>2011</c:v>
                </c:pt>
                <c:pt idx="28">
                  <c:v>2012</c:v>
                </c:pt>
                <c:pt idx="29">
                  <c:v>2013</c:v>
                </c:pt>
                <c:pt idx="30">
                  <c:v>2014</c:v>
                </c:pt>
              </c:strCache>
            </c:strRef>
          </c:cat>
          <c:val>
            <c:numRef>
              <c:f>mortalidade!$D$4:$D$34</c:f>
              <c:numCache>
                <c:formatCode>0.00</c:formatCode>
                <c:ptCount val="31"/>
                <c:pt idx="0">
                  <c:v>2.5342737291018508E-2</c:v>
                </c:pt>
                <c:pt idx="1">
                  <c:v>0.50917593464251165</c:v>
                </c:pt>
                <c:pt idx="2">
                  <c:v>0.95699771995293226</c:v>
                </c:pt>
                <c:pt idx="3">
                  <c:v>2.78948582435505</c:v>
                </c:pt>
                <c:pt idx="4">
                  <c:v>4.7109968783998699</c:v>
                </c:pt>
                <c:pt idx="5">
                  <c:v>7.2071577372270275</c:v>
                </c:pt>
                <c:pt idx="6">
                  <c:v>9.4717624169157002</c:v>
                </c:pt>
                <c:pt idx="7">
                  <c:v>11.813200584085862</c:v>
                </c:pt>
                <c:pt idx="8">
                  <c:v>13.71918303348945</c:v>
                </c:pt>
                <c:pt idx="9">
                  <c:v>15.376645928732575</c:v>
                </c:pt>
                <c:pt idx="10">
                  <c:v>17.341432475147215</c:v>
                </c:pt>
                <c:pt idx="11">
                  <c:v>18.726814286107516</c:v>
                </c:pt>
                <c:pt idx="12">
                  <c:v>17.931857152618182</c:v>
                </c:pt>
                <c:pt idx="13">
                  <c:v>14.562191475555732</c:v>
                </c:pt>
                <c:pt idx="14">
                  <c:v>12.381745739901056</c:v>
                </c:pt>
                <c:pt idx="15">
                  <c:v>11.377983117419626</c:v>
                </c:pt>
                <c:pt idx="16">
                  <c:v>11.423582694022727</c:v>
                </c:pt>
                <c:pt idx="17">
                  <c:v>11.347275324807168</c:v>
                </c:pt>
                <c:pt idx="18">
                  <c:v>11.402780363230509</c:v>
                </c:pt>
                <c:pt idx="19">
                  <c:v>11.721104386112479</c:v>
                </c:pt>
                <c:pt idx="20">
                  <c:v>11.840367631441548</c:v>
                </c:pt>
                <c:pt idx="21">
                  <c:v>10.017277040179998</c:v>
                </c:pt>
                <c:pt idx="22">
                  <c:v>9.8703742259853247</c:v>
                </c:pt>
                <c:pt idx="23">
                  <c:v>10.11529916124346</c:v>
                </c:pt>
                <c:pt idx="24">
                  <c:v>10.219020962349518</c:v>
                </c:pt>
                <c:pt idx="25">
                  <c:v>10.755518324167824</c:v>
                </c:pt>
                <c:pt idx="26">
                  <c:v>10.600422303313541</c:v>
                </c:pt>
                <c:pt idx="27">
                  <c:v>10.699649058958464</c:v>
                </c:pt>
                <c:pt idx="28">
                  <c:v>11.040353044860968</c:v>
                </c:pt>
                <c:pt idx="29">
                  <c:v>10.965730168874106</c:v>
                </c:pt>
                <c:pt idx="30">
                  <c:v>11.092769634338987</c:v>
                </c:pt>
              </c:numCache>
            </c:numRef>
          </c:val>
        </c:ser>
        <c:marker val="1"/>
        <c:axId val="72672768"/>
        <c:axId val="72671232"/>
      </c:lineChart>
      <c:catAx>
        <c:axId val="72659712"/>
        <c:scaling>
          <c:orientation val="minMax"/>
        </c:scaling>
        <c:axPos val="b"/>
        <c:majorTickMark val="none"/>
        <c:tickLblPos val="nextTo"/>
        <c:crossAx val="72661248"/>
        <c:crosses val="autoZero"/>
        <c:auto val="1"/>
        <c:lblAlgn val="ctr"/>
        <c:lblOffset val="100"/>
      </c:catAx>
      <c:valAx>
        <c:axId val="72661248"/>
        <c:scaling>
          <c:orientation val="minMax"/>
        </c:scaling>
        <c:axPos val="l"/>
        <c:majorGridlines/>
        <c:numFmt formatCode="General" sourceLinked="1"/>
        <c:majorTickMark val="none"/>
        <c:tickLblPos val="nextTo"/>
        <c:spPr>
          <a:ln w="9525">
            <a:noFill/>
          </a:ln>
        </c:spPr>
        <c:crossAx val="72659712"/>
        <c:crosses val="autoZero"/>
        <c:crossBetween val="between"/>
      </c:valAx>
      <c:valAx>
        <c:axId val="72671232"/>
        <c:scaling>
          <c:orientation val="minMax"/>
          <c:max val="30"/>
        </c:scaling>
        <c:axPos val="r"/>
        <c:numFmt formatCode="0.00" sourceLinked="1"/>
        <c:tickLblPos val="nextTo"/>
        <c:crossAx val="72672768"/>
        <c:crosses val="max"/>
        <c:crossBetween val="between"/>
      </c:valAx>
      <c:catAx>
        <c:axId val="72672768"/>
        <c:scaling>
          <c:orientation val="minMax"/>
        </c:scaling>
        <c:delete val="1"/>
        <c:axPos val="b"/>
        <c:tickLblPos val="none"/>
        <c:crossAx val="72671232"/>
        <c:crosses val="autoZero"/>
        <c:auto val="1"/>
        <c:lblAlgn val="ctr"/>
        <c:lblOffset val="100"/>
      </c:catAx>
    </c:plotArea>
    <c:legend>
      <c:legendPos val="b"/>
      <c:layout/>
    </c:legend>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pt-BR"/>
  <c:chart>
    <c:autoTitleDeleted val="1"/>
    <c:plotArea>
      <c:layout/>
      <c:barChart>
        <c:barDir val="col"/>
        <c:grouping val="clustered"/>
        <c:ser>
          <c:idx val="1"/>
          <c:order val="1"/>
          <c:tx>
            <c:strRef>
              <c:f>'%tb'!$D$68</c:f>
              <c:strCache>
                <c:ptCount val="1"/>
                <c:pt idx="0">
                  <c:v>óbitos TB-HIV</c:v>
                </c:pt>
              </c:strCache>
            </c:strRef>
          </c:tx>
          <c:cat>
            <c:strRef>
              <c:f>'%tb'!$E$66:$K$66</c:f>
              <c:strCache>
                <c:ptCount val="7"/>
                <c:pt idx="0">
                  <c:v>2007</c:v>
                </c:pt>
                <c:pt idx="1">
                  <c:v>2008</c:v>
                </c:pt>
                <c:pt idx="2">
                  <c:v>2009</c:v>
                </c:pt>
                <c:pt idx="3">
                  <c:v>2010</c:v>
                </c:pt>
                <c:pt idx="4">
                  <c:v>2011</c:v>
                </c:pt>
                <c:pt idx="5">
                  <c:v>2012</c:v>
                </c:pt>
                <c:pt idx="6">
                  <c:v>2013</c:v>
                </c:pt>
              </c:strCache>
            </c:strRef>
          </c:cat>
          <c:val>
            <c:numRef>
              <c:f>'%tb'!$E$68:$K$68</c:f>
              <c:numCache>
                <c:formatCode>###0</c:formatCode>
                <c:ptCount val="7"/>
                <c:pt idx="0">
                  <c:v>213</c:v>
                </c:pt>
                <c:pt idx="1">
                  <c:v>247</c:v>
                </c:pt>
                <c:pt idx="2">
                  <c:v>257</c:v>
                </c:pt>
                <c:pt idx="3">
                  <c:v>275</c:v>
                </c:pt>
                <c:pt idx="4">
                  <c:v>293</c:v>
                </c:pt>
                <c:pt idx="5">
                  <c:v>296</c:v>
                </c:pt>
                <c:pt idx="6">
                  <c:v>291</c:v>
                </c:pt>
              </c:numCache>
            </c:numRef>
          </c:val>
        </c:ser>
        <c:axId val="78220672"/>
        <c:axId val="78226560"/>
      </c:barChart>
      <c:lineChart>
        <c:grouping val="standard"/>
        <c:ser>
          <c:idx val="0"/>
          <c:order val="0"/>
          <c:tx>
            <c:strRef>
              <c:f>'%tb'!$D$67</c:f>
              <c:strCache>
                <c:ptCount val="1"/>
                <c:pt idx="0">
                  <c:v>% obitos Tb</c:v>
                </c:pt>
              </c:strCache>
            </c:strRef>
          </c:tx>
          <c:spPr>
            <a:ln w="38100"/>
          </c:spPr>
          <c:marker>
            <c:symbol val="none"/>
          </c:marker>
          <c:cat>
            <c:strRef>
              <c:f>'%tb'!$E$66:$K$66</c:f>
              <c:strCache>
                <c:ptCount val="7"/>
                <c:pt idx="0">
                  <c:v>2007</c:v>
                </c:pt>
                <c:pt idx="1">
                  <c:v>2008</c:v>
                </c:pt>
                <c:pt idx="2">
                  <c:v>2009</c:v>
                </c:pt>
                <c:pt idx="3">
                  <c:v>2010</c:v>
                </c:pt>
                <c:pt idx="4">
                  <c:v>2011</c:v>
                </c:pt>
                <c:pt idx="5">
                  <c:v>2012</c:v>
                </c:pt>
                <c:pt idx="6">
                  <c:v>2013</c:v>
                </c:pt>
              </c:strCache>
            </c:strRef>
          </c:cat>
          <c:val>
            <c:numRef>
              <c:f>'%tb'!$E$67:$K$67</c:f>
              <c:numCache>
                <c:formatCode>0.0</c:formatCode>
                <c:ptCount val="7"/>
                <c:pt idx="0">
                  <c:v>13.362609786700126</c:v>
                </c:pt>
                <c:pt idx="1">
                  <c:v>15.2</c:v>
                </c:pt>
                <c:pt idx="2">
                  <c:v>14.959254947613504</c:v>
                </c:pt>
                <c:pt idx="3">
                  <c:v>16.214622641509429</c:v>
                </c:pt>
                <c:pt idx="4">
                  <c:v>16.965836711059627</c:v>
                </c:pt>
                <c:pt idx="5">
                  <c:v>16.481069042316228</c:v>
                </c:pt>
                <c:pt idx="6">
                  <c:v>16.184649610678527</c:v>
                </c:pt>
              </c:numCache>
            </c:numRef>
          </c:val>
        </c:ser>
        <c:marker val="1"/>
        <c:axId val="78233984"/>
        <c:axId val="78228096"/>
      </c:lineChart>
      <c:catAx>
        <c:axId val="78220672"/>
        <c:scaling>
          <c:orientation val="minMax"/>
        </c:scaling>
        <c:axPos val="b"/>
        <c:majorTickMark val="none"/>
        <c:tickLblPos val="nextTo"/>
        <c:crossAx val="78226560"/>
        <c:crosses val="autoZero"/>
        <c:auto val="1"/>
        <c:lblAlgn val="ctr"/>
        <c:lblOffset val="100"/>
      </c:catAx>
      <c:valAx>
        <c:axId val="78226560"/>
        <c:scaling>
          <c:orientation val="minMax"/>
        </c:scaling>
        <c:axPos val="l"/>
        <c:majorGridlines/>
        <c:numFmt formatCode="###0" sourceLinked="1"/>
        <c:majorTickMark val="none"/>
        <c:tickLblPos val="nextTo"/>
        <c:crossAx val="78220672"/>
        <c:crosses val="autoZero"/>
        <c:crossBetween val="between"/>
      </c:valAx>
      <c:valAx>
        <c:axId val="78228096"/>
        <c:scaling>
          <c:orientation val="minMax"/>
          <c:min val="10"/>
        </c:scaling>
        <c:axPos val="r"/>
        <c:numFmt formatCode="0.0" sourceLinked="1"/>
        <c:tickLblPos val="nextTo"/>
        <c:crossAx val="78233984"/>
        <c:crosses val="max"/>
        <c:crossBetween val="between"/>
      </c:valAx>
      <c:catAx>
        <c:axId val="78233984"/>
        <c:scaling>
          <c:orientation val="minMax"/>
        </c:scaling>
        <c:delete val="1"/>
        <c:axPos val="b"/>
        <c:tickLblPos val="none"/>
        <c:crossAx val="78228096"/>
        <c:crosses val="autoZero"/>
        <c:auto val="1"/>
        <c:lblAlgn val="ctr"/>
        <c:lblOffset val="100"/>
      </c:catAx>
      <c:dTable>
        <c:showHorzBorder val="1"/>
        <c:showVertBorder val="1"/>
        <c:showOutline val="1"/>
        <c:showKeys val="1"/>
      </c:dTable>
    </c:plotArea>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pt-BR"/>
  <c:chart>
    <c:autoTitleDeleted val="1"/>
    <c:plotArea>
      <c:layout/>
      <c:barChart>
        <c:barDir val="col"/>
        <c:grouping val="clustered"/>
        <c:ser>
          <c:idx val="0"/>
          <c:order val="0"/>
          <c:tx>
            <c:strRef>
              <c:f>TARV!$B$1</c:f>
              <c:strCache>
                <c:ptCount val="1"/>
                <c:pt idx="0">
                  <c:v>TARV</c:v>
                </c:pt>
              </c:strCache>
            </c:strRef>
          </c:tx>
          <c:spPr>
            <a:solidFill>
              <a:schemeClr val="accent2">
                <a:lumMod val="75000"/>
              </a:schemeClr>
            </a:solidFill>
          </c:spPr>
          <c:dLbls>
            <c:showVal val="1"/>
          </c:dLbls>
          <c:cat>
            <c:numRef>
              <c:f>TARV!$A$2:$A$4</c:f>
              <c:numCache>
                <c:formatCode>General</c:formatCode>
                <c:ptCount val="3"/>
                <c:pt idx="0">
                  <c:v>2012</c:v>
                </c:pt>
                <c:pt idx="1">
                  <c:v>2013</c:v>
                </c:pt>
                <c:pt idx="2">
                  <c:v>2014</c:v>
                </c:pt>
              </c:numCache>
            </c:numRef>
          </c:cat>
          <c:val>
            <c:numRef>
              <c:f>TARV!$B$2:$B$4</c:f>
              <c:numCache>
                <c:formatCode>General</c:formatCode>
                <c:ptCount val="3"/>
                <c:pt idx="0">
                  <c:v>5320</c:v>
                </c:pt>
                <c:pt idx="1">
                  <c:v>6691</c:v>
                </c:pt>
                <c:pt idx="2">
                  <c:v>7625</c:v>
                </c:pt>
              </c:numCache>
            </c:numRef>
          </c:val>
        </c:ser>
        <c:gapWidth val="274"/>
        <c:overlap val="-24"/>
        <c:axId val="73884416"/>
        <c:axId val="73885952"/>
      </c:barChart>
      <c:catAx>
        <c:axId val="73884416"/>
        <c:scaling>
          <c:orientation val="minMax"/>
        </c:scaling>
        <c:axPos val="b"/>
        <c:numFmt formatCode="General" sourceLinked="1"/>
        <c:majorTickMark val="none"/>
        <c:tickLblPos val="nextTo"/>
        <c:crossAx val="73885952"/>
        <c:crosses val="autoZero"/>
        <c:auto val="1"/>
        <c:lblAlgn val="ctr"/>
        <c:lblOffset val="100"/>
      </c:catAx>
      <c:valAx>
        <c:axId val="73885952"/>
        <c:scaling>
          <c:orientation val="minMax"/>
        </c:scaling>
        <c:axPos val="l"/>
        <c:majorGridlines/>
        <c:numFmt formatCode="General" sourceLinked="1"/>
        <c:majorTickMark val="none"/>
        <c:tickLblPos val="nextTo"/>
        <c:spPr>
          <a:ln w="9525">
            <a:noFill/>
          </a:ln>
        </c:spPr>
        <c:crossAx val="73884416"/>
        <c:crosses val="autoZero"/>
        <c:crossBetween val="between"/>
      </c:valAx>
    </c:plotArea>
    <c:legend>
      <c:legendPos val="b"/>
      <c:layout/>
    </c:legend>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889250" cy="496888"/>
          </a:xfrm>
          <a:prstGeom prst="rect">
            <a:avLst/>
          </a:prstGeom>
        </p:spPr>
        <p:txBody>
          <a:bodyPr vert="horz" lIns="90398" tIns="45199" rIns="90398" bIns="45199" rtlCol="0"/>
          <a:lstStyle>
            <a:lvl1pPr algn="l">
              <a:defRPr sz="1200">
                <a:latin typeface="Arial" charset="0"/>
                <a:cs typeface="Arial" charset="0"/>
              </a:defRPr>
            </a:lvl1pPr>
          </a:lstStyle>
          <a:p>
            <a:pPr>
              <a:defRPr/>
            </a:pPr>
            <a:endParaRPr lang="pt-BR"/>
          </a:p>
        </p:txBody>
      </p:sp>
      <p:sp>
        <p:nvSpPr>
          <p:cNvPr id="3" name="Espaço Reservado para Data 2"/>
          <p:cNvSpPr>
            <a:spLocks noGrp="1"/>
          </p:cNvSpPr>
          <p:nvPr>
            <p:ph type="dt" sz="quarter" idx="1"/>
          </p:nvPr>
        </p:nvSpPr>
        <p:spPr>
          <a:xfrm>
            <a:off x="3778250" y="0"/>
            <a:ext cx="2889250" cy="496888"/>
          </a:xfrm>
          <a:prstGeom prst="rect">
            <a:avLst/>
          </a:prstGeom>
        </p:spPr>
        <p:txBody>
          <a:bodyPr vert="horz" lIns="90398" tIns="45199" rIns="90398" bIns="45199" rtlCol="0"/>
          <a:lstStyle>
            <a:lvl1pPr algn="r">
              <a:defRPr sz="1200">
                <a:latin typeface="Arial" charset="0"/>
                <a:cs typeface="Arial" charset="0"/>
              </a:defRPr>
            </a:lvl1pPr>
          </a:lstStyle>
          <a:p>
            <a:pPr>
              <a:defRPr/>
            </a:pPr>
            <a:fld id="{E8E0B950-6037-4DE7-97BA-C43645C33D46}" type="datetimeFigureOut">
              <a:rPr lang="pt-BR"/>
              <a:pPr>
                <a:defRPr/>
              </a:pPr>
              <a:t>04/11/2015</a:t>
            </a:fld>
            <a:endParaRPr lang="pt-BR"/>
          </a:p>
        </p:txBody>
      </p:sp>
      <p:sp>
        <p:nvSpPr>
          <p:cNvPr id="4" name="Espaço Reservado para Rodapé 3"/>
          <p:cNvSpPr>
            <a:spLocks noGrp="1"/>
          </p:cNvSpPr>
          <p:nvPr>
            <p:ph type="ftr" sz="quarter" idx="2"/>
          </p:nvPr>
        </p:nvSpPr>
        <p:spPr>
          <a:xfrm>
            <a:off x="0" y="9428163"/>
            <a:ext cx="2889250" cy="496887"/>
          </a:xfrm>
          <a:prstGeom prst="rect">
            <a:avLst/>
          </a:prstGeom>
        </p:spPr>
        <p:txBody>
          <a:bodyPr vert="horz" lIns="90398" tIns="45199" rIns="90398" bIns="45199" rtlCol="0" anchor="b"/>
          <a:lstStyle>
            <a:lvl1pPr algn="l">
              <a:defRPr sz="1200">
                <a:latin typeface="Arial" charset="0"/>
                <a:cs typeface="Arial" charset="0"/>
              </a:defRPr>
            </a:lvl1pPr>
          </a:lstStyle>
          <a:p>
            <a:pPr>
              <a:defRPr/>
            </a:pPr>
            <a:endParaRPr lang="pt-BR"/>
          </a:p>
        </p:txBody>
      </p:sp>
      <p:sp>
        <p:nvSpPr>
          <p:cNvPr id="5" name="Espaço Reservado para Número de Slide 4"/>
          <p:cNvSpPr>
            <a:spLocks noGrp="1"/>
          </p:cNvSpPr>
          <p:nvPr>
            <p:ph type="sldNum" sz="quarter" idx="3"/>
          </p:nvPr>
        </p:nvSpPr>
        <p:spPr>
          <a:xfrm>
            <a:off x="3778250" y="9428163"/>
            <a:ext cx="2889250" cy="496887"/>
          </a:xfrm>
          <a:prstGeom prst="rect">
            <a:avLst/>
          </a:prstGeom>
        </p:spPr>
        <p:txBody>
          <a:bodyPr vert="horz" lIns="90398" tIns="45199" rIns="90398" bIns="45199" rtlCol="0" anchor="b"/>
          <a:lstStyle>
            <a:lvl1pPr algn="r">
              <a:defRPr sz="1200">
                <a:latin typeface="Arial" charset="0"/>
                <a:cs typeface="Arial" charset="0"/>
              </a:defRPr>
            </a:lvl1pPr>
          </a:lstStyle>
          <a:p>
            <a:pPr>
              <a:defRPr/>
            </a:pPr>
            <a:fld id="{C18EC22F-BC3C-43D6-B36E-9B8A6B6BC1BF}" type="slidenum">
              <a:rPr lang="pt-BR"/>
              <a:pPr>
                <a:defRPr/>
              </a:pPr>
              <a:t>‹nº›</a:t>
            </a:fld>
            <a:endParaRPr lang="pt-BR"/>
          </a:p>
        </p:txBody>
      </p:sp>
    </p:spTree>
    <p:extLst>
      <p:ext uri="{BB962C8B-B14F-4D97-AF65-F5344CB8AC3E}">
        <p14:creationId xmlns:p14="http://schemas.microsoft.com/office/powerpoint/2010/main" xmlns="" val="3849072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889250" cy="496888"/>
          </a:xfrm>
          <a:prstGeom prst="rect">
            <a:avLst/>
          </a:prstGeom>
        </p:spPr>
        <p:txBody>
          <a:bodyPr vert="horz" lIns="90398" tIns="45199" rIns="90398" bIns="45199" rtlCol="0"/>
          <a:lstStyle>
            <a:lvl1pPr algn="l">
              <a:defRPr sz="1200">
                <a:latin typeface="Arial" charset="0"/>
                <a:cs typeface="Arial" charset="0"/>
              </a:defRPr>
            </a:lvl1pPr>
          </a:lstStyle>
          <a:p>
            <a:pPr>
              <a:defRPr/>
            </a:pPr>
            <a:endParaRPr lang="pt-BR"/>
          </a:p>
        </p:txBody>
      </p:sp>
      <p:sp>
        <p:nvSpPr>
          <p:cNvPr id="3" name="Espaço Reservado para Data 2"/>
          <p:cNvSpPr>
            <a:spLocks noGrp="1"/>
          </p:cNvSpPr>
          <p:nvPr>
            <p:ph type="dt" idx="1"/>
          </p:nvPr>
        </p:nvSpPr>
        <p:spPr>
          <a:xfrm>
            <a:off x="3778250" y="0"/>
            <a:ext cx="2889250" cy="496888"/>
          </a:xfrm>
          <a:prstGeom prst="rect">
            <a:avLst/>
          </a:prstGeom>
        </p:spPr>
        <p:txBody>
          <a:bodyPr vert="horz" lIns="90398" tIns="45199" rIns="90398" bIns="45199" rtlCol="0"/>
          <a:lstStyle>
            <a:lvl1pPr algn="r">
              <a:defRPr sz="1200">
                <a:latin typeface="Arial" charset="0"/>
                <a:cs typeface="Arial" charset="0"/>
              </a:defRPr>
            </a:lvl1pPr>
          </a:lstStyle>
          <a:p>
            <a:pPr>
              <a:defRPr/>
            </a:pPr>
            <a:fld id="{46883910-EA2C-4462-AB4D-BE04051514E4}" type="datetimeFigureOut">
              <a:rPr lang="pt-BR"/>
              <a:pPr>
                <a:defRPr/>
              </a:pPr>
              <a:t>04/11/2015</a:t>
            </a:fld>
            <a:endParaRPr lang="pt-BR"/>
          </a:p>
        </p:txBody>
      </p:sp>
      <p:sp>
        <p:nvSpPr>
          <p:cNvPr id="4" name="Espaço Reservado para Imagem de Slide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0398" tIns="45199" rIns="90398" bIns="45199" rtlCol="0" anchor="ctr"/>
          <a:lstStyle/>
          <a:p>
            <a:pPr lvl="0"/>
            <a:endParaRPr lang="pt-BR" noProof="0"/>
          </a:p>
        </p:txBody>
      </p:sp>
      <p:sp>
        <p:nvSpPr>
          <p:cNvPr id="5" name="Espaço Reservado para Anotações 4"/>
          <p:cNvSpPr>
            <a:spLocks noGrp="1"/>
          </p:cNvSpPr>
          <p:nvPr>
            <p:ph type="body" sz="quarter" idx="3"/>
          </p:nvPr>
        </p:nvSpPr>
        <p:spPr>
          <a:xfrm>
            <a:off x="666750" y="4714875"/>
            <a:ext cx="5335588" cy="4467225"/>
          </a:xfrm>
          <a:prstGeom prst="rect">
            <a:avLst/>
          </a:prstGeom>
        </p:spPr>
        <p:txBody>
          <a:bodyPr vert="horz" lIns="90398" tIns="45199" rIns="90398" bIns="45199"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9428163"/>
            <a:ext cx="2889250" cy="496887"/>
          </a:xfrm>
          <a:prstGeom prst="rect">
            <a:avLst/>
          </a:prstGeom>
        </p:spPr>
        <p:txBody>
          <a:bodyPr vert="horz" lIns="90398" tIns="45199" rIns="90398" bIns="45199" rtlCol="0" anchor="b"/>
          <a:lstStyle>
            <a:lvl1pPr algn="l">
              <a:defRPr sz="1200">
                <a:latin typeface="Arial" charset="0"/>
                <a:cs typeface="Arial" charset="0"/>
              </a:defRPr>
            </a:lvl1pPr>
          </a:lstStyle>
          <a:p>
            <a:pPr>
              <a:defRPr/>
            </a:pPr>
            <a:endParaRPr lang="pt-BR"/>
          </a:p>
        </p:txBody>
      </p:sp>
      <p:sp>
        <p:nvSpPr>
          <p:cNvPr id="7" name="Espaço Reservado para Número de Slide 6"/>
          <p:cNvSpPr>
            <a:spLocks noGrp="1"/>
          </p:cNvSpPr>
          <p:nvPr>
            <p:ph type="sldNum" sz="quarter" idx="5"/>
          </p:nvPr>
        </p:nvSpPr>
        <p:spPr>
          <a:xfrm>
            <a:off x="3778250" y="9428163"/>
            <a:ext cx="2889250" cy="496887"/>
          </a:xfrm>
          <a:prstGeom prst="rect">
            <a:avLst/>
          </a:prstGeom>
        </p:spPr>
        <p:txBody>
          <a:bodyPr vert="horz" lIns="90398" tIns="45199" rIns="90398" bIns="45199" rtlCol="0" anchor="b"/>
          <a:lstStyle>
            <a:lvl1pPr algn="r">
              <a:defRPr sz="1200">
                <a:latin typeface="Arial" charset="0"/>
                <a:cs typeface="Arial" charset="0"/>
              </a:defRPr>
            </a:lvl1pPr>
          </a:lstStyle>
          <a:p>
            <a:pPr>
              <a:defRPr/>
            </a:pPr>
            <a:fld id="{D41C993E-4C6B-4525-8612-B80F82E90FD6}" type="slidenum">
              <a:rPr lang="pt-BR"/>
              <a:pPr>
                <a:defRPr/>
              </a:pPr>
              <a:t>‹nº›</a:t>
            </a:fld>
            <a:endParaRPr lang="pt-BR"/>
          </a:p>
        </p:txBody>
      </p:sp>
    </p:spTree>
    <p:extLst>
      <p:ext uri="{BB962C8B-B14F-4D97-AF65-F5344CB8AC3E}">
        <p14:creationId xmlns:p14="http://schemas.microsoft.com/office/powerpoint/2010/main" xmlns="" val="13739901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Na Tabela acima, é possível observar a proporção de pacientes que vivem com HIV (todas as idades) e a distribuição destes com CD4 &lt; 200. Esse indicador expressa o poder de captação precoce dos casos de HIV positivo para tratamento a partir do nível de comprometimento do sistema imunológico dos indivíduos infectados ao serem testados para verificação de indicação de Terapia Antirretroviral (TARV). Na análise comparativa entre as regiões de saúde, visualiza-se a grande proporção encontrada, em 2012, na região Noroeste (50%), superando todas as outras regiões e o próprio Estado do Rio de Janeiro (27,46). Em 2014, As regiões Centro-Sul (32,94) e BIG (30,56) também apresentam valores percentuais considerados excessivos. Ações de prevenção e controle, direcionadas para o aumento da oferta de teste diagnóstico para o HIV, principalmente para populações mais vulneráveis, assim como a garantia de acompanhamento dos portadores de HIV são fortemente recomendadas.</a:t>
            </a:r>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D41C993E-4C6B-4525-8612-B80F82E90FD6}" type="slidenum">
              <a:rPr lang="pt-BR" smtClean="0"/>
              <a:pPr>
                <a:defRPr/>
              </a:pPr>
              <a:t>9</a:t>
            </a:fld>
            <a:endParaRPr lang="pt-BR"/>
          </a:p>
        </p:txBody>
      </p:sp>
    </p:spTree>
    <p:extLst>
      <p:ext uri="{BB962C8B-B14F-4D97-AF65-F5344CB8AC3E}">
        <p14:creationId xmlns:p14="http://schemas.microsoft.com/office/powerpoint/2010/main" xmlns="" val="2784209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pt-BR" sz="1200" kern="1200" dirty="0" smtClean="0">
                <a:solidFill>
                  <a:schemeClr val="tx1"/>
                </a:solidFill>
                <a:latin typeface="+mn-lt"/>
                <a:ea typeface="+mn-ea"/>
                <a:cs typeface="+mn-cs"/>
              </a:rPr>
              <a:t>No Estado do Rio de Janeiro, no período de 1984 a 2014, foram notificados 46.265 óbitos. Observou-se um aumento tanto no número absoluto quanto na taxa até o ano de 1995, quando então se apresenta uma tendência de queda até o ano de 1999. Entre 2000 e 2002, observou-se estabilização da taxa de mortalidade (aproximadamente 11 por 100 mil), com nova elevação em 2002 e 2004. Após este período, houve diminuição do número de óbitos e taxas correspondentes, nos anos 2005 e 2006. A partir de 2007, vem se confirmando uma tendência de aumento tanto para as taxas de mortalidade (10,1 em 2007, para 11,1 em 2014) quanto para o número absoluto de óbitos (1592 óbitos, em 2007, para 1826 óbitos, em 2014).</a:t>
            </a:r>
          </a:p>
          <a:p>
            <a:endParaRPr lang="pt-BR" dirty="0"/>
          </a:p>
        </p:txBody>
      </p:sp>
      <p:sp>
        <p:nvSpPr>
          <p:cNvPr id="4" name="Espaço Reservado para Número de Slide 3"/>
          <p:cNvSpPr>
            <a:spLocks noGrp="1"/>
          </p:cNvSpPr>
          <p:nvPr>
            <p:ph type="sldNum" sz="quarter" idx="10"/>
          </p:nvPr>
        </p:nvSpPr>
        <p:spPr/>
        <p:txBody>
          <a:bodyPr/>
          <a:lstStyle/>
          <a:p>
            <a:pPr>
              <a:defRPr/>
            </a:pPr>
            <a:fld id="{D41C993E-4C6B-4525-8612-B80F82E90FD6}" type="slidenum">
              <a:rPr lang="pt-BR" smtClean="0"/>
              <a:pPr>
                <a:defRPr/>
              </a:pPr>
              <a:t>13</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O banco SIM tinha 11980 óbitos por causa básica</a:t>
            </a:r>
            <a:r>
              <a:rPr lang="pt-BR" baseline="0" dirty="0" smtClean="0"/>
              <a:t> AIDS no período 2007-2013. destes, 1872 estavam associados à TB.</a:t>
            </a:r>
            <a:endParaRPr lang="pt-BR" dirty="0"/>
          </a:p>
        </p:txBody>
      </p:sp>
      <p:sp>
        <p:nvSpPr>
          <p:cNvPr id="4" name="Espaço Reservado para Número de Slide 3"/>
          <p:cNvSpPr>
            <a:spLocks noGrp="1"/>
          </p:cNvSpPr>
          <p:nvPr>
            <p:ph type="sldNum" sz="quarter" idx="10"/>
          </p:nvPr>
        </p:nvSpPr>
        <p:spPr/>
        <p:txBody>
          <a:bodyPr/>
          <a:lstStyle/>
          <a:p>
            <a:pPr>
              <a:defRPr/>
            </a:pPr>
            <a:fld id="{D41C993E-4C6B-4525-8612-B80F82E90FD6}" type="slidenum">
              <a:rPr lang="pt-BR" smtClean="0"/>
              <a:pPr>
                <a:defRPr/>
              </a:pPr>
              <a:t>15</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6246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r>
              <a:rPr lang="pt-BR" smtClean="0"/>
              <a:t>no período 2010 a 2014, a proporção de parceiros não tratados REDUZIU de 61,3% para 47,6%. </a:t>
            </a:r>
          </a:p>
          <a:p>
            <a:endParaRPr lang="pt-BR" smtClean="0"/>
          </a:p>
        </p:txBody>
      </p:sp>
      <p:sp>
        <p:nvSpPr>
          <p:cNvPr id="62468"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4F3278-7860-45D5-8628-329693B959B2}" type="slidenum">
              <a:rPr lang="pt-BR" smtClean="0">
                <a:latin typeface="Arial" pitchFamily="34" charset="0"/>
                <a:cs typeface="Arial" pitchFamily="34" charset="0"/>
              </a:rPr>
              <a:pPr/>
              <a:t>23</a:t>
            </a:fld>
            <a:endParaRPr lang="pt-BR"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908F27C2-7A52-4B2C-98A2-A75787CECF84}" type="datetimeFigureOut">
              <a:rPr lang="pt-BR" smtClean="0"/>
              <a:pPr/>
              <a:t>04/11/2015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A4DE690-BD07-4034-B711-9A054A96B344}"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08F27C2-7A52-4B2C-98A2-A75787CECF84}" type="datetimeFigureOut">
              <a:rPr lang="pt-BR" smtClean="0"/>
              <a:pPr/>
              <a:t>04/11/2015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A4DE690-BD07-4034-B711-9A054A96B344}"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08F27C2-7A52-4B2C-98A2-A75787CECF84}" type="datetimeFigureOut">
              <a:rPr lang="pt-BR" smtClean="0"/>
              <a:pPr/>
              <a:t>04/11/2015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A4DE690-BD07-4034-B711-9A054A96B344}" type="slidenum">
              <a:rPr lang="pt-BR" smtClean="0"/>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Slide de título">
    <p:spTree>
      <p:nvGrpSpPr>
        <p:cNvPr id="1" name=""/>
        <p:cNvGrpSpPr/>
        <p:nvPr/>
      </p:nvGrpSpPr>
      <p:grpSpPr>
        <a:xfrm>
          <a:off x="0" y="0"/>
          <a:ext cx="0" cy="0"/>
          <a:chOff x="0" y="0"/>
          <a:chExt cx="0" cy="0"/>
        </a:xfrm>
      </p:grpSpPr>
      <p:sp>
        <p:nvSpPr>
          <p:cNvPr id="3" name="Espaço Reservado para Rodapé 8"/>
          <p:cNvSpPr>
            <a:spLocks noGrp="1"/>
          </p:cNvSpPr>
          <p:nvPr>
            <p:ph type="ftr" sz="quarter" idx="10"/>
          </p:nvPr>
        </p:nvSpPr>
        <p:spPr>
          <a:xfrm>
            <a:off x="7451725" y="6669088"/>
            <a:ext cx="1296988" cy="188912"/>
          </a:xfrm>
          <a:prstGeom prst="rect">
            <a:avLst/>
          </a:prstGeom>
        </p:spPr>
        <p:txBody>
          <a:bodyPr/>
          <a:lstStyle>
            <a:lvl1pPr>
              <a:defRPr/>
            </a:lvl1pPr>
          </a:lstStyle>
          <a:p>
            <a:pPr>
              <a:defRPr/>
            </a:pPr>
            <a:r>
              <a:rPr lang="pt-BR"/>
              <a:t>Pedro A. Filho</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
        <p:nvSpPr>
          <p:cNvPr id="3" name="Espaço Reservado para Rodapé 8"/>
          <p:cNvSpPr>
            <a:spLocks noGrp="1"/>
          </p:cNvSpPr>
          <p:nvPr>
            <p:ph type="ftr" sz="quarter" idx="10"/>
          </p:nvPr>
        </p:nvSpPr>
        <p:spPr>
          <a:xfrm>
            <a:off x="7451725" y="6669088"/>
            <a:ext cx="1296988" cy="188912"/>
          </a:xfrm>
          <a:prstGeom prst="rect">
            <a:avLst/>
          </a:prstGeom>
        </p:spPr>
        <p:txBody>
          <a:bodyPr/>
          <a:lstStyle>
            <a:lvl1pPr>
              <a:defRPr/>
            </a:lvl1pPr>
          </a:lstStyle>
          <a:p>
            <a:pPr>
              <a:defRPr/>
            </a:pPr>
            <a:r>
              <a:rPr lang="pt-BR"/>
              <a:t>Pedro A. Filho</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dirty="0" smtClean="0"/>
              <a:t>Clique para editar o estilo do título mestre</a:t>
            </a:r>
            <a:endParaRPr lang="pt-BR" dirty="0"/>
          </a:p>
        </p:txBody>
      </p:sp>
      <p:sp>
        <p:nvSpPr>
          <p:cNvPr id="3" name="Espaço Reservado para Rodapé 2"/>
          <p:cNvSpPr>
            <a:spLocks noGrp="1"/>
          </p:cNvSpPr>
          <p:nvPr>
            <p:ph type="ftr" sz="quarter" idx="10"/>
          </p:nvPr>
        </p:nvSpPr>
        <p:spPr/>
        <p:txBody>
          <a:bodyPr/>
          <a:lstStyle/>
          <a:p>
            <a:endParaRPr lang="pt-BR"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08F27C2-7A52-4B2C-98A2-A75787CECF84}" type="datetimeFigureOut">
              <a:rPr lang="pt-BR" smtClean="0"/>
              <a:pPr/>
              <a:t>04/11/2015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A4DE690-BD07-4034-B711-9A054A96B344}"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908F27C2-7A52-4B2C-98A2-A75787CECF84}" type="datetimeFigureOut">
              <a:rPr lang="pt-BR" smtClean="0"/>
              <a:pPr/>
              <a:t>04/11/2015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0A4DE690-BD07-4034-B711-9A054A96B344}"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908F27C2-7A52-4B2C-98A2-A75787CECF84}" type="datetimeFigureOut">
              <a:rPr lang="pt-BR" smtClean="0"/>
              <a:pPr/>
              <a:t>04/11/2015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A4DE690-BD07-4034-B711-9A054A96B344}"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908F27C2-7A52-4B2C-98A2-A75787CECF84}" type="datetimeFigureOut">
              <a:rPr lang="pt-BR" smtClean="0"/>
              <a:pPr/>
              <a:t>04/11/2015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0A4DE690-BD07-4034-B711-9A054A96B344}"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908F27C2-7A52-4B2C-98A2-A75787CECF84}" type="datetimeFigureOut">
              <a:rPr lang="pt-BR" smtClean="0"/>
              <a:pPr/>
              <a:t>04/11/2015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0A4DE690-BD07-4034-B711-9A054A96B344}"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908F27C2-7A52-4B2C-98A2-A75787CECF84}" type="datetimeFigureOut">
              <a:rPr lang="pt-BR" smtClean="0"/>
              <a:pPr/>
              <a:t>04/11/2015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0A4DE690-BD07-4034-B711-9A054A96B344}"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908F27C2-7A52-4B2C-98A2-A75787CECF84}" type="datetimeFigureOut">
              <a:rPr lang="pt-BR" smtClean="0"/>
              <a:pPr/>
              <a:t>04/11/2015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A4DE690-BD07-4034-B711-9A054A96B344}"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908F27C2-7A52-4B2C-98A2-A75787CECF84}" type="datetimeFigureOut">
              <a:rPr lang="pt-BR" smtClean="0"/>
              <a:pPr/>
              <a:t>04/11/2015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0A4DE690-BD07-4034-B711-9A054A96B344}"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dirty="0" smtClean="0"/>
              <a:t>Clique para editar o estilo do título mestre</a:t>
            </a:r>
            <a:endParaRPr lang="pt-BR" dirty="0"/>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F27C2-7A52-4B2C-98A2-A75787CECF84}" type="datetimeFigureOut">
              <a:rPr lang="pt-BR" smtClean="0"/>
              <a:pPr/>
              <a:t>04/11/2015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4DE690-BD07-4034-B711-9A054A96B344}" type="slidenum">
              <a:rPr lang="pt-BR" smtClean="0"/>
              <a:pPr/>
              <a:t>‹nº›</a:t>
            </a:fld>
            <a:endParaRPr lang="pt-BR"/>
          </a:p>
        </p:txBody>
      </p:sp>
      <p:pic>
        <p:nvPicPr>
          <p:cNvPr id="8" name="Imagem 7" descr="DEMAIS PÁGINAS.jpg"/>
          <p:cNvPicPr>
            <a:picLocks noChangeAspect="1"/>
          </p:cNvPicPr>
          <p:nvPr userDrawn="1"/>
        </p:nvPicPr>
        <p:blipFill>
          <a:blip r:embed="rId16"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 id="2147484169" r:id="rId12"/>
    <p:sldLayoutId id="2147484170" r:id="rId13"/>
    <p:sldLayoutId id="2147484156"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package" Target="../embeddings/Documento_do_Microsoft_Office_Word1.docx"/><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package" Target="../embeddings/Documento_do_Microsoft_Office_Word2.docx"/></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9" name="Picture 3"/>
          <p:cNvPicPr>
            <a:picLocks noChangeAspect="1" noChangeArrowheads="1"/>
          </p:cNvPicPr>
          <p:nvPr/>
        </p:nvPicPr>
        <p:blipFill>
          <a:blip r:embed="rId2" cstate="print"/>
          <a:stretch>
            <a:fillRect/>
          </a:stretch>
        </p:blipFill>
        <p:spPr bwMode="auto">
          <a:xfrm>
            <a:off x="652530" y="1196752"/>
            <a:ext cx="7951918" cy="4968552"/>
          </a:xfrm>
          <a:prstGeom prst="rect">
            <a:avLst/>
          </a:prstGeom>
          <a:noFill/>
          <a:ln>
            <a:noFill/>
          </a:ln>
        </p:spPr>
      </p:pic>
      <p:sp>
        <p:nvSpPr>
          <p:cNvPr id="2" name="Retângulo 1"/>
          <p:cNvSpPr/>
          <p:nvPr/>
        </p:nvSpPr>
        <p:spPr>
          <a:xfrm>
            <a:off x="755576" y="2708920"/>
            <a:ext cx="7867859" cy="1077218"/>
          </a:xfrm>
          <a:prstGeom prst="rect">
            <a:avLst/>
          </a:prstGeom>
        </p:spPr>
        <p:txBody>
          <a:bodyPr wrap="none">
            <a:spAutoFit/>
          </a:bodyPr>
          <a:lstStyle/>
          <a:p>
            <a:pPr algn="ctr"/>
            <a:r>
              <a:rPr lang="pt-BR" sz="3200" b="1" dirty="0" smtClean="0">
                <a:effectLst>
                  <a:outerShdw blurRad="38100" dist="38100" dir="2700000" algn="tl">
                    <a:srgbClr val="000000">
                      <a:alpha val="43137"/>
                    </a:srgbClr>
                  </a:outerShdw>
                </a:effectLst>
                <a:latin typeface="Verdana" pitchFamily="34" charset="0"/>
              </a:rPr>
              <a:t>VIGILÂNCIA DE AIDS </a:t>
            </a:r>
          </a:p>
          <a:p>
            <a:pPr algn="ctr"/>
            <a:r>
              <a:rPr lang="pt-BR" sz="3200" b="1" dirty="0" smtClean="0">
                <a:effectLst>
                  <a:outerShdw blurRad="38100" dist="38100" dir="2700000" algn="tl">
                    <a:srgbClr val="000000">
                      <a:alpha val="43137"/>
                    </a:srgbClr>
                  </a:outerShdw>
                </a:effectLst>
                <a:latin typeface="Verdana" pitchFamily="34" charset="0"/>
              </a:rPr>
              <a:t>NO ESTADO DO RIO DE JANEIRO </a:t>
            </a:r>
            <a:endParaRPr lang="pt-BR" sz="3200" b="1" dirty="0">
              <a:effectLst>
                <a:outerShdw blurRad="38100" dist="38100" dir="2700000" algn="tl">
                  <a:srgbClr val="000000">
                    <a:alpha val="43137"/>
                  </a:srgbClr>
                </a:outerShdw>
              </a:effectLst>
              <a:latin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836712"/>
            <a:ext cx="8229600" cy="1498178"/>
          </a:xfrm>
        </p:spPr>
        <p:txBody>
          <a:bodyPr>
            <a:noAutofit/>
          </a:bodyPr>
          <a:lstStyle/>
          <a:p>
            <a:r>
              <a:rPr lang="pt-BR" sz="2400" b="1" dirty="0" smtClean="0"/>
              <a:t>EXPERIÊNCIA TESTAGEM TRAILLER EM MADUREIRA</a:t>
            </a:r>
            <a:r>
              <a:rPr lang="pt-BR" sz="2400" dirty="0" smtClean="0"/>
              <a:t/>
            </a:r>
            <a:br>
              <a:rPr lang="pt-BR" sz="2400" dirty="0" smtClean="0"/>
            </a:br>
            <a:r>
              <a:rPr lang="pt-BR" sz="2400" dirty="0" smtClean="0"/>
              <a:t>TESTAGEM REALIZADAS</a:t>
            </a:r>
            <a:br>
              <a:rPr lang="pt-BR" sz="2400" dirty="0" smtClean="0"/>
            </a:br>
            <a:r>
              <a:rPr lang="pt-BR" sz="2400" dirty="0" smtClean="0"/>
              <a:t>maio2014-setembro 2015</a:t>
            </a:r>
            <a:endParaRPr lang="pt-BR" sz="2400" dirty="0"/>
          </a:p>
        </p:txBody>
      </p:sp>
      <p:graphicFrame>
        <p:nvGraphicFramePr>
          <p:cNvPr id="4" name="Espaço Reservado para Conteúdo 3"/>
          <p:cNvGraphicFramePr>
            <a:graphicFrameLocks noGrp="1"/>
          </p:cNvGraphicFramePr>
          <p:nvPr>
            <p:ph idx="1"/>
          </p:nvPr>
        </p:nvGraphicFramePr>
        <p:xfrm>
          <a:off x="611560" y="2564904"/>
          <a:ext cx="8229600" cy="25958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pt-BR" dirty="0" smtClean="0"/>
                        <a:t>ORIENTAÇÃO</a:t>
                      </a:r>
                      <a:r>
                        <a:rPr lang="pt-BR" baseline="0" dirty="0" smtClean="0"/>
                        <a:t> SEXUAL</a:t>
                      </a:r>
                      <a:endParaRPr lang="pt-BR" dirty="0"/>
                    </a:p>
                  </a:txBody>
                  <a:tcPr/>
                </a:tc>
                <a:tc>
                  <a:txBody>
                    <a:bodyPr/>
                    <a:lstStyle/>
                    <a:p>
                      <a:r>
                        <a:rPr lang="pt-BR" dirty="0" smtClean="0"/>
                        <a:t>FREQUÊNCIA</a:t>
                      </a:r>
                      <a:endParaRPr lang="pt-BR" dirty="0"/>
                    </a:p>
                  </a:txBody>
                  <a:tcPr/>
                </a:tc>
                <a:tc>
                  <a:txBody>
                    <a:bodyPr/>
                    <a:lstStyle/>
                    <a:p>
                      <a:r>
                        <a:rPr lang="pt-BR" dirty="0" smtClean="0"/>
                        <a:t>%</a:t>
                      </a:r>
                      <a:endParaRPr lang="pt-BR" dirty="0"/>
                    </a:p>
                  </a:txBody>
                  <a:tcPr/>
                </a:tc>
              </a:tr>
              <a:tr h="370840">
                <a:tc>
                  <a:txBody>
                    <a:bodyPr/>
                    <a:lstStyle/>
                    <a:p>
                      <a:r>
                        <a:rPr lang="pt-BR" b="1" dirty="0" smtClean="0"/>
                        <a:t>HETERO</a:t>
                      </a:r>
                      <a:endParaRPr lang="pt-BR" b="1" dirty="0"/>
                    </a:p>
                  </a:txBody>
                  <a:tcPr/>
                </a:tc>
                <a:tc>
                  <a:txBody>
                    <a:bodyPr/>
                    <a:lstStyle/>
                    <a:p>
                      <a:r>
                        <a:rPr lang="pt-BR" b="1" dirty="0" smtClean="0"/>
                        <a:t>629</a:t>
                      </a:r>
                      <a:endParaRPr lang="pt-BR" b="1" dirty="0"/>
                    </a:p>
                  </a:txBody>
                  <a:tcPr/>
                </a:tc>
                <a:tc>
                  <a:txBody>
                    <a:bodyPr/>
                    <a:lstStyle/>
                    <a:p>
                      <a:r>
                        <a:rPr lang="pt-BR" b="1" dirty="0" smtClean="0"/>
                        <a:t>65</a:t>
                      </a:r>
                      <a:endParaRPr lang="pt-BR" b="1" dirty="0"/>
                    </a:p>
                  </a:txBody>
                  <a:tcPr/>
                </a:tc>
              </a:tr>
              <a:tr h="370840">
                <a:tc>
                  <a:txBody>
                    <a:bodyPr/>
                    <a:lstStyle/>
                    <a:p>
                      <a:r>
                        <a:rPr lang="pt-BR" dirty="0" smtClean="0"/>
                        <a:t>HOMO</a:t>
                      </a:r>
                      <a:endParaRPr lang="pt-BR" dirty="0"/>
                    </a:p>
                  </a:txBody>
                  <a:tcPr/>
                </a:tc>
                <a:tc>
                  <a:txBody>
                    <a:bodyPr/>
                    <a:lstStyle/>
                    <a:p>
                      <a:r>
                        <a:rPr lang="pt-BR" dirty="0" smtClean="0"/>
                        <a:t>262</a:t>
                      </a:r>
                      <a:endParaRPr lang="pt-BR" dirty="0"/>
                    </a:p>
                  </a:txBody>
                  <a:tcPr/>
                </a:tc>
                <a:tc>
                  <a:txBody>
                    <a:bodyPr/>
                    <a:lstStyle/>
                    <a:p>
                      <a:r>
                        <a:rPr lang="pt-BR" dirty="0" smtClean="0"/>
                        <a:t>27</a:t>
                      </a:r>
                      <a:endParaRPr lang="pt-BR" dirty="0"/>
                    </a:p>
                  </a:txBody>
                  <a:tcPr/>
                </a:tc>
              </a:tr>
              <a:tr h="370840">
                <a:tc>
                  <a:txBody>
                    <a:bodyPr/>
                    <a:lstStyle/>
                    <a:p>
                      <a:r>
                        <a:rPr lang="pt-BR" dirty="0" smtClean="0"/>
                        <a:t>BI</a:t>
                      </a:r>
                      <a:endParaRPr lang="pt-BR" dirty="0"/>
                    </a:p>
                  </a:txBody>
                  <a:tcPr/>
                </a:tc>
                <a:tc>
                  <a:txBody>
                    <a:bodyPr/>
                    <a:lstStyle/>
                    <a:p>
                      <a:r>
                        <a:rPr lang="pt-BR" dirty="0" smtClean="0"/>
                        <a:t>74</a:t>
                      </a:r>
                      <a:endParaRPr lang="pt-BR" dirty="0"/>
                    </a:p>
                  </a:txBody>
                  <a:tcPr/>
                </a:tc>
                <a:tc>
                  <a:txBody>
                    <a:bodyPr/>
                    <a:lstStyle/>
                    <a:p>
                      <a:r>
                        <a:rPr lang="pt-BR" dirty="0" smtClean="0"/>
                        <a:t>7,5</a:t>
                      </a:r>
                      <a:endParaRPr lang="pt-BR" dirty="0"/>
                    </a:p>
                  </a:txBody>
                  <a:tcPr/>
                </a:tc>
              </a:tr>
              <a:tr h="370840">
                <a:tc>
                  <a:txBody>
                    <a:bodyPr/>
                    <a:lstStyle/>
                    <a:p>
                      <a:r>
                        <a:rPr lang="pt-BR" dirty="0" smtClean="0"/>
                        <a:t>TRANS</a:t>
                      </a:r>
                      <a:endParaRPr lang="pt-BR" dirty="0"/>
                    </a:p>
                  </a:txBody>
                  <a:tcPr/>
                </a:tc>
                <a:tc>
                  <a:txBody>
                    <a:bodyPr/>
                    <a:lstStyle/>
                    <a:p>
                      <a:r>
                        <a:rPr lang="pt-BR" dirty="0" smtClean="0"/>
                        <a:t>4</a:t>
                      </a:r>
                      <a:endParaRPr lang="pt-BR" dirty="0"/>
                    </a:p>
                  </a:txBody>
                  <a:tcPr/>
                </a:tc>
                <a:tc>
                  <a:txBody>
                    <a:bodyPr/>
                    <a:lstStyle/>
                    <a:p>
                      <a:r>
                        <a:rPr lang="pt-BR" dirty="0" smtClean="0"/>
                        <a:t>0,4</a:t>
                      </a:r>
                      <a:endParaRPr lang="pt-BR" dirty="0"/>
                    </a:p>
                  </a:txBody>
                  <a:tcPr/>
                </a:tc>
              </a:tr>
              <a:tr h="370840">
                <a:tc>
                  <a:txBody>
                    <a:bodyPr/>
                    <a:lstStyle/>
                    <a:p>
                      <a:r>
                        <a:rPr lang="pt-BR" dirty="0" smtClean="0"/>
                        <a:t>NÃO DECLARADO</a:t>
                      </a:r>
                      <a:endParaRPr lang="pt-BR" dirty="0"/>
                    </a:p>
                  </a:txBody>
                  <a:tcPr/>
                </a:tc>
                <a:tc>
                  <a:txBody>
                    <a:bodyPr/>
                    <a:lstStyle/>
                    <a:p>
                      <a:r>
                        <a:rPr lang="pt-BR" dirty="0" smtClean="0"/>
                        <a:t>1</a:t>
                      </a:r>
                      <a:endParaRPr lang="pt-BR" dirty="0"/>
                    </a:p>
                  </a:txBody>
                  <a:tcPr/>
                </a:tc>
                <a:tc>
                  <a:txBody>
                    <a:bodyPr/>
                    <a:lstStyle/>
                    <a:p>
                      <a:r>
                        <a:rPr lang="pt-BR" dirty="0" smtClean="0"/>
                        <a:t>0,1</a:t>
                      </a:r>
                      <a:endParaRPr lang="pt-BR" dirty="0"/>
                    </a:p>
                  </a:txBody>
                  <a:tcPr/>
                </a:tc>
              </a:tr>
              <a:tr h="370840">
                <a:tc>
                  <a:txBody>
                    <a:bodyPr/>
                    <a:lstStyle/>
                    <a:p>
                      <a:endParaRPr lang="pt-BR"/>
                    </a:p>
                  </a:txBody>
                  <a:tcPr/>
                </a:tc>
                <a:tc>
                  <a:txBody>
                    <a:bodyPr/>
                    <a:lstStyle/>
                    <a:p>
                      <a:r>
                        <a:rPr lang="pt-BR" dirty="0" smtClean="0"/>
                        <a:t>970</a:t>
                      </a:r>
                      <a:endParaRPr lang="pt-BR" dirty="0"/>
                    </a:p>
                  </a:txBody>
                  <a:tcPr/>
                </a:tc>
                <a:tc>
                  <a:txBody>
                    <a:bodyPr/>
                    <a:lstStyle/>
                    <a:p>
                      <a:endParaRPr lang="pt-BR" dirty="0"/>
                    </a:p>
                  </a:txBody>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1052736"/>
            <a:ext cx="8229600" cy="1143000"/>
          </a:xfrm>
        </p:spPr>
        <p:txBody>
          <a:bodyPr>
            <a:normAutofit fontScale="90000"/>
          </a:bodyPr>
          <a:lstStyle/>
          <a:p>
            <a:r>
              <a:rPr lang="pt-BR" sz="2800" b="1" dirty="0" smtClean="0"/>
              <a:t>EXPERIÊNCIA TESTAGEM TRAILLER EM MADUREIRA</a:t>
            </a:r>
            <a:r>
              <a:rPr lang="pt-BR" sz="2800" dirty="0" smtClean="0"/>
              <a:t/>
            </a:r>
            <a:br>
              <a:rPr lang="pt-BR" sz="2800" dirty="0" smtClean="0"/>
            </a:br>
            <a:r>
              <a:rPr lang="pt-BR" sz="2800" dirty="0" smtClean="0"/>
              <a:t>Casos Reagentes ( 4,95)</a:t>
            </a:r>
            <a:br>
              <a:rPr lang="pt-BR" sz="2800" dirty="0" smtClean="0"/>
            </a:br>
            <a:r>
              <a:rPr lang="pt-BR" sz="2800" dirty="0" smtClean="0"/>
              <a:t>maio2014-setembro 2015</a:t>
            </a:r>
            <a:endParaRPr lang="pt-BR" sz="2800" dirty="0"/>
          </a:p>
        </p:txBody>
      </p:sp>
      <p:sp>
        <p:nvSpPr>
          <p:cNvPr id="3" name="Espaço Reservado para Conteúdo 2"/>
          <p:cNvSpPr>
            <a:spLocks noGrp="1"/>
          </p:cNvSpPr>
          <p:nvPr>
            <p:ph idx="1"/>
          </p:nvPr>
        </p:nvSpPr>
        <p:spPr>
          <a:xfrm>
            <a:off x="467544" y="1844824"/>
            <a:ext cx="8229600" cy="4525963"/>
          </a:xfrm>
        </p:spPr>
        <p:txBody>
          <a:bodyPr>
            <a:normAutofit/>
          </a:bodyPr>
          <a:lstStyle/>
          <a:p>
            <a:endParaRPr lang="pt-BR" dirty="0" smtClean="0"/>
          </a:p>
          <a:p>
            <a:pPr>
              <a:buNone/>
            </a:pPr>
            <a:endParaRPr lang="pt-BR" dirty="0"/>
          </a:p>
        </p:txBody>
      </p:sp>
      <p:graphicFrame>
        <p:nvGraphicFramePr>
          <p:cNvPr id="4" name="Tabela 3"/>
          <p:cNvGraphicFramePr>
            <a:graphicFrameLocks noGrp="1"/>
          </p:cNvGraphicFramePr>
          <p:nvPr/>
        </p:nvGraphicFramePr>
        <p:xfrm>
          <a:off x="1187624" y="2348880"/>
          <a:ext cx="6096000" cy="249428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pt-BR" dirty="0" smtClean="0"/>
                        <a:t>ORIENTAÇÃO</a:t>
                      </a:r>
                      <a:r>
                        <a:rPr lang="pt-BR" baseline="0" dirty="0" smtClean="0"/>
                        <a:t> SEXUAL</a:t>
                      </a:r>
                      <a:endParaRPr lang="pt-BR" dirty="0"/>
                    </a:p>
                  </a:txBody>
                  <a:tcPr/>
                </a:tc>
                <a:tc>
                  <a:txBody>
                    <a:bodyPr/>
                    <a:lstStyle/>
                    <a:p>
                      <a:r>
                        <a:rPr lang="pt-BR" dirty="0" smtClean="0"/>
                        <a:t>FREQUÊNCIA</a:t>
                      </a:r>
                      <a:endParaRPr lang="pt-BR" dirty="0"/>
                    </a:p>
                  </a:txBody>
                  <a:tcPr/>
                </a:tc>
                <a:tc>
                  <a:txBody>
                    <a:bodyPr/>
                    <a:lstStyle/>
                    <a:p>
                      <a:r>
                        <a:rPr lang="pt-BR" dirty="0" smtClean="0"/>
                        <a:t>%</a:t>
                      </a:r>
                      <a:endParaRPr lang="pt-BR" dirty="0"/>
                    </a:p>
                  </a:txBody>
                  <a:tcPr/>
                </a:tc>
              </a:tr>
              <a:tr h="370840">
                <a:tc>
                  <a:txBody>
                    <a:bodyPr/>
                    <a:lstStyle/>
                    <a:p>
                      <a:r>
                        <a:rPr lang="pt-BR" dirty="0" smtClean="0"/>
                        <a:t>HETERO</a:t>
                      </a:r>
                      <a:endParaRPr lang="pt-BR" dirty="0"/>
                    </a:p>
                  </a:txBody>
                  <a:tcPr/>
                </a:tc>
                <a:tc>
                  <a:txBody>
                    <a:bodyPr/>
                    <a:lstStyle/>
                    <a:p>
                      <a:r>
                        <a:rPr lang="pt-BR" dirty="0" smtClean="0"/>
                        <a:t>7</a:t>
                      </a:r>
                      <a:endParaRPr lang="pt-BR" dirty="0"/>
                    </a:p>
                  </a:txBody>
                  <a:tcPr/>
                </a:tc>
                <a:tc>
                  <a:txBody>
                    <a:bodyPr/>
                    <a:lstStyle/>
                    <a:p>
                      <a:r>
                        <a:rPr lang="pt-BR" dirty="0" smtClean="0"/>
                        <a:t>14,58</a:t>
                      </a:r>
                      <a:endParaRPr lang="pt-BR" dirty="0"/>
                    </a:p>
                  </a:txBody>
                  <a:tcPr/>
                </a:tc>
              </a:tr>
              <a:tr h="370840">
                <a:tc>
                  <a:txBody>
                    <a:bodyPr/>
                    <a:lstStyle/>
                    <a:p>
                      <a:r>
                        <a:rPr lang="pt-BR" b="1" dirty="0" smtClean="0"/>
                        <a:t>HOMO</a:t>
                      </a:r>
                      <a:endParaRPr lang="pt-BR" b="1" dirty="0"/>
                    </a:p>
                  </a:txBody>
                  <a:tcPr/>
                </a:tc>
                <a:tc>
                  <a:txBody>
                    <a:bodyPr/>
                    <a:lstStyle/>
                    <a:p>
                      <a:r>
                        <a:rPr lang="pt-BR" b="1" dirty="0" smtClean="0"/>
                        <a:t>33</a:t>
                      </a:r>
                      <a:endParaRPr lang="pt-BR" b="1" dirty="0"/>
                    </a:p>
                  </a:txBody>
                  <a:tcPr/>
                </a:tc>
                <a:tc>
                  <a:txBody>
                    <a:bodyPr/>
                    <a:lstStyle/>
                    <a:p>
                      <a:r>
                        <a:rPr lang="pt-BR" b="1" dirty="0" smtClean="0"/>
                        <a:t>68,76</a:t>
                      </a:r>
                      <a:endParaRPr lang="pt-BR" b="1" dirty="0"/>
                    </a:p>
                  </a:txBody>
                  <a:tcPr/>
                </a:tc>
              </a:tr>
              <a:tr h="370840">
                <a:tc>
                  <a:txBody>
                    <a:bodyPr/>
                    <a:lstStyle/>
                    <a:p>
                      <a:r>
                        <a:rPr lang="pt-BR" dirty="0" smtClean="0"/>
                        <a:t>BI</a:t>
                      </a:r>
                      <a:endParaRPr lang="pt-BR" dirty="0"/>
                    </a:p>
                  </a:txBody>
                  <a:tcPr/>
                </a:tc>
                <a:tc>
                  <a:txBody>
                    <a:bodyPr/>
                    <a:lstStyle/>
                    <a:p>
                      <a:r>
                        <a:rPr lang="pt-BR" dirty="0" smtClean="0"/>
                        <a:t>7</a:t>
                      </a:r>
                      <a:endParaRPr lang="pt-BR" dirty="0"/>
                    </a:p>
                  </a:txBody>
                  <a:tcPr/>
                </a:tc>
                <a:tc>
                  <a:txBody>
                    <a:bodyPr/>
                    <a:lstStyle/>
                    <a:p>
                      <a:r>
                        <a:rPr lang="pt-BR" dirty="0" smtClean="0"/>
                        <a:t>14,58</a:t>
                      </a:r>
                      <a:endParaRPr lang="pt-BR" dirty="0"/>
                    </a:p>
                  </a:txBody>
                  <a:tcPr/>
                </a:tc>
              </a:tr>
              <a:tr h="370840">
                <a:tc>
                  <a:txBody>
                    <a:bodyPr/>
                    <a:lstStyle/>
                    <a:p>
                      <a:r>
                        <a:rPr lang="pt-BR" dirty="0" smtClean="0"/>
                        <a:t>TRANS</a:t>
                      </a:r>
                      <a:endParaRPr lang="pt-BR" dirty="0"/>
                    </a:p>
                  </a:txBody>
                  <a:tcPr/>
                </a:tc>
                <a:tc>
                  <a:txBody>
                    <a:bodyPr/>
                    <a:lstStyle/>
                    <a:p>
                      <a:r>
                        <a:rPr lang="pt-BR" dirty="0" smtClean="0"/>
                        <a:t>1</a:t>
                      </a:r>
                      <a:endParaRPr lang="pt-BR" dirty="0"/>
                    </a:p>
                  </a:txBody>
                  <a:tcPr/>
                </a:tc>
                <a:tc>
                  <a:txBody>
                    <a:bodyPr/>
                    <a:lstStyle/>
                    <a:p>
                      <a:r>
                        <a:rPr lang="pt-BR" dirty="0" smtClean="0"/>
                        <a:t>2,08</a:t>
                      </a:r>
                      <a:endParaRPr lang="pt-BR" dirty="0"/>
                    </a:p>
                  </a:txBody>
                  <a:tcPr/>
                </a:tc>
              </a:tr>
              <a:tr h="370840">
                <a:tc>
                  <a:txBody>
                    <a:bodyPr/>
                    <a:lstStyle/>
                    <a:p>
                      <a:endParaRPr lang="pt-BR" dirty="0"/>
                    </a:p>
                  </a:txBody>
                  <a:tcPr/>
                </a:tc>
                <a:tc>
                  <a:txBody>
                    <a:bodyPr/>
                    <a:lstStyle/>
                    <a:p>
                      <a:r>
                        <a:rPr lang="pt-BR" dirty="0" smtClean="0"/>
                        <a:t>48</a:t>
                      </a:r>
                      <a:endParaRPr lang="pt-BR" dirty="0"/>
                    </a:p>
                  </a:txBody>
                  <a:tcPr/>
                </a:tc>
                <a:tc>
                  <a:txBody>
                    <a:bodyPr/>
                    <a:lstStyle/>
                    <a:p>
                      <a:endParaRPr lang="pt-BR"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3608" y="764704"/>
            <a:ext cx="7200800" cy="710952"/>
          </a:xfrm>
        </p:spPr>
        <p:txBody>
          <a:bodyPr>
            <a:normAutofit/>
          </a:bodyPr>
          <a:lstStyle/>
          <a:p>
            <a:r>
              <a:rPr lang="pt-BR" sz="3600" dirty="0" smtClean="0"/>
              <a:t>Taxa de mortalidade de AIDS</a:t>
            </a:r>
            <a:endParaRPr lang="pt-BR" sz="3600" dirty="0"/>
          </a:p>
        </p:txBody>
      </p:sp>
      <p:sp>
        <p:nvSpPr>
          <p:cNvPr id="3" name="Espaço Reservado para Conteúdo 2"/>
          <p:cNvSpPr>
            <a:spLocks noGrp="1"/>
          </p:cNvSpPr>
          <p:nvPr>
            <p:ph idx="1"/>
          </p:nvPr>
        </p:nvSpPr>
        <p:spPr>
          <a:xfrm>
            <a:off x="457200" y="4437112"/>
            <a:ext cx="8229600" cy="1944216"/>
          </a:xfrm>
        </p:spPr>
        <p:txBody>
          <a:bodyPr>
            <a:normAutofit fontScale="32500" lnSpcReduction="20000"/>
          </a:bodyPr>
          <a:lstStyle/>
          <a:p>
            <a:r>
              <a:rPr lang="pt-BR" sz="5900" dirty="0" smtClean="0"/>
              <a:t>ERJ: 1984-2014: 46.265 óbitos</a:t>
            </a:r>
          </a:p>
          <a:p>
            <a:pPr>
              <a:buNone/>
            </a:pPr>
            <a:endParaRPr lang="pt-BR" sz="5900" dirty="0" smtClean="0"/>
          </a:p>
          <a:p>
            <a:r>
              <a:rPr lang="pt-BR" sz="5900" dirty="0" smtClean="0"/>
              <a:t>2007: -1.592 óbitos</a:t>
            </a:r>
          </a:p>
          <a:p>
            <a:pPr>
              <a:buNone/>
            </a:pPr>
            <a:r>
              <a:rPr lang="pt-BR" sz="5900" dirty="0" smtClean="0"/>
              <a:t>      2014: -1.826 óbitos  </a:t>
            </a:r>
          </a:p>
          <a:p>
            <a:pPr>
              <a:buNone/>
            </a:pPr>
            <a:r>
              <a:rPr lang="pt-BR" sz="5900" dirty="0" smtClean="0"/>
              <a:t>Aumento da taxa e do número absoluto</a:t>
            </a:r>
          </a:p>
          <a:p>
            <a:pPr>
              <a:buNone/>
            </a:pPr>
            <a:r>
              <a:rPr lang="pt-BR" sz="5900" dirty="0" smtClean="0"/>
              <a:t>Acima da média nacional</a:t>
            </a:r>
          </a:p>
          <a:p>
            <a:endParaRPr lang="pt-BR" dirty="0"/>
          </a:p>
        </p:txBody>
      </p:sp>
      <p:graphicFrame>
        <p:nvGraphicFramePr>
          <p:cNvPr id="5" name="Gráfico 4"/>
          <p:cNvGraphicFramePr>
            <a:graphicFrameLocks/>
          </p:cNvGraphicFramePr>
          <p:nvPr>
            <p:extLst>
              <p:ext uri="{D42A27DB-BD31-4B8C-83A1-F6EECF244321}">
                <p14:modId xmlns:p14="http://schemas.microsoft.com/office/powerpoint/2010/main" xmlns="" val="1224133922"/>
              </p:ext>
            </p:extLst>
          </p:nvPr>
        </p:nvGraphicFramePr>
        <p:xfrm>
          <a:off x="1403648" y="1412776"/>
          <a:ext cx="6480720" cy="303123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p:nvPr/>
        </p:nvGraphicFramePr>
        <p:xfrm>
          <a:off x="323850" y="1556792"/>
          <a:ext cx="8496300" cy="4104456"/>
        </p:xfrm>
        <a:graphic>
          <a:graphicData uri="http://schemas.openxmlformats.org/drawingml/2006/chart">
            <c:chart xmlns:c="http://schemas.openxmlformats.org/drawingml/2006/chart" xmlns:r="http://schemas.openxmlformats.org/officeDocument/2006/relationships" r:id="rId3"/>
          </a:graphicData>
        </a:graphic>
      </p:graphicFrame>
      <p:sp>
        <p:nvSpPr>
          <p:cNvPr id="3" name="Retângulo 2"/>
          <p:cNvSpPr/>
          <p:nvPr/>
        </p:nvSpPr>
        <p:spPr>
          <a:xfrm>
            <a:off x="539552" y="980728"/>
            <a:ext cx="8064896" cy="369332"/>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pt-BR" b="1" dirty="0" smtClean="0">
                <a:solidFill>
                  <a:prstClr val="black"/>
                </a:solidFill>
              </a:rPr>
              <a:t>Óbitos e taxa de mortalidade por AIDS. Estado do Rio de Janeiro, 1984 a 2014</a:t>
            </a:r>
            <a:endParaRPr lang="pt-BR" b="1" dirty="0">
              <a:solidFill>
                <a:prstClr val="black"/>
              </a:solidFill>
            </a:endParaRPr>
          </a:p>
        </p:txBody>
      </p:sp>
      <p:sp>
        <p:nvSpPr>
          <p:cNvPr id="4" name="CaixaDeTexto 3"/>
          <p:cNvSpPr txBox="1"/>
          <p:nvPr/>
        </p:nvSpPr>
        <p:spPr>
          <a:xfrm>
            <a:off x="323528" y="5733256"/>
            <a:ext cx="8496944" cy="461665"/>
          </a:xfrm>
          <a:prstGeom prst="rect">
            <a:avLst/>
          </a:prstGeom>
          <a:noFill/>
        </p:spPr>
        <p:txBody>
          <a:bodyPr wrap="square" rtlCol="0">
            <a:spAutoFit/>
          </a:bodyPr>
          <a:lstStyle/>
          <a:p>
            <a:r>
              <a:rPr lang="pt-BR" sz="1200" dirty="0" smtClean="0"/>
              <a:t>Fonte: SIM (óbitos ocorridos entre janeiro de 1984 e dezembro de 2014). População: Instituto Brasileiro de Geografia e Estatística (IBGE) – Censos Demográficos e estimativas para os anos intercensitários.</a:t>
            </a:r>
            <a:endParaRPr lang="pt-BR"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Rectangle 1"/>
          <p:cNvSpPr>
            <a:spLocks noChangeArrowheads="1"/>
          </p:cNvSpPr>
          <p:nvPr/>
        </p:nvSpPr>
        <p:spPr bwMode="auto">
          <a:xfrm>
            <a:off x="467544" y="980728"/>
            <a:ext cx="806489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Tabela 2. Taxas de mortalidade por Aids (por 100.000 hab.) segundo região de residência e ano de ocorrência. ERJ, 2009-2014</a:t>
            </a:r>
            <a:endParaRPr kumimoji="0" lang="pt-BR" sz="1400" b="0" i="0" u="none" strike="noStrike" cap="none" normalizeH="0" baseline="0" dirty="0" smtClean="0">
              <a:ln>
                <a:noFill/>
              </a:ln>
              <a:solidFill>
                <a:schemeClr val="tx1"/>
              </a:solidFill>
              <a:effectLst/>
              <a:latin typeface="Arial" pitchFamily="34" charset="0"/>
            </a:endParaRPr>
          </a:p>
        </p:txBody>
      </p:sp>
      <p:pic>
        <p:nvPicPr>
          <p:cNvPr id="434180" name="Picture 4"/>
          <p:cNvPicPr>
            <a:picLocks noChangeAspect="1" noChangeArrowheads="1"/>
          </p:cNvPicPr>
          <p:nvPr/>
        </p:nvPicPr>
        <p:blipFill>
          <a:blip r:embed="rId2" cstate="print"/>
          <a:srcRect/>
          <a:stretch>
            <a:fillRect/>
          </a:stretch>
        </p:blipFill>
        <p:spPr bwMode="auto">
          <a:xfrm>
            <a:off x="179512" y="1556792"/>
            <a:ext cx="8712968" cy="4464495"/>
          </a:xfrm>
          <a:prstGeom prst="rect">
            <a:avLst/>
          </a:prstGeom>
          <a:noFill/>
          <a:ln w="9525">
            <a:noFill/>
            <a:miter lim="800000"/>
            <a:headEnd/>
            <a:tailEnd/>
          </a:ln>
          <a:effectLst/>
        </p:spPr>
      </p:pic>
      <p:sp>
        <p:nvSpPr>
          <p:cNvPr id="7" name="CaixaDeTexto 6"/>
          <p:cNvSpPr txBox="1"/>
          <p:nvPr/>
        </p:nvSpPr>
        <p:spPr>
          <a:xfrm>
            <a:off x="323528" y="5733256"/>
            <a:ext cx="8496944" cy="461665"/>
          </a:xfrm>
          <a:prstGeom prst="rect">
            <a:avLst/>
          </a:prstGeom>
          <a:noFill/>
        </p:spPr>
        <p:txBody>
          <a:bodyPr wrap="square" rtlCol="0">
            <a:spAutoFit/>
          </a:bodyPr>
          <a:lstStyle/>
          <a:p>
            <a:r>
              <a:rPr lang="pt-BR" sz="1200" dirty="0" smtClean="0"/>
              <a:t>Fonte: SIM (óbitos ocorridos entre janeiro de 2009 e dezembro de 2014). População: Instituto Brasileiro de Geografia e Estatística (IBGE) – Censos Demográficos e estimativas para os anos intercensitários.</a:t>
            </a:r>
            <a:endParaRPr lang="pt-BR"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27584" y="980728"/>
            <a:ext cx="7992888" cy="369332"/>
          </a:xfrm>
          <a:prstGeom prst="rect">
            <a:avLst/>
          </a:prstGeom>
        </p:spPr>
        <p:txBody>
          <a:bodyPr wrap="square">
            <a:spAutoFit/>
          </a:bodyPr>
          <a:lstStyle/>
          <a:p>
            <a:pPr algn="just">
              <a:defRPr sz="1800" b="1" i="0" u="none" strike="noStrike" kern="1200" baseline="0">
                <a:solidFill>
                  <a:sysClr val="windowText" lastClr="000000"/>
                </a:solidFill>
                <a:latin typeface="+mn-lt"/>
                <a:ea typeface="+mn-ea"/>
                <a:cs typeface="+mn-cs"/>
              </a:defRPr>
            </a:pPr>
            <a:r>
              <a:rPr lang="pt-BR" b="1" dirty="0" smtClean="0">
                <a:solidFill>
                  <a:sysClr val="windowText" lastClr="000000"/>
                </a:solidFill>
              </a:rPr>
              <a:t>Número e percentual de óbitos por Aids associados à Tuberculose. ERJ, 2007-2013</a:t>
            </a:r>
            <a:endParaRPr lang="pt-BR" b="1" dirty="0">
              <a:solidFill>
                <a:sysClr val="windowText" lastClr="000000"/>
              </a:solidFill>
            </a:endParaRPr>
          </a:p>
        </p:txBody>
      </p:sp>
      <p:sp>
        <p:nvSpPr>
          <p:cNvPr id="4" name="CaixaDeTexto 3"/>
          <p:cNvSpPr txBox="1"/>
          <p:nvPr/>
        </p:nvSpPr>
        <p:spPr>
          <a:xfrm>
            <a:off x="575556" y="5373216"/>
            <a:ext cx="8496944" cy="430887"/>
          </a:xfrm>
          <a:prstGeom prst="rect">
            <a:avLst/>
          </a:prstGeom>
          <a:noFill/>
        </p:spPr>
        <p:txBody>
          <a:bodyPr wrap="square" rtlCol="0">
            <a:spAutoFit/>
          </a:bodyPr>
          <a:lstStyle/>
          <a:p>
            <a:r>
              <a:rPr lang="pt-BR" sz="1100" dirty="0" smtClean="0"/>
              <a:t>Fonte: SIM (óbitos ocorridos entre janeiro de 2007 e dezembro de 2013). População: Instituto Brasileiro de Geografia e Estatística (IBGE) – Censos Demográficos e estimativas para os anos intercensitários.</a:t>
            </a:r>
            <a:endParaRPr lang="pt-BR" sz="1100" dirty="0"/>
          </a:p>
        </p:txBody>
      </p:sp>
      <p:sp>
        <p:nvSpPr>
          <p:cNvPr id="5" name="Retângulo 4"/>
          <p:cNvSpPr/>
          <p:nvPr/>
        </p:nvSpPr>
        <p:spPr>
          <a:xfrm>
            <a:off x="1619672" y="5954960"/>
            <a:ext cx="6228184" cy="369332"/>
          </a:xfrm>
          <a:prstGeom prst="rect">
            <a:avLst/>
          </a:prstGeom>
        </p:spPr>
        <p:txBody>
          <a:bodyPr wrap="square">
            <a:spAutoFit/>
          </a:bodyPr>
          <a:lstStyle/>
          <a:p>
            <a:r>
              <a:rPr lang="pt-BR" dirty="0"/>
              <a:t>Reduzir em 30% as mortes de AIDS por tuberculose</a:t>
            </a:r>
          </a:p>
        </p:txBody>
      </p:sp>
      <p:graphicFrame>
        <p:nvGraphicFramePr>
          <p:cNvPr id="6" name="Gráfico 5"/>
          <p:cNvGraphicFramePr/>
          <p:nvPr>
            <p:extLst>
              <p:ext uri="{D42A27DB-BD31-4B8C-83A1-F6EECF244321}">
                <p14:modId xmlns:p14="http://schemas.microsoft.com/office/powerpoint/2010/main" xmlns="" val="1074194316"/>
              </p:ext>
            </p:extLst>
          </p:nvPr>
        </p:nvGraphicFramePr>
        <p:xfrm>
          <a:off x="467544" y="1484784"/>
          <a:ext cx="8136904" cy="3888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138926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26847" y="908720"/>
            <a:ext cx="8280920" cy="5262979"/>
          </a:xfrm>
          <a:prstGeom prst="rect">
            <a:avLst/>
          </a:prstGeom>
        </p:spPr>
        <p:txBody>
          <a:bodyPr wrap="square">
            <a:spAutoFit/>
          </a:bodyPr>
          <a:lstStyle/>
          <a:p>
            <a:r>
              <a:rPr lang="pt-BR" sz="1400" dirty="0"/>
              <a:t/>
            </a:r>
            <a:br>
              <a:rPr lang="pt-BR" sz="1400" dirty="0"/>
            </a:br>
            <a:r>
              <a:rPr lang="pt-BR" sz="1400" dirty="0"/>
              <a:t>                        </a:t>
            </a:r>
            <a:r>
              <a:rPr lang="pt-BR" sz="1400" dirty="0" smtClean="0"/>
              <a:t>        DELIBERAÇÃO </a:t>
            </a:r>
            <a:r>
              <a:rPr lang="pt-BR" sz="1400" dirty="0"/>
              <a:t>CIB-RJ N° 2.200 DE 09 DE MAIO DE 2013.</a:t>
            </a:r>
            <a:br>
              <a:rPr lang="pt-BR" sz="1400" dirty="0"/>
            </a:br>
            <a:r>
              <a:rPr lang="pt-BR" sz="1400" dirty="0"/>
              <a:t/>
            </a:r>
            <a:br>
              <a:rPr lang="pt-BR" sz="1400" dirty="0"/>
            </a:br>
            <a:r>
              <a:rPr lang="pt-BR" sz="1400" b="1" dirty="0"/>
              <a:t>APROVA AS AÇÕES ESTRATÉGICAS E O REPASSE DE RECURSO FINANCEIRO AOS MUNICÍPIOS PARA COFINACIAMENTO DO CONJUNTO DE AÇÕES DE ENFRENTAMENTO DA TUBERCULOSE E AIDS NO ESTADO DO RIO. </a:t>
            </a:r>
            <a:endParaRPr lang="pt-BR" sz="1400" b="1" dirty="0" smtClean="0"/>
          </a:p>
          <a:p>
            <a:r>
              <a:rPr lang="pt-BR" sz="1400" b="1" dirty="0"/>
              <a:t>DELIBERA:</a:t>
            </a:r>
            <a:r>
              <a:rPr lang="pt-BR" sz="1400" dirty="0"/>
              <a:t/>
            </a:r>
            <a:br>
              <a:rPr lang="pt-BR" sz="1400" dirty="0"/>
            </a:br>
            <a:r>
              <a:rPr lang="pt-BR" sz="1400" dirty="0"/>
              <a:t/>
            </a:r>
            <a:br>
              <a:rPr lang="pt-BR" sz="1400" dirty="0"/>
            </a:br>
            <a:r>
              <a:rPr lang="pt-BR" sz="1400" dirty="0"/>
              <a:t> </a:t>
            </a:r>
            <a:br>
              <a:rPr lang="pt-BR" sz="1400" dirty="0"/>
            </a:br>
            <a:r>
              <a:rPr lang="pt-BR" sz="1400" dirty="0"/>
              <a:t>Art. 1º - Aprovar as ações estratégicas para enfrentamento da Tuberculose e AIDS no Estado do Rio de Janeiro, como descritas no Anexo I.</a:t>
            </a:r>
            <a:br>
              <a:rPr lang="pt-BR" sz="1400" dirty="0"/>
            </a:br>
            <a:r>
              <a:rPr lang="pt-BR" sz="1400" dirty="0"/>
              <a:t/>
            </a:r>
            <a:br>
              <a:rPr lang="pt-BR" sz="1400" dirty="0"/>
            </a:br>
            <a:r>
              <a:rPr lang="pt-BR" sz="1400" dirty="0"/>
              <a:t>Art. 2º - Os municípios deverão apresentar à SES, em até 4 meses, o plano municipal de enfrentamento da Tuberculose e AIDS para o período 2013-2015.</a:t>
            </a:r>
            <a:br>
              <a:rPr lang="pt-BR" sz="1400" dirty="0"/>
            </a:br>
            <a:r>
              <a:rPr lang="pt-BR" sz="1400" dirty="0"/>
              <a:t/>
            </a:r>
            <a:br>
              <a:rPr lang="pt-BR" sz="1400" dirty="0"/>
            </a:br>
            <a:r>
              <a:rPr lang="pt-BR" sz="1400" dirty="0"/>
              <a:t>Art. 3º - Aprovar o repasse de recursos financeiros, a título de cofinanciamento, aos municípios que apresentarem o plano no prazo estabelecido, conforme Anexo II.</a:t>
            </a:r>
            <a:br>
              <a:rPr lang="pt-BR" sz="1400" dirty="0"/>
            </a:br>
            <a:r>
              <a:rPr lang="pt-BR" sz="1400" dirty="0"/>
              <a:t/>
            </a:r>
            <a:br>
              <a:rPr lang="pt-BR" sz="1400" dirty="0"/>
            </a:br>
            <a:r>
              <a:rPr lang="pt-BR" sz="1400" dirty="0"/>
              <a:t/>
            </a:r>
            <a:br>
              <a:rPr lang="pt-BR" sz="1400" dirty="0"/>
            </a:br>
            <a:r>
              <a:rPr lang="pt-BR" sz="1400" dirty="0"/>
              <a:t>Art. 4º - Esta deliberação entrará em vigor na data de sua publicação revogada as disposições em contrário.</a:t>
            </a:r>
          </a:p>
          <a:p>
            <a:r>
              <a:rPr lang="pt-BR" sz="1400" dirty="0"/>
              <a:t/>
            </a:r>
            <a:br>
              <a:rPr lang="pt-BR" sz="1400" dirty="0"/>
            </a:br>
            <a:r>
              <a:rPr lang="pt-BR" sz="1400" dirty="0"/>
              <a:t/>
            </a:r>
            <a:br>
              <a:rPr lang="pt-BR" sz="1400" dirty="0"/>
            </a:br>
            <a:endParaRPr lang="pt-BR" sz="1400" dirty="0"/>
          </a:p>
        </p:txBody>
      </p:sp>
    </p:spTree>
    <p:extLst>
      <p:ext uri="{BB962C8B-B14F-4D97-AF65-F5344CB8AC3E}">
        <p14:creationId xmlns:p14="http://schemas.microsoft.com/office/powerpoint/2010/main" xmlns="" val="490650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
            </a:r>
            <a:br>
              <a:rPr lang="pt-BR" dirty="0" smtClean="0"/>
            </a:br>
            <a:r>
              <a:rPr lang="pt-BR" dirty="0" smtClean="0"/>
              <a:t>USUÁRIOS EM INÍCIO DE TARV</a:t>
            </a:r>
            <a:endParaRPr lang="pt-BR" dirty="0"/>
          </a:p>
        </p:txBody>
      </p:sp>
      <p:graphicFrame>
        <p:nvGraphicFramePr>
          <p:cNvPr id="7" name="Gráfico 6"/>
          <p:cNvGraphicFramePr>
            <a:graphicFrameLocks/>
          </p:cNvGraphicFramePr>
          <p:nvPr>
            <p:extLst>
              <p:ext uri="{D42A27DB-BD31-4B8C-83A1-F6EECF244321}">
                <p14:modId xmlns:p14="http://schemas.microsoft.com/office/powerpoint/2010/main" xmlns="" val="3256784344"/>
              </p:ext>
            </p:extLst>
          </p:nvPr>
        </p:nvGraphicFramePr>
        <p:xfrm>
          <a:off x="1043608" y="1887854"/>
          <a:ext cx="7056784" cy="377339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052736"/>
            <a:ext cx="8229600" cy="1143000"/>
          </a:xfrm>
        </p:spPr>
        <p:txBody>
          <a:bodyPr>
            <a:normAutofit fontScale="90000"/>
          </a:bodyPr>
          <a:lstStyle/>
          <a:p>
            <a:r>
              <a:rPr lang="pt-BR" sz="2700" b="1" dirty="0" smtClean="0"/>
              <a:t>VIII- Congresso de Patogênese, Tratamento e Prevenção 	HIV/AIDS</a:t>
            </a:r>
            <a:br>
              <a:rPr lang="pt-BR" sz="2700" b="1" dirty="0" smtClean="0"/>
            </a:br>
            <a:r>
              <a:rPr lang="pt-BR" sz="2700" b="1" dirty="0" smtClean="0"/>
              <a:t>Vancouver - 2015</a:t>
            </a:r>
            <a:r>
              <a:rPr lang="pt-BR" sz="3600" b="1" dirty="0" smtClean="0"/>
              <a:t/>
            </a:r>
            <a:br>
              <a:rPr lang="pt-BR" sz="3600" b="1" dirty="0" smtClean="0"/>
            </a:br>
            <a:endParaRPr lang="pt-BR" sz="3600" b="1" dirty="0"/>
          </a:p>
        </p:txBody>
      </p:sp>
      <p:sp>
        <p:nvSpPr>
          <p:cNvPr id="3" name="Espaço Reservado para Conteúdo 2"/>
          <p:cNvSpPr>
            <a:spLocks noGrp="1"/>
          </p:cNvSpPr>
          <p:nvPr>
            <p:ph idx="1"/>
          </p:nvPr>
        </p:nvSpPr>
        <p:spPr>
          <a:xfrm>
            <a:off x="611560" y="2204864"/>
            <a:ext cx="8229600" cy="4525963"/>
          </a:xfrm>
        </p:spPr>
        <p:txBody>
          <a:bodyPr>
            <a:normAutofit lnSpcReduction="10000"/>
          </a:bodyPr>
          <a:lstStyle/>
          <a:p>
            <a:pPr>
              <a:buNone/>
            </a:pPr>
            <a:r>
              <a:rPr lang="pt-BR" sz="2400" dirty="0" err="1" smtClean="0"/>
              <a:t>Guidelines</a:t>
            </a:r>
            <a:r>
              <a:rPr lang="pt-BR" sz="2400" dirty="0" smtClean="0"/>
              <a:t> </a:t>
            </a:r>
            <a:r>
              <a:rPr lang="pt-BR" sz="2400" b="1" dirty="0" smtClean="0"/>
              <a:t>TARV - OMS:</a:t>
            </a:r>
          </a:p>
          <a:p>
            <a:r>
              <a:rPr lang="pt-BR" sz="2400" dirty="0" smtClean="0"/>
              <a:t>Tratamento para todos;</a:t>
            </a:r>
          </a:p>
          <a:p>
            <a:r>
              <a:rPr lang="pt-BR" sz="2400" dirty="0" err="1" smtClean="0"/>
              <a:t>PreP</a:t>
            </a:r>
            <a:r>
              <a:rPr lang="pt-BR" sz="2400" dirty="0" smtClean="0"/>
              <a:t> para todos que apresentam alto risco de infecção;</a:t>
            </a:r>
          </a:p>
          <a:p>
            <a:pPr>
              <a:buNone/>
            </a:pPr>
            <a:r>
              <a:rPr lang="pt-BR" sz="2400" dirty="0" err="1" smtClean="0"/>
              <a:t>Guidelines</a:t>
            </a:r>
            <a:r>
              <a:rPr lang="pt-BR" sz="2400" dirty="0" smtClean="0"/>
              <a:t> </a:t>
            </a:r>
            <a:r>
              <a:rPr lang="pt-BR" sz="2400" b="1" dirty="0" err="1" smtClean="0"/>
              <a:t>Testagem</a:t>
            </a:r>
            <a:r>
              <a:rPr lang="pt-BR" sz="2400" b="1" dirty="0" smtClean="0"/>
              <a:t> – OMS:</a:t>
            </a:r>
          </a:p>
          <a:p>
            <a:r>
              <a:rPr lang="pt-BR" sz="2400" dirty="0" smtClean="0"/>
              <a:t>Ampliação de testes por pessoas da comunidade (não necessariamente profissionais de Saúde  -</a:t>
            </a:r>
            <a:r>
              <a:rPr lang="pt-BR" sz="2400" i="1" dirty="0" smtClean="0"/>
              <a:t>fora de serviços de saúde</a:t>
            </a:r>
            <a:r>
              <a:rPr lang="pt-BR" sz="2000" i="1" dirty="0" smtClean="0"/>
              <a:t>)</a:t>
            </a:r>
          </a:p>
          <a:p>
            <a:r>
              <a:rPr lang="pt-BR" sz="2000" b="1" dirty="0" smtClean="0"/>
              <a:t>AMPLIAÇÃO</a:t>
            </a:r>
            <a:r>
              <a:rPr lang="pt-BR" sz="2000" dirty="0" smtClean="0"/>
              <a:t> O ACESSO AS DIFERENTES TECNOLOGIAS DE TESTAGEM E DE CUIDADO PARA PROPORCIONAR  A  MELHORIA  DA  QUALIDADE  DE  VIDA DAS  PESSOAS  QUE  VIVEM  COM  HIV/AIDS  E  </a:t>
            </a:r>
            <a:r>
              <a:rPr lang="pt-BR" sz="2000" b="1" dirty="0" smtClean="0"/>
              <a:t>REDUÇÃO </a:t>
            </a:r>
            <a:r>
              <a:rPr lang="pt-BR" sz="2000" dirty="0" smtClean="0"/>
              <a:t>DAS CONDIÇÕES  PROGRAMÁTICAS  E  INDIVIDUAIS QUE  PROPORCIONAM  O  RISCO PARA TRANSMISSÃO DO HIV, PRINCIPALMENTE NOS GRUPOS  VULNERÁVEIS</a:t>
            </a:r>
          </a:p>
          <a:p>
            <a:endParaRPr lang="pt-BR" sz="2000" i="1" dirty="0" smtClean="0"/>
          </a:p>
          <a:p>
            <a:endParaRPr lang="pt-BR" sz="2000" i="1" dirty="0" smtClean="0"/>
          </a:p>
          <a:p>
            <a:pPr>
              <a:buNone/>
            </a:pPr>
            <a:endParaRPr lang="pt-BR" sz="2000" i="1"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620688"/>
            <a:ext cx="8229600" cy="1143000"/>
          </a:xfrm>
        </p:spPr>
        <p:txBody>
          <a:bodyPr>
            <a:normAutofit/>
          </a:bodyPr>
          <a:lstStyle/>
          <a:p>
            <a:r>
              <a:rPr lang="pt-BR" sz="2800" b="1" dirty="0" smtClean="0">
                <a:latin typeface="Calibri" pitchFamily="34" charset="0"/>
              </a:rPr>
              <a:t>Compromisso do Brasil perante a ONU/UNAIDS</a:t>
            </a:r>
            <a:endParaRPr lang="pt-BR" sz="2800" dirty="0"/>
          </a:p>
        </p:txBody>
      </p:sp>
      <p:sp>
        <p:nvSpPr>
          <p:cNvPr id="3" name="Espaço Reservado para Conteúdo 2"/>
          <p:cNvSpPr>
            <a:spLocks noGrp="1"/>
          </p:cNvSpPr>
          <p:nvPr>
            <p:ph idx="1"/>
          </p:nvPr>
        </p:nvSpPr>
        <p:spPr>
          <a:xfrm>
            <a:off x="467544" y="1916832"/>
            <a:ext cx="8229600" cy="4525963"/>
          </a:xfrm>
        </p:spPr>
        <p:txBody>
          <a:bodyPr>
            <a:normAutofit/>
          </a:bodyPr>
          <a:lstStyle/>
          <a:p>
            <a:pPr>
              <a:buNone/>
            </a:pPr>
            <a:r>
              <a:rPr lang="pt-BR" b="1" dirty="0" smtClean="0">
                <a:latin typeface="Calibri" pitchFamily="34" charset="0"/>
              </a:rPr>
              <a:t>90% das pessoas com HIV diagnosticadas; </a:t>
            </a:r>
          </a:p>
          <a:p>
            <a:pPr>
              <a:buNone/>
            </a:pPr>
            <a:r>
              <a:rPr lang="pt-BR" b="1" dirty="0" smtClean="0">
                <a:latin typeface="Calibri" pitchFamily="34" charset="0"/>
              </a:rPr>
              <a:t>90% deste grupo, seguindo o tratamento;</a:t>
            </a:r>
          </a:p>
          <a:p>
            <a:pPr>
              <a:buNone/>
            </a:pPr>
            <a:r>
              <a:rPr lang="pt-BR" b="1" dirty="0" smtClean="0">
                <a:latin typeface="Calibri" pitchFamily="34" charset="0"/>
              </a:rPr>
              <a:t>90% dentre as pessoas tratadas apresentando carga viral 							indetectável.</a:t>
            </a:r>
          </a:p>
          <a:p>
            <a:endParaRPr lang="pt-B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1" name="Rectangle 1"/>
          <p:cNvSpPr>
            <a:spLocks noChangeArrowheads="1"/>
          </p:cNvSpPr>
          <p:nvPr/>
        </p:nvSpPr>
        <p:spPr bwMode="auto">
          <a:xfrm>
            <a:off x="341020" y="-2059577"/>
            <a:ext cx="8568952" cy="81868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pt-BR" b="1" i="0" u="none" strike="noStrike" cap="none" normalizeH="0" baseline="0" dirty="0" smtClean="0">
              <a:ln>
                <a:noFill/>
              </a:ln>
              <a:solidFill>
                <a:schemeClr val="tx1"/>
              </a:solidFill>
              <a:effectLst/>
              <a:latin typeface="Arial" pitchFamily="34"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pt-BR" b="1" dirty="0" smtClean="0">
              <a:latin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b="1" i="0" u="none" strike="noStrike" cap="none" normalizeH="0" baseline="0" dirty="0" smtClean="0">
              <a:ln>
                <a:noFill/>
              </a:ln>
              <a:solidFill>
                <a:schemeClr val="tx1"/>
              </a:solidFill>
              <a:effectLst/>
              <a:latin typeface="Arial" pitchFamily="34"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pt-BR" b="1" dirty="0" smtClean="0">
              <a:latin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b="1" i="0" u="none" strike="noStrike" cap="none" normalizeH="0" baseline="0" dirty="0" smtClean="0">
              <a:ln>
                <a:noFill/>
              </a:ln>
              <a:solidFill>
                <a:schemeClr val="tx1"/>
              </a:solidFill>
              <a:effectLst/>
              <a:latin typeface="Arial" pitchFamily="34"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pt-BR" b="1" dirty="0" smtClean="0">
              <a:latin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b="1" i="0" u="none" strike="noStrike" cap="none" normalizeH="0" baseline="0" dirty="0" smtClean="0">
              <a:ln>
                <a:noFill/>
              </a:ln>
              <a:solidFill>
                <a:schemeClr val="tx1"/>
              </a:solidFill>
              <a:effectLst/>
              <a:latin typeface="Arial" pitchFamily="34"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pt-BR" b="1" dirty="0" smtClean="0">
              <a:latin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b="1" i="0" u="none" strike="noStrike" cap="none" normalizeH="0" baseline="0" dirty="0" smtClean="0">
              <a:ln>
                <a:noFill/>
              </a:ln>
              <a:solidFill>
                <a:schemeClr val="tx1"/>
              </a:solidFill>
              <a:effectLst/>
              <a:latin typeface="Arial" pitchFamily="34"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sz="2800" b="1" i="0" u="none" strike="noStrike" cap="none" normalizeH="0" baseline="0" dirty="0" smtClean="0">
              <a:ln>
                <a:noFill/>
              </a:ln>
              <a:solidFill>
                <a:schemeClr val="tx1"/>
              </a:solidFill>
              <a:effectLst/>
              <a:latin typeface="Arial" pitchFamily="34"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pt-BR" sz="2800" b="1" dirty="0" smtClean="0">
              <a:latin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sz="2800" b="1" i="0" u="none" strike="noStrike" cap="none" normalizeH="0" baseline="0" dirty="0" smtClean="0">
              <a:ln>
                <a:noFill/>
              </a:ln>
              <a:solidFill>
                <a:schemeClr val="tx1"/>
              </a:solidFill>
              <a:effectLst/>
              <a:latin typeface="Arial" pitchFamily="34"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pt-BR" sz="2800" i="0" u="none" strike="noStrike" cap="none" normalizeH="0" baseline="0" dirty="0" smtClean="0">
                <a:ln>
                  <a:noFill/>
                </a:ln>
                <a:solidFill>
                  <a:schemeClr val="tx1"/>
                </a:solidFill>
                <a:effectLst/>
                <a:latin typeface="Arial" pitchFamily="34" charset="0"/>
                <a:ea typeface="+mn-ea"/>
                <a:cs typeface="Times New Roman" pitchFamily="18" charset="0"/>
              </a:rPr>
              <a:t>Entre 1982 e 2014, o ERJ registrou :</a:t>
            </a:r>
            <a:r>
              <a:rPr kumimoji="0" lang="pt-BR" sz="2800" i="0" u="none" strike="noStrike" cap="none" normalizeH="0" baseline="0" dirty="0" smtClean="0">
                <a:ln>
                  <a:noFill/>
                </a:ln>
                <a:effectLst/>
                <a:latin typeface="Arial" pitchFamily="34" charset="0"/>
                <a:ea typeface="+mn-ea"/>
                <a:cs typeface="Times New Roman" pitchFamily="18" charset="0"/>
              </a:rPr>
              <a:t>103.892</a:t>
            </a:r>
            <a:r>
              <a:rPr kumimoji="0" lang="pt-BR" sz="2800" i="0" u="none" strike="noStrike" cap="none" normalizeH="0" baseline="0" dirty="0" smtClean="0">
                <a:ln>
                  <a:noFill/>
                </a:ln>
                <a:solidFill>
                  <a:srgbClr val="FF0000"/>
                </a:solidFill>
                <a:effectLst/>
                <a:latin typeface="Arial" pitchFamily="34" charset="0"/>
                <a:ea typeface="+mn-ea"/>
                <a:cs typeface="Times New Roman" pitchFamily="18" charset="0"/>
              </a:rPr>
              <a:t> </a:t>
            </a:r>
            <a:r>
              <a:rPr kumimoji="0" lang="pt-BR" sz="2800" i="0" u="none" strike="noStrike" cap="none" normalizeH="0" baseline="0" dirty="0" smtClean="0">
                <a:ln>
                  <a:noFill/>
                </a:ln>
                <a:solidFill>
                  <a:schemeClr val="tx1"/>
                </a:solidFill>
                <a:effectLst/>
                <a:latin typeface="Arial" pitchFamily="34" charset="0"/>
                <a:ea typeface="+mn-ea"/>
                <a:cs typeface="Times New Roman" pitchFamily="18" charset="0"/>
              </a:rPr>
              <a:t>casos de </a:t>
            </a:r>
            <a:r>
              <a:rPr kumimoji="0" lang="pt-BR" sz="2800" i="0" u="none" strike="noStrike" cap="none" normalizeH="0" baseline="0" dirty="0" err="1" smtClean="0">
                <a:ln>
                  <a:noFill/>
                </a:ln>
                <a:solidFill>
                  <a:schemeClr val="tx1"/>
                </a:solidFill>
                <a:effectLst/>
                <a:latin typeface="Arial" pitchFamily="34" charset="0"/>
                <a:ea typeface="+mn-ea"/>
                <a:cs typeface="Times New Roman" pitchFamily="18" charset="0"/>
              </a:rPr>
              <a:t>Aids</a:t>
            </a:r>
            <a:r>
              <a:rPr kumimoji="0" lang="pt-BR" sz="2800" i="0" u="none" strike="noStrike" cap="none" normalizeH="0" baseline="0" dirty="0" smtClean="0">
                <a:ln>
                  <a:noFill/>
                </a:ln>
                <a:solidFill>
                  <a:schemeClr val="tx1"/>
                </a:solidFill>
                <a:effectLst/>
                <a:latin typeface="Arial" pitchFamily="34" charset="0"/>
                <a:ea typeface="+mn-ea"/>
                <a:cs typeface="Times New Roman" pitchFamily="18" charset="0"/>
              </a:rPr>
              <a:t>, sendo: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sz="2800" i="0" u="none" strike="noStrike" cap="none" normalizeH="0" baseline="0" dirty="0" smtClean="0">
              <a:ln>
                <a:noFill/>
              </a:ln>
              <a:solidFill>
                <a:schemeClr val="tx1"/>
              </a:solidFill>
              <a:effectLst/>
              <a:latin typeface="Arial"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Arial" pitchFamily="34" charset="0"/>
              <a:buChar char="•"/>
              <a:tabLst/>
            </a:pPr>
            <a:r>
              <a:rPr kumimoji="0" lang="pt-BR" sz="2800" i="0" u="none" strike="noStrike" cap="none" normalizeH="0" baseline="0" dirty="0" smtClean="0">
                <a:ln>
                  <a:noFill/>
                </a:ln>
                <a:solidFill>
                  <a:schemeClr val="tx1"/>
                </a:solidFill>
                <a:effectLst/>
                <a:latin typeface="Arial" pitchFamily="34" charset="0"/>
                <a:ea typeface="+mn-ea"/>
                <a:cs typeface="Times New Roman" pitchFamily="18" charset="0"/>
              </a:rPr>
              <a:t>73.971casos  (SINAN)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sz="2800" i="0" u="none" strike="noStrike" cap="none" normalizeH="0" baseline="0" dirty="0" smtClean="0">
              <a:ln>
                <a:noFill/>
              </a:ln>
              <a:solidFill>
                <a:schemeClr val="tx1"/>
              </a:solidFill>
              <a:effectLst/>
              <a:latin typeface="Arial" pitchFamily="34" charset="0"/>
              <a:ea typeface="+mn-ea"/>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Arial" pitchFamily="34" charset="0"/>
              <a:buChar char="•"/>
              <a:tabLst/>
            </a:pPr>
            <a:r>
              <a:rPr kumimoji="0" lang="pt-BR" sz="2800" i="0" u="none" strike="noStrike" cap="none" normalizeH="0" baseline="0" dirty="0" smtClean="0">
                <a:ln>
                  <a:noFill/>
                </a:ln>
                <a:solidFill>
                  <a:schemeClr val="tx1"/>
                </a:solidFill>
                <a:effectLst/>
                <a:latin typeface="Arial" pitchFamily="34" charset="0"/>
                <a:ea typeface="+mn-ea"/>
                <a:cs typeface="Times New Roman" pitchFamily="18" charset="0"/>
              </a:rPr>
              <a:t>22.457 SISCEL/SICLOM</a:t>
            </a:r>
          </a:p>
          <a:p>
            <a:pPr marL="0" marR="0" lvl="0" indent="0" algn="l" defTabSz="914400" rtl="0" eaLnBrk="1" fontAlgn="base" latinLnBrk="0" hangingPunct="1">
              <a:lnSpc>
                <a:spcPct val="100000"/>
              </a:lnSpc>
              <a:spcBef>
                <a:spcPct val="0"/>
              </a:spcBef>
              <a:spcAft>
                <a:spcPct val="0"/>
              </a:spcAft>
              <a:buClrTx/>
              <a:buSzTx/>
              <a:buFontTx/>
              <a:buNone/>
              <a:tabLst/>
            </a:pPr>
            <a:endParaRPr lang="pt-BR" sz="2800" dirty="0">
              <a:latin typeface="Arial" pitchFamily="34" charset="0"/>
              <a:cs typeface="Times New Roman" pitchFamily="18" charset="0"/>
            </a:endParaRPr>
          </a:p>
          <a:p>
            <a:pPr marL="457200" indent="-457200">
              <a:buFont typeface="Arial" pitchFamily="34" charset="0"/>
              <a:buChar char="•"/>
            </a:pPr>
            <a:r>
              <a:rPr lang="pt-BR" sz="2800" dirty="0">
                <a:latin typeface="Arial" pitchFamily="34" charset="0"/>
                <a:cs typeface="Times New Roman" pitchFamily="18" charset="0"/>
              </a:rPr>
              <a:t>7.454 óbitos (SIM)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sz="2800" i="0" u="none" strike="noStrike" cap="none" normalizeH="0" baseline="0" dirty="0" smtClean="0">
              <a:ln>
                <a:noFill/>
              </a:ln>
              <a:solidFill>
                <a:schemeClr val="tx1"/>
              </a:solidFill>
              <a:effectLst/>
              <a:latin typeface="Arial" pitchFamily="34"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pt-BR" sz="2800" b="1" i="0" u="none" strike="noStrike" cap="none" normalizeH="0" baseline="0" dirty="0" smtClean="0">
              <a:ln>
                <a:noFill/>
              </a:ln>
              <a:solidFill>
                <a:schemeClr val="tx1"/>
              </a:solidFill>
              <a:effectLst/>
              <a:latin typeface="Arial" pitchFamily="34" charset="0"/>
              <a:ea typeface="+mn-ea"/>
              <a:cs typeface="Times New Roman" pitchFamily="18" charset="0"/>
            </a:endParaRPr>
          </a:p>
        </p:txBody>
      </p:sp>
    </p:spTree>
    <p:extLst>
      <p:ext uri="{BB962C8B-B14F-4D97-AF65-F5344CB8AC3E}">
        <p14:creationId xmlns:p14="http://schemas.microsoft.com/office/powerpoint/2010/main" xmlns="" val="3673440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9" name="Picture 3"/>
          <p:cNvPicPr>
            <a:picLocks noChangeAspect="1" noChangeArrowheads="1"/>
          </p:cNvPicPr>
          <p:nvPr/>
        </p:nvPicPr>
        <p:blipFill>
          <a:blip r:embed="rId2" cstate="print"/>
          <a:stretch>
            <a:fillRect/>
          </a:stretch>
        </p:blipFill>
        <p:spPr bwMode="auto">
          <a:xfrm>
            <a:off x="652530" y="1196752"/>
            <a:ext cx="7951918" cy="4968552"/>
          </a:xfrm>
          <a:prstGeom prst="rect">
            <a:avLst/>
          </a:prstGeom>
          <a:noFill/>
          <a:ln>
            <a:noFill/>
          </a:ln>
        </p:spPr>
      </p:pic>
      <p:sp>
        <p:nvSpPr>
          <p:cNvPr id="2" name="Retângulo 1"/>
          <p:cNvSpPr/>
          <p:nvPr/>
        </p:nvSpPr>
        <p:spPr>
          <a:xfrm>
            <a:off x="864625" y="2924944"/>
            <a:ext cx="7710765" cy="584775"/>
          </a:xfrm>
          <a:prstGeom prst="rect">
            <a:avLst/>
          </a:prstGeom>
        </p:spPr>
        <p:txBody>
          <a:bodyPr wrap="none">
            <a:spAutoFit/>
          </a:bodyPr>
          <a:lstStyle/>
          <a:p>
            <a:pPr algn="ctr"/>
            <a:r>
              <a:rPr lang="pt-BR" sz="3200" b="1" dirty="0" smtClean="0">
                <a:effectLst>
                  <a:outerShdw blurRad="38100" dist="38100" dir="2700000" algn="tl">
                    <a:srgbClr val="000000">
                      <a:alpha val="43137"/>
                    </a:srgbClr>
                  </a:outerShdw>
                </a:effectLst>
                <a:latin typeface="Verdana" pitchFamily="34" charset="0"/>
              </a:rPr>
              <a:t>SÍFILIS MATERNA E CONGÊNITA</a:t>
            </a:r>
            <a:endParaRPr lang="pt-BR" sz="3200" b="1" dirty="0">
              <a:effectLst>
                <a:outerShdw blurRad="38100" dist="38100" dir="2700000" algn="tl">
                  <a:srgbClr val="000000">
                    <a:alpha val="43137"/>
                  </a:srgbClr>
                </a:outerShdw>
              </a:effectLst>
              <a:latin typeface="Verdana" pitchFamily="34" charset="0"/>
            </a:endParaRPr>
          </a:p>
        </p:txBody>
      </p:sp>
    </p:spTree>
    <p:extLst>
      <p:ext uri="{BB962C8B-B14F-4D97-AF65-F5344CB8AC3E}">
        <p14:creationId xmlns:p14="http://schemas.microsoft.com/office/powerpoint/2010/main" xmlns="" val="13590602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779912" y="260648"/>
            <a:ext cx="2916832" cy="338554"/>
          </a:xfrm>
          <a:prstGeom prst="rect">
            <a:avLst/>
          </a:prstGeom>
          <a:noFill/>
        </p:spPr>
        <p:txBody>
          <a:bodyPr wrap="square" rtlCol="0">
            <a:spAutoFit/>
          </a:bodyPr>
          <a:lstStyle/>
          <a:p>
            <a:r>
              <a:rPr lang="pt-BR" sz="1600" b="1" dirty="0" smtClean="0">
                <a:effectLst>
                  <a:outerShdw blurRad="38100" dist="38100" dir="2700000" algn="tl">
                    <a:srgbClr val="000000">
                      <a:alpha val="43137"/>
                    </a:srgbClr>
                  </a:outerShdw>
                </a:effectLst>
              </a:rPr>
              <a:t>REGIÕES DE SAÚDE</a:t>
            </a:r>
            <a:endParaRPr lang="pt-BR" sz="1600" b="1" dirty="0">
              <a:effectLst>
                <a:outerShdw blurRad="38100" dist="38100" dir="2700000" algn="tl">
                  <a:srgbClr val="000000">
                    <a:alpha val="43137"/>
                  </a:srgbClr>
                </a:outerShdw>
              </a:effectLst>
            </a:endParaRPr>
          </a:p>
        </p:txBody>
      </p:sp>
      <p:sp>
        <p:nvSpPr>
          <p:cNvPr id="3" name="Retângulo 2"/>
          <p:cNvSpPr/>
          <p:nvPr/>
        </p:nvSpPr>
        <p:spPr>
          <a:xfrm>
            <a:off x="251520" y="1052736"/>
            <a:ext cx="8712968" cy="584775"/>
          </a:xfrm>
          <a:prstGeom prst="rect">
            <a:avLst/>
          </a:prstGeom>
        </p:spPr>
        <p:txBody>
          <a:bodyPr wrap="square">
            <a:spAutoFit/>
          </a:bodyPr>
          <a:lstStyle/>
          <a:p>
            <a:pPr algn="just">
              <a:defRPr sz="1800" b="1" i="0" u="none" strike="noStrike" kern="1200" baseline="0">
                <a:solidFill>
                  <a:sysClr val="windowText" lastClr="000000"/>
                </a:solidFill>
                <a:latin typeface="+mn-lt"/>
                <a:ea typeface="+mn-ea"/>
                <a:cs typeface="+mn-cs"/>
              </a:defRPr>
            </a:pPr>
            <a:r>
              <a:rPr lang="pt-BR" sz="1600" b="1" dirty="0" smtClean="0">
                <a:solidFill>
                  <a:sysClr val="windowText" lastClr="000000"/>
                </a:solidFill>
              </a:rPr>
              <a:t>Taxas de incidência de sífilis congênita (por mil nascidos vivos) segundo região de residência e ano diagnóstico. ERJ, 2010-2014</a:t>
            </a:r>
            <a:endParaRPr lang="pt-BR" sz="1600" b="1" dirty="0">
              <a:solidFill>
                <a:sysClr val="windowText" lastClr="000000"/>
              </a:solidFill>
            </a:endParaRPr>
          </a:p>
        </p:txBody>
      </p:sp>
      <p:sp>
        <p:nvSpPr>
          <p:cNvPr id="5" name="Retângulo 4"/>
          <p:cNvSpPr/>
          <p:nvPr/>
        </p:nvSpPr>
        <p:spPr>
          <a:xfrm>
            <a:off x="395536" y="5517232"/>
            <a:ext cx="8352928" cy="276999"/>
          </a:xfrm>
          <a:prstGeom prst="rect">
            <a:avLst/>
          </a:prstGeom>
        </p:spPr>
        <p:txBody>
          <a:bodyPr wrap="square">
            <a:spAutoFit/>
          </a:bodyPr>
          <a:lstStyle/>
          <a:p>
            <a:r>
              <a:rPr lang="pt-BR" sz="1200" dirty="0" smtClean="0"/>
              <a:t>Fonte: casos confirmados de sífilis congênita - SINAN/SES-RJ: dados coletados em 30/06/2015 e sujeitos à revisão</a:t>
            </a:r>
            <a:endParaRPr lang="pt-BR" sz="1200" dirty="0"/>
          </a:p>
        </p:txBody>
      </p:sp>
      <p:pic>
        <p:nvPicPr>
          <p:cNvPr id="437250" name="Picture 2"/>
          <p:cNvPicPr>
            <a:picLocks noChangeAspect="1" noChangeArrowheads="1"/>
          </p:cNvPicPr>
          <p:nvPr/>
        </p:nvPicPr>
        <p:blipFill>
          <a:blip r:embed="rId2" cstate="print"/>
          <a:srcRect/>
          <a:stretch>
            <a:fillRect/>
          </a:stretch>
        </p:blipFill>
        <p:spPr bwMode="auto">
          <a:xfrm>
            <a:off x="323528" y="1628800"/>
            <a:ext cx="8280920" cy="4320480"/>
          </a:xfrm>
          <a:prstGeom prst="rect">
            <a:avLst/>
          </a:prstGeom>
          <a:noFill/>
          <a:ln w="9525">
            <a:noFill/>
            <a:miter lim="800000"/>
            <a:headEnd/>
            <a:tailEnd/>
          </a:ln>
          <a:effectLst/>
        </p:spPr>
      </p:pic>
      <p:sp>
        <p:nvSpPr>
          <p:cNvPr id="4" name="Retângulo 3"/>
          <p:cNvSpPr/>
          <p:nvPr/>
        </p:nvSpPr>
        <p:spPr>
          <a:xfrm>
            <a:off x="927001" y="5949280"/>
            <a:ext cx="7416824" cy="646331"/>
          </a:xfrm>
          <a:prstGeom prst="rect">
            <a:avLst/>
          </a:prstGeom>
        </p:spPr>
        <p:txBody>
          <a:bodyPr wrap="square">
            <a:spAutoFit/>
          </a:bodyPr>
          <a:lstStyle/>
          <a:p>
            <a:r>
              <a:rPr lang="pt-BR" dirty="0"/>
              <a:t>Reduzir em 5% do coeficiente de incidência de sífilis congênita em relação ao ano anterior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tângulo 3"/>
          <p:cNvSpPr>
            <a:spLocks noChangeArrowheads="1"/>
          </p:cNvSpPr>
          <p:nvPr/>
        </p:nvSpPr>
        <p:spPr bwMode="auto">
          <a:xfrm>
            <a:off x="524619" y="1124744"/>
            <a:ext cx="8064500" cy="523875"/>
          </a:xfrm>
          <a:prstGeom prst="rect">
            <a:avLst/>
          </a:prstGeom>
          <a:noFill/>
          <a:ln w="9525">
            <a:noFill/>
            <a:miter lim="800000"/>
            <a:headEnd/>
            <a:tailEnd/>
          </a:ln>
        </p:spPr>
        <p:txBody>
          <a:bodyPr>
            <a:spAutoFit/>
          </a:bodyPr>
          <a:lstStyle/>
          <a:p>
            <a:r>
              <a:rPr lang="pt-BR" sz="1400" b="1" dirty="0"/>
              <a:t>Tabela 3. Tratamento do parceiro, dentre as gestantes que realizaram pré-natal, segundo ano de diagnóstico. Estado do Rio de Janeiro, 2010 a 2014</a:t>
            </a:r>
          </a:p>
        </p:txBody>
      </p:sp>
      <p:sp>
        <p:nvSpPr>
          <p:cNvPr id="20483" name="Retângulo 6"/>
          <p:cNvSpPr>
            <a:spLocks noChangeArrowheads="1"/>
          </p:cNvSpPr>
          <p:nvPr/>
        </p:nvSpPr>
        <p:spPr bwMode="auto">
          <a:xfrm>
            <a:off x="344438" y="4725144"/>
            <a:ext cx="8496300" cy="276225"/>
          </a:xfrm>
          <a:prstGeom prst="rect">
            <a:avLst/>
          </a:prstGeom>
          <a:noFill/>
          <a:ln w="9525">
            <a:noFill/>
            <a:miter lim="800000"/>
            <a:headEnd/>
            <a:tailEnd/>
          </a:ln>
        </p:spPr>
        <p:txBody>
          <a:bodyPr>
            <a:spAutoFit/>
          </a:bodyPr>
          <a:lstStyle/>
          <a:p>
            <a:r>
              <a:rPr lang="pt-BR" sz="1200" dirty="0"/>
              <a:t>Fonte: Casos de Sífilis Congênita: SINAN/SES-RJ (dados atualizados até 30 de junho de 2015 e sujeitos à revisão).</a:t>
            </a:r>
          </a:p>
        </p:txBody>
      </p:sp>
      <p:sp>
        <p:nvSpPr>
          <p:cNvPr id="20484" name="Retângulo 5"/>
          <p:cNvSpPr>
            <a:spLocks noChangeArrowheads="1"/>
          </p:cNvSpPr>
          <p:nvPr/>
        </p:nvSpPr>
        <p:spPr bwMode="auto">
          <a:xfrm>
            <a:off x="415875" y="5373216"/>
            <a:ext cx="8424863" cy="369887"/>
          </a:xfrm>
          <a:prstGeom prst="rect">
            <a:avLst/>
          </a:prstGeom>
          <a:noFill/>
          <a:ln w="9525">
            <a:noFill/>
            <a:miter lim="800000"/>
            <a:headEnd/>
            <a:tailEnd/>
          </a:ln>
        </p:spPr>
        <p:txBody>
          <a:bodyPr>
            <a:spAutoFit/>
          </a:bodyPr>
          <a:lstStyle/>
          <a:p>
            <a:pPr algn="just" eaLnBrk="0" hangingPunct="0">
              <a:buFontTx/>
              <a:buChar char="•"/>
            </a:pPr>
            <a:r>
              <a:rPr lang="pt-BR" dirty="0"/>
              <a:t> Somente 15,3% das gestantes tiveram o parceiro tratado entre 2010 e 2014  </a:t>
            </a:r>
          </a:p>
        </p:txBody>
      </p:sp>
      <p:graphicFrame>
        <p:nvGraphicFramePr>
          <p:cNvPr id="20485" name="Object 10"/>
          <p:cNvGraphicFramePr>
            <a:graphicFrameLocks noChangeAspect="1"/>
          </p:cNvGraphicFramePr>
          <p:nvPr>
            <p:extLst>
              <p:ext uri="{D42A27DB-BD31-4B8C-83A1-F6EECF244321}">
                <p14:modId xmlns:p14="http://schemas.microsoft.com/office/powerpoint/2010/main" xmlns="" val="3410022937"/>
              </p:ext>
            </p:extLst>
          </p:nvPr>
        </p:nvGraphicFramePr>
        <p:xfrm>
          <a:off x="434131" y="1772816"/>
          <a:ext cx="8245475" cy="3413125"/>
        </p:xfrm>
        <a:graphic>
          <a:graphicData uri="http://schemas.openxmlformats.org/presentationml/2006/ole">
            <p:oleObj spid="_x0000_s438299" name="Documento" r:id="rId3" imgW="5853221" imgH="1927269" progId="Word.Document.12">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272157" y="1196752"/>
            <a:ext cx="8642350" cy="522287"/>
          </a:xfrm>
          <a:prstGeom prst="rect">
            <a:avLst/>
          </a:prstGeom>
          <a:noFill/>
          <a:ln w="9525">
            <a:noFill/>
            <a:miter lim="800000"/>
            <a:headEnd/>
            <a:tailEnd/>
          </a:ln>
        </p:spPr>
        <p:txBody>
          <a:bodyPr anchor="ctr">
            <a:spAutoFit/>
          </a:bodyPr>
          <a:lstStyle/>
          <a:p>
            <a:r>
              <a:rPr lang="pt-BR" sz="1400" b="1" dirty="0"/>
              <a:t>Tabela 4. Momento do diagnóstico da sífilis, dentre as gestantes que realizaram pré-natal. Estado do Rio de Janeiro, 2010 a 2014</a:t>
            </a:r>
          </a:p>
        </p:txBody>
      </p:sp>
      <p:sp>
        <p:nvSpPr>
          <p:cNvPr id="21507" name="Retângulo 1"/>
          <p:cNvSpPr>
            <a:spLocks noChangeArrowheads="1"/>
          </p:cNvSpPr>
          <p:nvPr/>
        </p:nvSpPr>
        <p:spPr bwMode="auto">
          <a:xfrm>
            <a:off x="793253" y="5001914"/>
            <a:ext cx="7600157" cy="923330"/>
          </a:xfrm>
          <a:prstGeom prst="rect">
            <a:avLst/>
          </a:prstGeom>
          <a:noFill/>
          <a:ln w="9525">
            <a:noFill/>
            <a:miter lim="800000"/>
            <a:headEnd/>
            <a:tailEnd/>
          </a:ln>
        </p:spPr>
        <p:txBody>
          <a:bodyPr wrap="none">
            <a:spAutoFit/>
          </a:bodyPr>
          <a:lstStyle/>
          <a:p>
            <a:pPr algn="just" eaLnBrk="0" hangingPunct="0">
              <a:buFontTx/>
              <a:buChar char="•"/>
            </a:pPr>
            <a:r>
              <a:rPr lang="pt-BR" dirty="0"/>
              <a:t> 42,6% das gestantes tiveram a sífilis diagnosticada durante a </a:t>
            </a:r>
            <a:r>
              <a:rPr lang="pt-BR" dirty="0" smtClean="0"/>
              <a:t>gestação</a:t>
            </a:r>
          </a:p>
          <a:p>
            <a:pPr algn="just" eaLnBrk="0" hangingPunct="0">
              <a:buFontTx/>
              <a:buChar char="•"/>
            </a:pPr>
            <a:r>
              <a:rPr lang="pt-BR" dirty="0" smtClean="0"/>
              <a:t> 50,2% das gestantes sem diagnóstico no pré-natal</a:t>
            </a:r>
          </a:p>
          <a:p>
            <a:pPr algn="just" eaLnBrk="0" hangingPunct="0">
              <a:buFontTx/>
              <a:buChar char="•"/>
            </a:pPr>
            <a:r>
              <a:rPr lang="pt-BR" dirty="0" smtClean="0"/>
              <a:t> 7,2% ignorado</a:t>
            </a:r>
            <a:endParaRPr lang="pt-BR" dirty="0"/>
          </a:p>
        </p:txBody>
      </p:sp>
      <p:sp>
        <p:nvSpPr>
          <p:cNvPr id="21508" name="Retângulo 6"/>
          <p:cNvSpPr>
            <a:spLocks noChangeArrowheads="1"/>
          </p:cNvSpPr>
          <p:nvPr/>
        </p:nvSpPr>
        <p:spPr bwMode="auto">
          <a:xfrm>
            <a:off x="272157" y="4581128"/>
            <a:ext cx="8496300" cy="276225"/>
          </a:xfrm>
          <a:prstGeom prst="rect">
            <a:avLst/>
          </a:prstGeom>
          <a:noFill/>
          <a:ln w="9525">
            <a:noFill/>
            <a:miter lim="800000"/>
            <a:headEnd/>
            <a:tailEnd/>
          </a:ln>
        </p:spPr>
        <p:txBody>
          <a:bodyPr>
            <a:spAutoFit/>
          </a:bodyPr>
          <a:lstStyle/>
          <a:p>
            <a:r>
              <a:rPr lang="pt-BR" sz="1200" dirty="0"/>
              <a:t>Fonte: Casos de Sífilis congênita: SINAN/SES-RJ (dados atualizados até 30 de junho de 2015 e sujeitos à revisão).</a:t>
            </a:r>
          </a:p>
        </p:txBody>
      </p:sp>
      <p:graphicFrame>
        <p:nvGraphicFramePr>
          <p:cNvPr id="21509" name="Object 8"/>
          <p:cNvGraphicFramePr>
            <a:graphicFrameLocks noChangeAspect="1"/>
          </p:cNvGraphicFramePr>
          <p:nvPr>
            <p:extLst>
              <p:ext uri="{D42A27DB-BD31-4B8C-83A1-F6EECF244321}">
                <p14:modId xmlns:p14="http://schemas.microsoft.com/office/powerpoint/2010/main" xmlns="" val="1557439193"/>
              </p:ext>
            </p:extLst>
          </p:nvPr>
        </p:nvGraphicFramePr>
        <p:xfrm>
          <a:off x="237083" y="1844824"/>
          <a:ext cx="8493125" cy="3048000"/>
        </p:xfrm>
        <a:graphic>
          <a:graphicData uri="http://schemas.openxmlformats.org/presentationml/2006/ole">
            <p:oleObj spid="_x0000_s439323" name="Documento" r:id="rId4" imgW="5889572" imgH="2211762" progId="Word.Document.12">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3"/>
          <p:cNvPicPr>
            <a:picLocks noChangeAspect="1" noChangeArrowheads="1"/>
          </p:cNvPicPr>
          <p:nvPr/>
        </p:nvPicPr>
        <p:blipFill>
          <a:blip r:embed="rId2" cstate="print"/>
          <a:srcRect/>
          <a:stretch>
            <a:fillRect/>
          </a:stretch>
        </p:blipFill>
        <p:spPr bwMode="auto">
          <a:xfrm>
            <a:off x="4932040" y="1052736"/>
            <a:ext cx="3594348" cy="4824536"/>
          </a:xfrm>
          <a:prstGeom prst="rect">
            <a:avLst/>
          </a:prstGeom>
          <a:noFill/>
          <a:ln w="9525">
            <a:noFill/>
            <a:miter lim="800000"/>
            <a:headEnd/>
            <a:tailEnd/>
          </a:ln>
        </p:spPr>
      </p:pic>
      <p:sp>
        <p:nvSpPr>
          <p:cNvPr id="51204" name="Retângulo 3"/>
          <p:cNvSpPr>
            <a:spLocks noChangeArrowheads="1"/>
          </p:cNvSpPr>
          <p:nvPr/>
        </p:nvSpPr>
        <p:spPr bwMode="auto">
          <a:xfrm>
            <a:off x="4918596" y="6011465"/>
            <a:ext cx="3469468" cy="307975"/>
          </a:xfrm>
          <a:prstGeom prst="rect">
            <a:avLst/>
          </a:prstGeom>
          <a:noFill/>
          <a:ln w="9525">
            <a:noFill/>
            <a:miter lim="800000"/>
            <a:headEnd/>
            <a:tailEnd/>
          </a:ln>
        </p:spPr>
        <p:txBody>
          <a:bodyPr wrap="square">
            <a:spAutoFit/>
          </a:bodyPr>
          <a:lstStyle/>
          <a:p>
            <a:pPr algn="ctr"/>
            <a:r>
              <a:rPr lang="pt-BR" sz="1400" b="1" dirty="0">
                <a:solidFill>
                  <a:srgbClr val="FF0000"/>
                </a:solidFill>
              </a:rPr>
              <a:t>http://</a:t>
            </a:r>
            <a:r>
              <a:rPr lang="pt-BR" sz="1400" b="1" dirty="0" smtClean="0">
                <a:solidFill>
                  <a:srgbClr val="FF0000"/>
                </a:solidFill>
              </a:rPr>
              <a:t>www.riocomsaude.rj.gov.br</a:t>
            </a:r>
            <a:endParaRPr lang="pt-BR" sz="1400" b="1" dirty="0">
              <a:solidFill>
                <a:srgbClr val="FF0000"/>
              </a:solidFill>
            </a:endParaRPr>
          </a:p>
        </p:txBody>
      </p:sp>
      <p:pic>
        <p:nvPicPr>
          <p:cNvPr id="440323"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576" y="1340768"/>
            <a:ext cx="4608512" cy="1296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4032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6612" y="2780928"/>
            <a:ext cx="3960440" cy="28083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3091"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052736"/>
            <a:ext cx="8229600" cy="1143000"/>
          </a:xfrm>
        </p:spPr>
        <p:txBody>
          <a:bodyPr>
            <a:normAutofit fontScale="90000"/>
          </a:bodyPr>
          <a:lstStyle/>
          <a:p>
            <a:r>
              <a:rPr lang="pt-BR" sz="3100" dirty="0" smtClean="0"/>
              <a:t>Organização </a:t>
            </a:r>
            <a:r>
              <a:rPr lang="pt-BR" sz="3100" dirty="0" smtClean="0"/>
              <a:t>Mundial de Saúde (OMS) para eliminação da sífilis congênita </a:t>
            </a:r>
            <a:r>
              <a:rPr lang="pt-BR" sz="3100" dirty="0" smtClean="0"/>
              <a:t>:</a:t>
            </a:r>
            <a:r>
              <a:rPr lang="pt-BR" dirty="0" smtClean="0"/>
              <a:t/>
            </a:r>
            <a:br>
              <a:rPr lang="pt-BR" dirty="0" smtClean="0"/>
            </a:br>
            <a:endParaRPr lang="pt-BR" dirty="0"/>
          </a:p>
        </p:txBody>
      </p:sp>
      <p:sp>
        <p:nvSpPr>
          <p:cNvPr id="3" name="Espaço Reservado para Conteúdo 2"/>
          <p:cNvSpPr>
            <a:spLocks noGrp="1"/>
          </p:cNvSpPr>
          <p:nvPr>
            <p:ph idx="1"/>
          </p:nvPr>
        </p:nvSpPr>
        <p:spPr>
          <a:xfrm>
            <a:off x="611560" y="1988840"/>
            <a:ext cx="8229600" cy="4525963"/>
          </a:xfrm>
        </p:spPr>
        <p:txBody>
          <a:bodyPr>
            <a:normAutofit/>
          </a:bodyPr>
          <a:lstStyle/>
          <a:p>
            <a:pPr lvl="0"/>
            <a:r>
              <a:rPr lang="pt-BR" sz="2600" dirty="0" smtClean="0"/>
              <a:t>Captação </a:t>
            </a:r>
            <a:r>
              <a:rPr lang="pt-BR" sz="2600" dirty="0" smtClean="0"/>
              <a:t>de mais de 90% das gestantes para início do pré-natal antes de 12 semanas </a:t>
            </a:r>
            <a:r>
              <a:rPr lang="pt-BR" sz="2600" dirty="0" smtClean="0"/>
              <a:t>gestacionais;</a:t>
            </a:r>
            <a:endParaRPr lang="pt-BR" sz="2600" dirty="0" smtClean="0"/>
          </a:p>
          <a:p>
            <a:pPr lvl="0"/>
            <a:r>
              <a:rPr lang="pt-BR" sz="2600" dirty="0" err="1" smtClean="0"/>
              <a:t>Testagem</a:t>
            </a:r>
            <a:r>
              <a:rPr lang="pt-BR" sz="2600" dirty="0" smtClean="0"/>
              <a:t> de mais de 90% das gestantes para sífilis;</a:t>
            </a:r>
          </a:p>
          <a:p>
            <a:pPr lvl="0"/>
            <a:r>
              <a:rPr lang="pt-BR" sz="2600" dirty="0" smtClean="0"/>
              <a:t>Tratamento de 100% das gestantes com exame reagente para sífilis com Penicilina G </a:t>
            </a:r>
            <a:r>
              <a:rPr lang="pt-BR" sz="2600" dirty="0" err="1" smtClean="0"/>
              <a:t>Benzatina</a:t>
            </a:r>
            <a:r>
              <a:rPr lang="pt-BR" sz="2600" dirty="0" smtClean="0"/>
              <a:t>;</a:t>
            </a:r>
          </a:p>
          <a:p>
            <a:pPr lvl="0"/>
            <a:r>
              <a:rPr lang="pt-BR" sz="2600" dirty="0" smtClean="0"/>
              <a:t>Identificação e tratamento de mais de 80% dos parceiros de gestantes com sífilis com pelo menos uma dose de Penicilina G </a:t>
            </a:r>
            <a:r>
              <a:rPr lang="pt-BR" sz="2600" dirty="0" err="1" smtClean="0"/>
              <a:t>Benzatina</a:t>
            </a:r>
            <a:r>
              <a:rPr lang="pt-BR" sz="2600" dirty="0" smtClean="0"/>
              <a:t>.</a:t>
            </a:r>
          </a:p>
          <a:p>
            <a:pPr>
              <a:buNone/>
            </a:pPr>
            <a:r>
              <a:rPr lang="pt-BR" dirty="0" smtClean="0"/>
              <a:t> </a:t>
            </a:r>
          </a:p>
          <a:p>
            <a:endParaRPr lang="pt-B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p:cNvGraphicFramePr>
          <p:nvPr>
            <p:extLst>
              <p:ext uri="{D42A27DB-BD31-4B8C-83A1-F6EECF244321}">
                <p14:modId xmlns:p14="http://schemas.microsoft.com/office/powerpoint/2010/main" xmlns="" val="1712061187"/>
              </p:ext>
            </p:extLst>
          </p:nvPr>
        </p:nvGraphicFramePr>
        <p:xfrm>
          <a:off x="1187624" y="1844824"/>
          <a:ext cx="6696744" cy="3024336"/>
        </p:xfrm>
        <a:graphic>
          <a:graphicData uri="http://schemas.openxmlformats.org/drawingml/2006/chart">
            <c:chart xmlns:c="http://schemas.openxmlformats.org/drawingml/2006/chart" xmlns:r="http://schemas.openxmlformats.org/officeDocument/2006/relationships" r:id="rId2"/>
          </a:graphicData>
        </a:graphic>
      </p:graphicFrame>
      <p:sp>
        <p:nvSpPr>
          <p:cNvPr id="3" name="Retângulo 2"/>
          <p:cNvSpPr/>
          <p:nvPr/>
        </p:nvSpPr>
        <p:spPr>
          <a:xfrm>
            <a:off x="2131944" y="1134036"/>
            <a:ext cx="5053371" cy="369332"/>
          </a:xfrm>
          <a:prstGeom prst="rect">
            <a:avLst/>
          </a:prstGeom>
        </p:spPr>
        <p:txBody>
          <a:bodyPr wrap="none">
            <a:spAutoFit/>
          </a:bodyPr>
          <a:lstStyle/>
          <a:p>
            <a:pPr algn="ctr">
              <a:buNone/>
            </a:pPr>
            <a:r>
              <a:rPr lang="pt-BR" b="1" dirty="0"/>
              <a:t>TAXA DE </a:t>
            </a:r>
            <a:r>
              <a:rPr lang="pt-BR" b="1" dirty="0" smtClean="0"/>
              <a:t>INCIDÊNCIA DE AIDS. </a:t>
            </a:r>
            <a:r>
              <a:rPr lang="pt-BR" b="1" dirty="0"/>
              <a:t>2012 – 2013</a:t>
            </a:r>
          </a:p>
        </p:txBody>
      </p:sp>
      <p:sp>
        <p:nvSpPr>
          <p:cNvPr id="4" name="Retângulo 3"/>
          <p:cNvSpPr/>
          <p:nvPr/>
        </p:nvSpPr>
        <p:spPr>
          <a:xfrm>
            <a:off x="1957373" y="5589240"/>
            <a:ext cx="5349976" cy="646331"/>
          </a:xfrm>
          <a:prstGeom prst="rect">
            <a:avLst/>
          </a:prstGeom>
        </p:spPr>
        <p:txBody>
          <a:bodyPr wrap="square">
            <a:spAutoFit/>
          </a:bodyPr>
          <a:lstStyle/>
          <a:p>
            <a:pPr>
              <a:buNone/>
            </a:pPr>
            <a:r>
              <a:rPr lang="pt-BR" dirty="0" smtClean="0"/>
              <a:t>Redução </a:t>
            </a:r>
            <a:r>
              <a:rPr lang="pt-BR" dirty="0"/>
              <a:t>não é compatível com a média </a:t>
            </a:r>
            <a:r>
              <a:rPr lang="pt-BR" dirty="0" smtClean="0"/>
              <a:t>nacional</a:t>
            </a:r>
          </a:p>
          <a:p>
            <a:pPr>
              <a:buNone/>
            </a:pPr>
            <a:r>
              <a:rPr lang="pt-BR" dirty="0" smtClean="0"/>
              <a:t>Redução </a:t>
            </a:r>
            <a:r>
              <a:rPr lang="pt-BR" dirty="0"/>
              <a:t>em patamares altos – lenta redução</a:t>
            </a:r>
          </a:p>
        </p:txBody>
      </p:sp>
      <p:sp>
        <p:nvSpPr>
          <p:cNvPr id="5" name="Retângulo 4"/>
          <p:cNvSpPr/>
          <p:nvPr/>
        </p:nvSpPr>
        <p:spPr>
          <a:xfrm>
            <a:off x="683568" y="4869740"/>
            <a:ext cx="8064896" cy="430887"/>
          </a:xfrm>
          <a:prstGeom prst="rect">
            <a:avLst/>
          </a:prstGeom>
        </p:spPr>
        <p:txBody>
          <a:bodyPr wrap="square">
            <a:spAutoFit/>
          </a:bodyPr>
          <a:lstStyle/>
          <a:p>
            <a:r>
              <a:rPr lang="pt-BR" sz="1100" dirty="0" smtClean="0"/>
              <a:t>Fonte: Casos de AIDS:  SINAN/SISCEL/SIM (dados </a:t>
            </a:r>
            <a:r>
              <a:rPr lang="pt-BR" sz="1100" dirty="0" err="1" smtClean="0"/>
              <a:t>linkados</a:t>
            </a:r>
            <a:r>
              <a:rPr lang="pt-BR" sz="1100" dirty="0" smtClean="0"/>
              <a:t>). População: Instituto Brasileiro de Geografia e Estatística (IBGE) - Censos Demográficos e estimativas populacionais para os anos intercensitários.</a:t>
            </a:r>
            <a:endParaRPr lang="pt-BR" sz="1100" dirty="0"/>
          </a:p>
        </p:txBody>
      </p:sp>
    </p:spTree>
    <p:extLst>
      <p:ext uri="{BB962C8B-B14F-4D97-AF65-F5344CB8AC3E}">
        <p14:creationId xmlns:p14="http://schemas.microsoft.com/office/powerpoint/2010/main" xmlns="" val="2539955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1" name="Rectangle 1"/>
          <p:cNvSpPr>
            <a:spLocks noChangeArrowheads="1"/>
          </p:cNvSpPr>
          <p:nvPr/>
        </p:nvSpPr>
        <p:spPr bwMode="auto">
          <a:xfrm>
            <a:off x="539552" y="1019726"/>
            <a:ext cx="799288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Tabela 1. Taxas de incidência (por 100.000 hab.) segundo região</a:t>
            </a:r>
            <a:r>
              <a:rPr kumimoji="0" lang="pt-BR" sz="1400" b="1" i="0" u="none" strike="noStrike" cap="none" normalizeH="0" dirty="0" smtClean="0">
                <a:ln>
                  <a:noFill/>
                </a:ln>
                <a:solidFill>
                  <a:schemeClr val="tx1"/>
                </a:solidFill>
                <a:effectLst/>
                <a:latin typeface="Arial" pitchFamily="34" charset="0"/>
                <a:ea typeface="Calibri" pitchFamily="34" charset="0"/>
                <a:cs typeface="Times New Roman" pitchFamily="18" charset="0"/>
              </a:rPr>
              <a:t> </a:t>
            </a:r>
            <a:r>
              <a:rPr kumimoji="0" lang="pt-BR"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de residência e ano de diagnóstico. ERJ, 2009-2014</a:t>
            </a:r>
            <a:endParaRPr kumimoji="0" lang="pt-BR" sz="1400" b="0" i="0" u="none" strike="noStrike" cap="none" normalizeH="0" baseline="0" dirty="0" smtClean="0">
              <a:ln>
                <a:noFill/>
              </a:ln>
              <a:solidFill>
                <a:schemeClr val="tx1"/>
              </a:solidFill>
              <a:effectLst/>
              <a:latin typeface="Arial" pitchFamily="34" charset="0"/>
            </a:endParaRPr>
          </a:p>
        </p:txBody>
      </p:sp>
      <p:pic>
        <p:nvPicPr>
          <p:cNvPr id="424962" name="Picture 2"/>
          <p:cNvPicPr>
            <a:picLocks noChangeAspect="1" noChangeArrowheads="1"/>
          </p:cNvPicPr>
          <p:nvPr/>
        </p:nvPicPr>
        <p:blipFill>
          <a:blip r:embed="rId2" cstate="print"/>
          <a:srcRect/>
          <a:stretch>
            <a:fillRect/>
          </a:stretch>
        </p:blipFill>
        <p:spPr bwMode="auto">
          <a:xfrm>
            <a:off x="323528" y="1700808"/>
            <a:ext cx="8492494" cy="4137034"/>
          </a:xfrm>
          <a:prstGeom prst="rect">
            <a:avLst/>
          </a:prstGeom>
          <a:noFill/>
          <a:ln w="9525">
            <a:noFill/>
            <a:miter lim="800000"/>
            <a:headEnd/>
            <a:tailEnd/>
          </a:ln>
          <a:effectLst/>
        </p:spPr>
      </p:pic>
      <p:sp>
        <p:nvSpPr>
          <p:cNvPr id="5" name="Retângulo 4"/>
          <p:cNvSpPr/>
          <p:nvPr/>
        </p:nvSpPr>
        <p:spPr>
          <a:xfrm>
            <a:off x="611560" y="5517232"/>
            <a:ext cx="8064896" cy="430887"/>
          </a:xfrm>
          <a:prstGeom prst="rect">
            <a:avLst/>
          </a:prstGeom>
        </p:spPr>
        <p:txBody>
          <a:bodyPr wrap="square">
            <a:spAutoFit/>
          </a:bodyPr>
          <a:lstStyle/>
          <a:p>
            <a:r>
              <a:rPr lang="pt-BR" sz="1100" dirty="0" smtClean="0"/>
              <a:t>Fonte: Casos de AIDS:  SINAN/SISCEL/SIM (dados </a:t>
            </a:r>
            <a:r>
              <a:rPr lang="pt-BR" sz="1100" dirty="0" err="1" smtClean="0"/>
              <a:t>linkados</a:t>
            </a:r>
            <a:r>
              <a:rPr lang="pt-BR" sz="1100" dirty="0" smtClean="0"/>
              <a:t>). População: Instituto Brasileiro de Geografia e Estatística (IBGE) - Censos Demográficos e estimativas populacionais para os anos intercensitários.</a:t>
            </a:r>
            <a:endParaRPr lang="pt-BR" sz="11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467544" y="908720"/>
            <a:ext cx="8352928" cy="461665"/>
          </a:xfrm>
          <a:prstGeom prst="rect">
            <a:avLst/>
          </a:prstGeom>
        </p:spPr>
        <p:txBody>
          <a:bodyPr wrap="square">
            <a:spAutoFit/>
          </a:bodyPr>
          <a:lstStyle/>
          <a:p>
            <a:pPr algn="just"/>
            <a:r>
              <a:rPr lang="pt-BR" sz="1200" b="1" dirty="0" smtClean="0"/>
              <a:t>Distribuição proporcional de casos de AIDS em homens (todas as idades), segundo categoria de exposição e ano do diagnóstico. Rio de Janeiro, 2007 a 2014</a:t>
            </a:r>
            <a:endParaRPr lang="pt-BR" sz="1200" b="1" dirty="0"/>
          </a:p>
        </p:txBody>
      </p:sp>
      <p:sp>
        <p:nvSpPr>
          <p:cNvPr id="4" name="CaixaDeTexto 3"/>
          <p:cNvSpPr txBox="1"/>
          <p:nvPr/>
        </p:nvSpPr>
        <p:spPr>
          <a:xfrm>
            <a:off x="323528" y="6165304"/>
            <a:ext cx="8496944" cy="430887"/>
          </a:xfrm>
          <a:prstGeom prst="rect">
            <a:avLst/>
          </a:prstGeom>
          <a:noFill/>
        </p:spPr>
        <p:txBody>
          <a:bodyPr wrap="square" rtlCol="0">
            <a:spAutoFit/>
          </a:bodyPr>
          <a:lstStyle/>
          <a:p>
            <a:r>
              <a:rPr lang="pt-BR" sz="1100" dirty="0" smtClean="0"/>
              <a:t>Fonte: Casos de AIDS: SINAN/SES-RJ (dados atualizados até dezembro de 2014); SISCEL (casos diagnosticados entre agosto de 2001 e dezembro de 2014; SIM (óbitos ocorridos entre janeiro de 2000 e dezembro de 2014). </a:t>
            </a:r>
            <a:endParaRPr lang="pt-BR" sz="1100" dirty="0"/>
          </a:p>
        </p:txBody>
      </p:sp>
      <p:graphicFrame>
        <p:nvGraphicFramePr>
          <p:cNvPr id="5" name="Gráfico 4"/>
          <p:cNvGraphicFramePr>
            <a:graphicFrameLocks/>
          </p:cNvGraphicFramePr>
          <p:nvPr>
            <p:extLst>
              <p:ext uri="{D42A27DB-BD31-4B8C-83A1-F6EECF244321}">
                <p14:modId xmlns:p14="http://schemas.microsoft.com/office/powerpoint/2010/main" xmlns="" val="2527471362"/>
              </p:ext>
            </p:extLst>
          </p:nvPr>
        </p:nvGraphicFramePr>
        <p:xfrm>
          <a:off x="467544" y="1624964"/>
          <a:ext cx="7992888" cy="41803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467544" y="980728"/>
            <a:ext cx="8352928" cy="461665"/>
          </a:xfrm>
          <a:prstGeom prst="rect">
            <a:avLst/>
          </a:prstGeom>
        </p:spPr>
        <p:txBody>
          <a:bodyPr wrap="square">
            <a:spAutoFit/>
          </a:bodyPr>
          <a:lstStyle/>
          <a:p>
            <a:pPr algn="just"/>
            <a:r>
              <a:rPr lang="pt-BR" sz="1200" b="1" dirty="0" smtClean="0"/>
              <a:t>Distribuição proporcional de casos de AIDS em mulheres (todas as idades), segundo categoria de exposição e ano do diagnóstico. Estado do Rio de Janeiro e Brasil, 2007 a 2014</a:t>
            </a:r>
            <a:endParaRPr lang="pt-BR" sz="1200" b="1" dirty="0"/>
          </a:p>
        </p:txBody>
      </p:sp>
      <p:sp>
        <p:nvSpPr>
          <p:cNvPr id="5" name="CaixaDeTexto 4"/>
          <p:cNvSpPr txBox="1"/>
          <p:nvPr/>
        </p:nvSpPr>
        <p:spPr>
          <a:xfrm>
            <a:off x="395536" y="6165304"/>
            <a:ext cx="8496944" cy="507831"/>
          </a:xfrm>
          <a:prstGeom prst="rect">
            <a:avLst/>
          </a:prstGeom>
          <a:noFill/>
        </p:spPr>
        <p:txBody>
          <a:bodyPr wrap="square" rtlCol="0">
            <a:spAutoFit/>
          </a:bodyPr>
          <a:lstStyle/>
          <a:p>
            <a:r>
              <a:rPr lang="pt-BR" sz="900" dirty="0" smtClean="0"/>
              <a:t>Fonte: Casos de AIDS: SINAN/SES-RJ (dados atualizados até dezembro de 2014); SISCEL (casos diagnosticados entre agosto de 2001 e dezembro de 2014; SIM (óbitos ocorridos entre janeiro de 2000 e dezembro de 2014). </a:t>
            </a:r>
          </a:p>
          <a:p>
            <a:r>
              <a:rPr lang="pt-BR" sz="900" dirty="0" smtClean="0"/>
              <a:t>Fonte MS: SVS/ Departamento de DST, Aids e Hepatites Virais. Boletim Epidemiológico 2014.</a:t>
            </a:r>
            <a:endParaRPr lang="pt-BR" sz="900" dirty="0"/>
          </a:p>
        </p:txBody>
      </p:sp>
      <p:graphicFrame>
        <p:nvGraphicFramePr>
          <p:cNvPr id="7" name="Gráfico 6"/>
          <p:cNvGraphicFramePr>
            <a:graphicFrameLocks/>
          </p:cNvGraphicFramePr>
          <p:nvPr>
            <p:extLst>
              <p:ext uri="{D42A27DB-BD31-4B8C-83A1-F6EECF244321}">
                <p14:modId xmlns:p14="http://schemas.microsoft.com/office/powerpoint/2010/main" xmlns="" val="652992679"/>
              </p:ext>
            </p:extLst>
          </p:nvPr>
        </p:nvGraphicFramePr>
        <p:xfrm>
          <a:off x="467544" y="1781174"/>
          <a:ext cx="8208912" cy="402409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a:graphicFrameLocks/>
          </p:cNvGraphicFramePr>
          <p:nvPr>
            <p:extLst>
              <p:ext uri="{D42A27DB-BD31-4B8C-83A1-F6EECF244321}">
                <p14:modId xmlns:p14="http://schemas.microsoft.com/office/powerpoint/2010/main" xmlns="" val="1957038754"/>
              </p:ext>
            </p:extLst>
          </p:nvPr>
        </p:nvGraphicFramePr>
        <p:xfrm>
          <a:off x="1331640" y="1640032"/>
          <a:ext cx="6120680" cy="31718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tângulo 4"/>
          <p:cNvSpPr/>
          <p:nvPr/>
        </p:nvSpPr>
        <p:spPr>
          <a:xfrm>
            <a:off x="1115616" y="908720"/>
            <a:ext cx="7344816" cy="646331"/>
          </a:xfrm>
          <a:prstGeom prst="rect">
            <a:avLst/>
          </a:prstGeom>
        </p:spPr>
        <p:txBody>
          <a:bodyPr wrap="square">
            <a:spAutoFit/>
          </a:bodyPr>
          <a:lstStyle/>
          <a:p>
            <a:pPr>
              <a:buNone/>
            </a:pPr>
            <a:r>
              <a:rPr lang="pt-BR" b="1" dirty="0"/>
              <a:t>TAXA DE INCIDÊNCIA DE AIDS EM MENORES DE 5 ANOS </a:t>
            </a:r>
            <a:r>
              <a:rPr lang="pt-BR" b="1" dirty="0" smtClean="0"/>
              <a:t>E EM GESTANTES HIV ( POR 100 MIL) - </a:t>
            </a:r>
            <a:r>
              <a:rPr lang="pt-BR" b="1" dirty="0"/>
              <a:t>2013</a:t>
            </a:r>
          </a:p>
        </p:txBody>
      </p:sp>
      <p:sp>
        <p:nvSpPr>
          <p:cNvPr id="6" name="Retângulo 5"/>
          <p:cNvSpPr/>
          <p:nvPr/>
        </p:nvSpPr>
        <p:spPr>
          <a:xfrm>
            <a:off x="611560" y="4869160"/>
            <a:ext cx="8064896" cy="430887"/>
          </a:xfrm>
          <a:prstGeom prst="rect">
            <a:avLst/>
          </a:prstGeom>
        </p:spPr>
        <p:txBody>
          <a:bodyPr wrap="square">
            <a:spAutoFit/>
          </a:bodyPr>
          <a:lstStyle/>
          <a:p>
            <a:r>
              <a:rPr lang="pt-BR" sz="1100" dirty="0" smtClean="0"/>
              <a:t>Fonte: Casos de AIDS:  SINAN/SISCEL/SIM (dados </a:t>
            </a:r>
            <a:r>
              <a:rPr lang="pt-BR" sz="1100" dirty="0" err="1" smtClean="0"/>
              <a:t>linkados</a:t>
            </a:r>
            <a:r>
              <a:rPr lang="pt-BR" sz="1100" dirty="0" smtClean="0"/>
              <a:t>). População: Instituto Brasileiro de Geografia e Estatística (IBGE) - Censos Demográficos e estimativas populacionais para os anos intercensitários.</a:t>
            </a:r>
            <a:endParaRPr lang="pt-BR" sz="1100" dirty="0"/>
          </a:p>
        </p:txBody>
      </p:sp>
      <p:sp>
        <p:nvSpPr>
          <p:cNvPr id="7" name="Retângulo 6"/>
          <p:cNvSpPr/>
          <p:nvPr/>
        </p:nvSpPr>
        <p:spPr>
          <a:xfrm>
            <a:off x="611560" y="5750619"/>
            <a:ext cx="7920880" cy="369332"/>
          </a:xfrm>
          <a:prstGeom prst="rect">
            <a:avLst/>
          </a:prstGeom>
        </p:spPr>
        <p:txBody>
          <a:bodyPr wrap="square">
            <a:spAutoFit/>
          </a:bodyPr>
          <a:lstStyle/>
          <a:p>
            <a:r>
              <a:rPr lang="pt-BR" dirty="0"/>
              <a:t>Reduzir em 10%  ao ano os casos novos de AIDS em menores de 5 anos</a:t>
            </a:r>
          </a:p>
        </p:txBody>
      </p:sp>
    </p:spTree>
    <p:extLst>
      <p:ext uri="{BB962C8B-B14F-4D97-AF65-F5344CB8AC3E}">
        <p14:creationId xmlns:p14="http://schemas.microsoft.com/office/powerpoint/2010/main" xmlns="" val="1278709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44000" y="0"/>
            <a:ext cx="8229600" cy="1143000"/>
          </a:xfrm>
        </p:spPr>
        <p:txBody>
          <a:bodyPr/>
          <a:lstStyle/>
          <a:p>
            <a:endParaRPr lang="pt-BR" dirty="0"/>
          </a:p>
        </p:txBody>
      </p:sp>
      <p:sp>
        <p:nvSpPr>
          <p:cNvPr id="3" name="Espaço Reservado para Conteúdo 2"/>
          <p:cNvSpPr>
            <a:spLocks noGrp="1"/>
          </p:cNvSpPr>
          <p:nvPr>
            <p:ph idx="1"/>
          </p:nvPr>
        </p:nvSpPr>
        <p:spPr>
          <a:xfrm>
            <a:off x="467544" y="5517232"/>
            <a:ext cx="8229600" cy="792088"/>
          </a:xfrm>
        </p:spPr>
        <p:txBody>
          <a:bodyPr>
            <a:noAutofit/>
          </a:bodyPr>
          <a:lstStyle/>
          <a:p>
            <a:r>
              <a:rPr lang="pt-BR" sz="1400" dirty="0" smtClean="0"/>
              <a:t>Reduzir </a:t>
            </a:r>
            <a:r>
              <a:rPr lang="pt-BR" sz="1400" dirty="0"/>
              <a:t>em 30% o número de casos de HIV/AIDS com o 1º CD4  menor que 200 </a:t>
            </a:r>
            <a:r>
              <a:rPr lang="pt-BR" sz="1400" dirty="0" err="1"/>
              <a:t>cel</a:t>
            </a:r>
            <a:r>
              <a:rPr lang="pt-BR" sz="1400" dirty="0"/>
              <a:t>/mm3</a:t>
            </a:r>
          </a:p>
          <a:p>
            <a:r>
              <a:rPr lang="pt-BR" sz="1400" dirty="0" smtClean="0"/>
              <a:t>Aumentar </a:t>
            </a:r>
            <a:r>
              <a:rPr lang="pt-BR" sz="1400" dirty="0"/>
              <a:t>em 10% ao ano a carga viral indetectável após 6 meses de início da terapia antirretroviral</a:t>
            </a:r>
          </a:p>
          <a:p>
            <a:pPr>
              <a:buNone/>
            </a:pPr>
            <a:endParaRPr lang="pt-BR" sz="1400" dirty="0"/>
          </a:p>
        </p:txBody>
      </p:sp>
      <p:sp>
        <p:nvSpPr>
          <p:cNvPr id="4" name="Retângulo 3"/>
          <p:cNvSpPr/>
          <p:nvPr/>
        </p:nvSpPr>
        <p:spPr>
          <a:xfrm>
            <a:off x="2030785" y="4886017"/>
            <a:ext cx="4572000" cy="261610"/>
          </a:xfrm>
          <a:prstGeom prst="rect">
            <a:avLst/>
          </a:prstGeom>
        </p:spPr>
        <p:txBody>
          <a:bodyPr>
            <a:spAutoFit/>
          </a:bodyPr>
          <a:lstStyle/>
          <a:p>
            <a:pPr>
              <a:buNone/>
            </a:pPr>
            <a:r>
              <a:rPr lang="en-US" sz="1100" dirty="0" err="1"/>
              <a:t>Fonte</a:t>
            </a:r>
            <a:r>
              <a:rPr lang="en-US" sz="1100" dirty="0"/>
              <a:t>: SISCEL/MS – </a:t>
            </a:r>
            <a:r>
              <a:rPr lang="en-US" sz="1100" dirty="0" err="1"/>
              <a:t>atualizado</a:t>
            </a:r>
            <a:r>
              <a:rPr lang="en-US" sz="1100" dirty="0"/>
              <a:t> </a:t>
            </a:r>
            <a:r>
              <a:rPr lang="en-US" sz="1100" dirty="0" err="1"/>
              <a:t>em</a:t>
            </a:r>
            <a:r>
              <a:rPr lang="en-US" sz="1100" dirty="0"/>
              <a:t> </a:t>
            </a:r>
            <a:r>
              <a:rPr lang="en-US" sz="1100" dirty="0" err="1"/>
              <a:t>dezembro</a:t>
            </a:r>
            <a:r>
              <a:rPr lang="en-US" sz="1100" dirty="0"/>
              <a:t> 2014</a:t>
            </a:r>
          </a:p>
        </p:txBody>
      </p:sp>
      <p:graphicFrame>
        <p:nvGraphicFramePr>
          <p:cNvPr id="5" name="Gráfico 4"/>
          <p:cNvGraphicFramePr>
            <a:graphicFrameLocks/>
          </p:cNvGraphicFramePr>
          <p:nvPr>
            <p:extLst>
              <p:ext uri="{D42A27DB-BD31-4B8C-83A1-F6EECF244321}">
                <p14:modId xmlns:p14="http://schemas.microsoft.com/office/powerpoint/2010/main" xmlns="" val="118489486"/>
              </p:ext>
            </p:extLst>
          </p:nvPr>
        </p:nvGraphicFramePr>
        <p:xfrm>
          <a:off x="755576" y="1638761"/>
          <a:ext cx="7488832" cy="3247256"/>
        </p:xfrm>
        <a:graphic>
          <a:graphicData uri="http://schemas.openxmlformats.org/drawingml/2006/chart">
            <c:chart xmlns:c="http://schemas.openxmlformats.org/drawingml/2006/chart" xmlns:r="http://schemas.openxmlformats.org/officeDocument/2006/relationships" r:id="rId2"/>
          </a:graphicData>
        </a:graphic>
      </p:graphicFrame>
      <p:sp>
        <p:nvSpPr>
          <p:cNvPr id="6" name="Retângulo 5"/>
          <p:cNvSpPr/>
          <p:nvPr/>
        </p:nvSpPr>
        <p:spPr>
          <a:xfrm>
            <a:off x="1115616" y="764704"/>
            <a:ext cx="7344816" cy="646331"/>
          </a:xfrm>
          <a:prstGeom prst="rect">
            <a:avLst/>
          </a:prstGeom>
        </p:spPr>
        <p:txBody>
          <a:bodyPr wrap="square">
            <a:spAutoFit/>
          </a:bodyPr>
          <a:lstStyle/>
          <a:p>
            <a:pPr>
              <a:buNone/>
            </a:pPr>
            <a:r>
              <a:rPr lang="pt-BR" b="1" dirty="0" smtClean="0"/>
              <a:t>Proporção (%) de casos de Aids com CD4&lt; 200 e Carga viral indetectável. ERJ - 2014</a:t>
            </a:r>
            <a:endParaRPr lang="pt-BR"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23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1700808"/>
            <a:ext cx="8064897" cy="40324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tângulo 2"/>
          <p:cNvSpPr>
            <a:spLocks noChangeArrowheads="1"/>
          </p:cNvSpPr>
          <p:nvPr/>
        </p:nvSpPr>
        <p:spPr bwMode="auto">
          <a:xfrm>
            <a:off x="539552" y="908720"/>
            <a:ext cx="8064896" cy="523220"/>
          </a:xfrm>
          <a:prstGeom prst="rect">
            <a:avLst/>
          </a:prstGeom>
          <a:noFill/>
          <a:ln w="9525">
            <a:noFill/>
            <a:miter lim="800000"/>
            <a:headEnd/>
            <a:tailEnd/>
          </a:ln>
        </p:spPr>
        <p:txBody>
          <a:bodyPr wrap="square">
            <a:spAutoFit/>
          </a:bodyPr>
          <a:lstStyle/>
          <a:p>
            <a:pPr algn="just"/>
            <a:r>
              <a:rPr lang="en-US" sz="1400" b="1" dirty="0" err="1"/>
              <a:t>Proporção</a:t>
            </a:r>
            <a:r>
              <a:rPr lang="en-US" sz="1400" b="1" dirty="0"/>
              <a:t>, </a:t>
            </a:r>
            <a:r>
              <a:rPr lang="en-US" sz="1400" b="1" dirty="0" err="1"/>
              <a:t>em</a:t>
            </a:r>
            <a:r>
              <a:rPr lang="en-US" sz="1400" b="1" dirty="0"/>
              <a:t> </a:t>
            </a:r>
            <a:r>
              <a:rPr lang="en-US" sz="1400" b="1" dirty="0" err="1"/>
              <a:t>percentual</a:t>
            </a:r>
            <a:r>
              <a:rPr lang="en-US" sz="1400" b="1" dirty="0"/>
              <a:t>, de </a:t>
            </a:r>
            <a:r>
              <a:rPr lang="en-US" sz="1400" b="1" dirty="0" err="1"/>
              <a:t>Pacientes</a:t>
            </a:r>
            <a:r>
              <a:rPr lang="en-US" sz="1400" b="1" dirty="0"/>
              <a:t> HIV+ </a:t>
            </a:r>
            <a:r>
              <a:rPr lang="en-US" sz="1400" b="1" dirty="0" smtClean="0"/>
              <a:t>(</a:t>
            </a:r>
            <a:r>
              <a:rPr lang="en-US" sz="1400" b="1" dirty="0" err="1" smtClean="0"/>
              <a:t>todas</a:t>
            </a:r>
            <a:r>
              <a:rPr lang="en-US" sz="1400" b="1" dirty="0" smtClean="0"/>
              <a:t> as </a:t>
            </a:r>
            <a:r>
              <a:rPr lang="en-US" sz="1400" b="1" dirty="0" err="1" smtClean="0"/>
              <a:t>idades</a:t>
            </a:r>
            <a:r>
              <a:rPr lang="en-US" sz="1400" b="1" dirty="0" smtClean="0"/>
              <a:t>) com </a:t>
            </a:r>
            <a:r>
              <a:rPr lang="en-US" sz="1400" b="1" dirty="0" err="1"/>
              <a:t>contagem</a:t>
            </a:r>
            <a:r>
              <a:rPr lang="en-US" sz="1400" b="1" dirty="0"/>
              <a:t> </a:t>
            </a:r>
            <a:r>
              <a:rPr lang="en-US" sz="1400" b="1" dirty="0" err="1"/>
              <a:t>inicial</a:t>
            </a:r>
            <a:r>
              <a:rPr lang="en-US" sz="1400" b="1" dirty="0"/>
              <a:t> de CD4 </a:t>
            </a:r>
            <a:r>
              <a:rPr lang="en-US" sz="1400" b="1" dirty="0" err="1"/>
              <a:t>menor</a:t>
            </a:r>
            <a:r>
              <a:rPr lang="en-US" sz="1400" b="1" dirty="0"/>
              <a:t> </a:t>
            </a:r>
            <a:r>
              <a:rPr lang="en-US" sz="1400" b="1" dirty="0" err="1"/>
              <a:t>que</a:t>
            </a:r>
            <a:r>
              <a:rPr lang="en-US" sz="1400" b="1" dirty="0"/>
              <a:t> 200 </a:t>
            </a:r>
            <a:r>
              <a:rPr lang="en-US" sz="1400" b="1" dirty="0" err="1"/>
              <a:t>cel</a:t>
            </a:r>
            <a:r>
              <a:rPr lang="en-US" sz="1400" b="1" dirty="0"/>
              <a:t>/mm</a:t>
            </a:r>
            <a:r>
              <a:rPr lang="en-US" sz="1400" b="1" baseline="30000" dirty="0"/>
              <a:t>3</a:t>
            </a:r>
            <a:r>
              <a:rPr lang="en-US" sz="1400" b="1" dirty="0"/>
              <a:t> </a:t>
            </a:r>
            <a:r>
              <a:rPr lang="en-US" sz="1400" b="1" dirty="0" err="1"/>
              <a:t>por</a:t>
            </a:r>
            <a:r>
              <a:rPr lang="en-US" sz="1400" b="1" dirty="0"/>
              <a:t> </a:t>
            </a:r>
            <a:r>
              <a:rPr lang="en-US" sz="1400" b="1" dirty="0" err="1"/>
              <a:t>Região</a:t>
            </a:r>
            <a:r>
              <a:rPr lang="en-US" sz="1400" b="1" dirty="0"/>
              <a:t> de </a:t>
            </a:r>
            <a:r>
              <a:rPr lang="en-US" sz="1400" b="1" dirty="0" err="1"/>
              <a:t>Saúde</a:t>
            </a:r>
            <a:r>
              <a:rPr lang="en-US" sz="1400" b="1" dirty="0"/>
              <a:t> e </a:t>
            </a:r>
            <a:r>
              <a:rPr lang="en-US" sz="1400" b="1" dirty="0" err="1" smtClean="0"/>
              <a:t>Ano</a:t>
            </a:r>
            <a:r>
              <a:rPr lang="en-US" sz="1400" b="1" dirty="0" smtClean="0"/>
              <a:t>. ERJ e </a:t>
            </a:r>
            <a:r>
              <a:rPr lang="en-US" sz="1400" b="1" dirty="0" err="1" smtClean="0"/>
              <a:t>Brasil</a:t>
            </a:r>
            <a:endParaRPr lang="pt-BR" sz="1400" b="1" dirty="0"/>
          </a:p>
        </p:txBody>
      </p:sp>
      <p:sp>
        <p:nvSpPr>
          <p:cNvPr id="2" name="Retângulo 1"/>
          <p:cNvSpPr/>
          <p:nvPr/>
        </p:nvSpPr>
        <p:spPr>
          <a:xfrm>
            <a:off x="755576" y="5301208"/>
            <a:ext cx="7704856" cy="261610"/>
          </a:xfrm>
          <a:prstGeom prst="rect">
            <a:avLst/>
          </a:prstGeom>
        </p:spPr>
        <p:txBody>
          <a:bodyPr wrap="square">
            <a:spAutoFit/>
          </a:bodyPr>
          <a:lstStyle/>
          <a:p>
            <a:r>
              <a:rPr lang="pt-BR" sz="1100" dirty="0"/>
              <a:t>Fonte: SISCEL/MS(Informações geradas em 14/09/2015).</a:t>
            </a:r>
          </a:p>
        </p:txBody>
      </p:sp>
    </p:spTree>
    <p:extLst>
      <p:ext uri="{BB962C8B-B14F-4D97-AF65-F5344CB8AC3E}">
        <p14:creationId xmlns:p14="http://schemas.microsoft.com/office/powerpoint/2010/main" xmlns="" val="1797155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8590</TotalTime>
  <Words>1470</Words>
  <Application>Microsoft Office PowerPoint</Application>
  <PresentationFormat>Apresentação na tela (4:3)</PresentationFormat>
  <Paragraphs>136</Paragraphs>
  <Slides>26</Slides>
  <Notes>4</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26</vt:i4>
      </vt:variant>
    </vt:vector>
  </HeadingPairs>
  <TitlesOfParts>
    <vt:vector size="28" baseType="lpstr">
      <vt:lpstr>Tema do Office</vt:lpstr>
      <vt:lpstr>Documento</vt:lpstr>
      <vt:lpstr>Slide 1</vt:lpstr>
      <vt:lpstr>Slide 2</vt:lpstr>
      <vt:lpstr>Slide 3</vt:lpstr>
      <vt:lpstr>Slide 4</vt:lpstr>
      <vt:lpstr>Slide 5</vt:lpstr>
      <vt:lpstr>Slide 6</vt:lpstr>
      <vt:lpstr>Slide 7</vt:lpstr>
      <vt:lpstr>Slide 8</vt:lpstr>
      <vt:lpstr>Slide 9</vt:lpstr>
      <vt:lpstr>EXPERIÊNCIA TESTAGEM TRAILLER EM MADUREIRA TESTAGEM REALIZADAS maio2014-setembro 2015</vt:lpstr>
      <vt:lpstr>EXPERIÊNCIA TESTAGEM TRAILLER EM MADUREIRA Casos Reagentes ( 4,95) maio2014-setembro 2015</vt:lpstr>
      <vt:lpstr>Taxa de mortalidade de AIDS</vt:lpstr>
      <vt:lpstr>Slide 13</vt:lpstr>
      <vt:lpstr>Slide 14</vt:lpstr>
      <vt:lpstr>Slide 15</vt:lpstr>
      <vt:lpstr>Slide 16</vt:lpstr>
      <vt:lpstr> USUÁRIOS EM INÍCIO DE TARV</vt:lpstr>
      <vt:lpstr>VIII- Congresso de Patogênese, Tratamento e Prevenção  HIV/AIDS Vancouver - 2015 </vt:lpstr>
      <vt:lpstr>Compromisso do Brasil perante a ONU/UNAIDS</vt:lpstr>
      <vt:lpstr>Slide 20</vt:lpstr>
      <vt:lpstr>Slide 21</vt:lpstr>
      <vt:lpstr>Slide 22</vt:lpstr>
      <vt:lpstr>Slide 23</vt:lpstr>
      <vt:lpstr>Slide 24</vt:lpstr>
      <vt:lpstr>Slide 25</vt:lpstr>
      <vt:lpstr>Organização Mundial de Saúde (OMS) para eliminação da sífilis congênita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nilton.design</dc:creator>
  <cp:lastModifiedBy>Denise</cp:lastModifiedBy>
  <cp:revision>787</cp:revision>
  <dcterms:created xsi:type="dcterms:W3CDTF">2011-06-13T17:51:44Z</dcterms:created>
  <dcterms:modified xsi:type="dcterms:W3CDTF">2015-11-05T00:35:30Z</dcterms:modified>
</cp:coreProperties>
</file>