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398" r:id="rId3"/>
    <p:sldId id="399" r:id="rId4"/>
    <p:sldId id="401" r:id="rId5"/>
    <p:sldId id="379" r:id="rId6"/>
    <p:sldId id="331" r:id="rId7"/>
    <p:sldId id="390" r:id="rId8"/>
    <p:sldId id="358" r:id="rId9"/>
    <p:sldId id="284" r:id="rId10"/>
    <p:sldId id="354" r:id="rId11"/>
    <p:sldId id="332" r:id="rId12"/>
    <p:sldId id="388" r:id="rId13"/>
    <p:sldId id="393" r:id="rId14"/>
    <p:sldId id="404" r:id="rId15"/>
    <p:sldId id="395" r:id="rId16"/>
    <p:sldId id="403" r:id="rId17"/>
    <p:sldId id="396" r:id="rId18"/>
    <p:sldId id="405" r:id="rId19"/>
    <p:sldId id="397" r:id="rId20"/>
    <p:sldId id="402" r:id="rId21"/>
    <p:sldId id="323" r:id="rId2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B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6433" autoAdjust="0"/>
  </p:normalViewPr>
  <p:slideViewPr>
    <p:cSldViewPr snapToGrid="0">
      <p:cViewPr varScale="1">
        <p:scale>
          <a:sx n="54" d="100"/>
          <a:sy n="54" d="100"/>
        </p:scale>
        <p:origin x="-360" y="-90"/>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9C09C018-4D9B-4569-B317-54BF004709A2}" type="datetimeFigureOut">
              <a:rPr lang="pt-BR"/>
              <a:pPr>
                <a:defRPr/>
              </a:pPr>
              <a:t>30/08/2017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6D300BB-5981-4DCA-8484-C5E23499B16C}"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F8A8984B-5A74-43B8-8047-3F9B857C1340}" type="datetimeFigureOut">
              <a:rPr lang="pt-BR"/>
              <a:pPr>
                <a:defRPr/>
              </a:pPr>
              <a:t>30/08/2017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E3F97D5-2966-45D6-BB69-00C4DEB8293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1"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3BFD8829-DEDF-4FC7-9731-09F905F98E35}" type="datetimeFigureOut">
              <a:rPr lang="pt-BR"/>
              <a:pPr>
                <a:defRPr/>
              </a:pPr>
              <a:t>30/08/2017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46AD0CD-9217-4AFC-9797-C02EA62D2EB9}"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5B65DA1C-374A-462B-8A56-BA220FECB5BD}" type="datetimeFigureOut">
              <a:rPr lang="pt-BR"/>
              <a:pPr>
                <a:defRPr/>
              </a:pPr>
              <a:t>30/08/2017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6D4979E-CDA4-4F03-ACC2-F4F64EF53D86}"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E5F7460E-2A22-4ACF-BFF3-4DEE0F8B3555}" type="datetimeFigureOut">
              <a:rPr lang="pt-BR"/>
              <a:pPr>
                <a:defRPr/>
              </a:pPr>
              <a:t>30/08/2017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2105348-0633-4355-8BC7-A161BF9E6338}"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3C0B97D7-D793-4C7C-B540-9BA31D469DAF}" type="datetimeFigureOut">
              <a:rPr lang="pt-BR"/>
              <a:pPr>
                <a:defRPr/>
              </a:pPr>
              <a:t>30/08/2017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6574C47-3562-481F-B4DD-DD2FE9AE21B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1"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145D3E86-BCEF-49B7-97D9-E03FD2B406BF}" type="datetimeFigureOut">
              <a:rPr lang="pt-BR"/>
              <a:pPr>
                <a:defRPr/>
              </a:pPr>
              <a:t>30/08/2017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D9C0787-7801-4439-80A0-92978608755C}"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p:cNvSpPr>
            <a:spLocks noGrp="1"/>
          </p:cNvSpPr>
          <p:nvPr>
            <p:ph type="dt" sz="half" idx="10"/>
          </p:nvPr>
        </p:nvSpPr>
        <p:spPr/>
        <p:txBody>
          <a:bodyPr/>
          <a:lstStyle>
            <a:lvl1pPr>
              <a:defRPr/>
            </a:lvl1pPr>
          </a:lstStyle>
          <a:p>
            <a:pPr>
              <a:defRPr/>
            </a:pPr>
            <a:fld id="{718C111E-78B2-40B2-8FF3-A748C96F5F4A}" type="datetimeFigureOut">
              <a:rPr lang="pt-BR"/>
              <a:pPr>
                <a:defRPr/>
              </a:pPr>
              <a:t>30/08/2017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882ABF2-B09B-4111-9522-9C20001D8543}"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13F4962-4A1E-4D21-87F9-74ECCA9D6955}" type="datetimeFigureOut">
              <a:rPr lang="pt-BR"/>
              <a:pPr>
                <a:defRPr/>
              </a:pPr>
              <a:t>30/08/2017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8B3C795E-C95C-43B3-98B7-61BCA84CC20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9D7A3422-6FE9-4BAC-9CD2-16C901A7ED7E}" type="datetimeFigureOut">
              <a:rPr lang="pt-BR"/>
              <a:pPr>
                <a:defRPr/>
              </a:pPr>
              <a:t>30/08/2017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CCFA3BD-4889-42F9-9D45-713E0CA30E1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BR" noProof="0"/>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8C8D757-525A-44D9-ADBB-3959D057088B}" type="datetimeFigureOut">
              <a:rPr lang="pt-BR"/>
              <a:pPr>
                <a:defRPr/>
              </a:pPr>
              <a:t>30/08/2017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3B3A014-A95F-437A-99EB-B291BE674DCA}"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094C57B8-EB09-4F2D-9ABF-1D6E6BD1F051}" type="datetimeFigureOut">
              <a:rPr lang="pt-BR"/>
              <a:pPr>
                <a:defRPr/>
              </a:pPr>
              <a:t>30/08/2017</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0427C0F8-22F1-4747-8028-5353ACDCEDF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usbrasil.com/topicos/12395657/artigo-4-da-lei-n-3406-de-15-de-maio-de-2000-do-rio-de-janeiro" TargetMode="External"/><Relationship Id="rId2" Type="http://schemas.openxmlformats.org/officeDocument/2006/relationships/hyperlink" Target="http://www.jusbrasil.com/topicos/12395760/artigo-3-da-lei-n-3406-de-15-de-maio-de-2000-do-rio-de-janeiro"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jusbrasil.com/legislacao/143407/lei-3406-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98704" y="191666"/>
            <a:ext cx="8546591" cy="1731243"/>
          </a:xfrm>
          <a:prstGeom prst="rect">
            <a:avLst/>
          </a:prstGeom>
          <a:noFill/>
          <a:ln>
            <a:noFill/>
          </a:ln>
          <a:effectLst>
            <a:outerShdw blurRad="50800" dist="38100" dir="2700000" algn="tl" rotWithShape="0">
              <a:prstClr val="black"/>
            </a:outerShdw>
          </a:effectLst>
        </p:spPr>
        <p:txBody>
          <a:bodyPr lIns="68580" tIns="34290" rIns="68580" bIns="34290">
            <a:spAutoFit/>
          </a:bodyPr>
          <a:lstStyle/>
          <a:p>
            <a:pPr algn="ctr" fontAlgn="auto">
              <a:spcBef>
                <a:spcPts val="0"/>
              </a:spcBef>
              <a:spcAft>
                <a:spcPts val="0"/>
              </a:spcAft>
              <a:defRPr/>
            </a:pPr>
            <a:r>
              <a:rPr lang="pt-BR" sz="5400" b="1" dirty="0">
                <a:ln w="6600">
                  <a:solidFill>
                    <a:schemeClr val="accent2"/>
                  </a:solidFill>
                  <a:prstDash val="solid"/>
                </a:ln>
                <a:solidFill>
                  <a:srgbClr val="FFFFFF"/>
                </a:solidFill>
                <a:effectLst>
                  <a:outerShdw dist="38100" dir="2700000" algn="tl" rotWithShape="0">
                    <a:schemeClr val="accent2"/>
                  </a:outerShdw>
                </a:effectLst>
                <a:latin typeface="+mn-lt"/>
                <a:cs typeface="+mn-cs"/>
              </a:rPr>
              <a:t>Identidade de Gênero na notificação de violência</a:t>
            </a:r>
          </a:p>
        </p:txBody>
      </p:sp>
      <p:pic>
        <p:nvPicPr>
          <p:cNvPr id="13314" name="Imagem 5"/>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pic>
        <p:nvPicPr>
          <p:cNvPr id="13315" name="Imagem 19"/>
          <p:cNvPicPr>
            <a:picLocks noChangeAspect="1"/>
          </p:cNvPicPr>
          <p:nvPr/>
        </p:nvPicPr>
        <p:blipFill>
          <a:blip r:embed="rId3"/>
          <a:srcRect/>
          <a:stretch>
            <a:fillRect/>
          </a:stretch>
        </p:blipFill>
        <p:spPr bwMode="auto">
          <a:xfrm>
            <a:off x="3541713" y="5164138"/>
            <a:ext cx="2060575" cy="1227137"/>
          </a:xfrm>
          <a:prstGeom prst="rect">
            <a:avLst/>
          </a:prstGeom>
          <a:noFill/>
          <a:ln w="9525">
            <a:noFill/>
            <a:miter lim="800000"/>
            <a:headEnd/>
            <a:tailEnd/>
          </a:ln>
        </p:spPr>
      </p:pic>
      <p:pic>
        <p:nvPicPr>
          <p:cNvPr id="13316" name="Imagem 1"/>
          <p:cNvPicPr>
            <a:picLocks noChangeAspect="1"/>
          </p:cNvPicPr>
          <p:nvPr/>
        </p:nvPicPr>
        <p:blipFill>
          <a:blip r:embed="rId4"/>
          <a:srcRect/>
          <a:stretch>
            <a:fillRect/>
          </a:stretch>
        </p:blipFill>
        <p:spPr bwMode="auto">
          <a:xfrm>
            <a:off x="915988" y="2032000"/>
            <a:ext cx="7045325" cy="3151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8" name="CaixaDeTexto 7"/>
          <p:cNvSpPr txBox="1">
            <a:spLocks noChangeArrowheads="1"/>
          </p:cNvSpPr>
          <p:nvPr/>
        </p:nvSpPr>
        <p:spPr bwMode="auto">
          <a:xfrm>
            <a:off x="4572000" y="2474913"/>
            <a:ext cx="4208463" cy="2616200"/>
          </a:xfrm>
          <a:prstGeom prst="rect">
            <a:avLst/>
          </a:prstGeom>
          <a:noFill/>
          <a:ln w="9525">
            <a:noFill/>
            <a:miter lim="800000"/>
            <a:headEnd/>
            <a:tailEnd/>
          </a:ln>
        </p:spPr>
        <p:txBody>
          <a:bodyPr>
            <a:spAutoFit/>
          </a:bodyPr>
          <a:lstStyle/>
          <a:p>
            <a:pPr algn="just"/>
            <a:r>
              <a:rPr lang="pt-BR" sz="2000" b="1">
                <a:latin typeface="Calibri" pitchFamily="34" charset="0"/>
              </a:rPr>
              <a:t>Transgêneros</a:t>
            </a:r>
            <a:r>
              <a:rPr lang="pt-BR" b="1">
                <a:latin typeface="Calibri" pitchFamily="34" charset="0"/>
              </a:rPr>
              <a:t>/as</a:t>
            </a:r>
            <a:r>
              <a:rPr lang="pt-BR">
                <a:latin typeface="Calibri" pitchFamily="34" charset="0"/>
              </a:rPr>
              <a:t>: pessoas que não se identificam com o gênero atribuído ao sexo biológico fazendo um processo de adequação chamado de transição, que pode incluir modificações corporais, alteração de nomes e pronomes correspondentes ao gênero com o qual se identificam, entre outras. Esse grupo inclui travestis e transexuais. </a:t>
            </a:r>
          </a:p>
        </p:txBody>
      </p:sp>
      <p:pic>
        <p:nvPicPr>
          <p:cNvPr id="3" name="Imagem 2"/>
          <p:cNvPicPr>
            <a:picLocks noChangeAspect="1"/>
          </p:cNvPicPr>
          <p:nvPr/>
        </p:nvPicPr>
        <p:blipFill>
          <a:blip r:embed="rId3"/>
          <a:srcRect/>
          <a:stretch>
            <a:fillRect/>
          </a:stretch>
        </p:blipFill>
        <p:spPr bwMode="auto">
          <a:xfrm>
            <a:off x="204788" y="773113"/>
            <a:ext cx="4086225" cy="4424362"/>
          </a:xfrm>
          <a:prstGeom prst="rect">
            <a:avLst/>
          </a:prstGeom>
          <a:noFill/>
          <a:ln w="9525">
            <a:noFill/>
            <a:miter lim="800000"/>
            <a:headEnd/>
            <a:tailEnd/>
          </a:ln>
        </p:spPr>
      </p:pic>
      <p:sp>
        <p:nvSpPr>
          <p:cNvPr id="22532" name="Retângulo 1"/>
          <p:cNvSpPr>
            <a:spLocks noChangeArrowheads="1"/>
          </p:cNvSpPr>
          <p:nvPr/>
        </p:nvSpPr>
        <p:spPr bwMode="auto">
          <a:xfrm>
            <a:off x="4572000" y="914400"/>
            <a:ext cx="4572000" cy="677863"/>
          </a:xfrm>
          <a:prstGeom prst="rect">
            <a:avLst/>
          </a:prstGeom>
          <a:noFill/>
          <a:ln w="9525">
            <a:noFill/>
            <a:miter lim="800000"/>
            <a:headEnd/>
            <a:tailEnd/>
          </a:ln>
        </p:spPr>
        <p:txBody>
          <a:bodyPr>
            <a:spAutoFit/>
          </a:bodyPr>
          <a:lstStyle/>
          <a:p>
            <a:r>
              <a:rPr lang="pt-BR" sz="2000" b="1">
                <a:latin typeface="Calibri" pitchFamily="34" charset="0"/>
              </a:rPr>
              <a:t>Cisgêneros/as</a:t>
            </a:r>
            <a:r>
              <a:rPr lang="pt-BR">
                <a:latin typeface="Calibri" pitchFamily="34" charset="0"/>
              </a:rPr>
              <a:t>: pessoas que se identificam com o gênero atribuído ao sexo de nascença.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pic>
        <p:nvPicPr>
          <p:cNvPr id="12" name="Imagem 11"/>
          <p:cNvPicPr>
            <a:picLocks noChangeAspect="1"/>
          </p:cNvPicPr>
          <p:nvPr/>
        </p:nvPicPr>
        <p:blipFill>
          <a:blip r:embed="rId3"/>
          <a:srcRect/>
          <a:stretch>
            <a:fillRect/>
          </a:stretch>
        </p:blipFill>
        <p:spPr bwMode="auto">
          <a:xfrm>
            <a:off x="930275" y="1800225"/>
            <a:ext cx="2505075" cy="3405188"/>
          </a:xfrm>
          <a:prstGeom prst="rect">
            <a:avLst/>
          </a:prstGeom>
          <a:noFill/>
          <a:ln w="9525">
            <a:noFill/>
            <a:miter lim="800000"/>
            <a:headEnd/>
            <a:tailEnd/>
          </a:ln>
        </p:spPr>
      </p:pic>
      <p:pic>
        <p:nvPicPr>
          <p:cNvPr id="5" name="Imagem 4"/>
          <p:cNvPicPr>
            <a:picLocks noChangeAspect="1"/>
          </p:cNvPicPr>
          <p:nvPr/>
        </p:nvPicPr>
        <p:blipFill>
          <a:blip r:embed="rId4"/>
          <a:srcRect/>
          <a:stretch>
            <a:fillRect/>
          </a:stretch>
        </p:blipFill>
        <p:spPr bwMode="auto">
          <a:xfrm>
            <a:off x="765175" y="174625"/>
            <a:ext cx="1250950" cy="1098550"/>
          </a:xfrm>
          <a:prstGeom prst="rect">
            <a:avLst/>
          </a:prstGeom>
          <a:noFill/>
          <a:ln w="9525">
            <a:noFill/>
            <a:miter lim="800000"/>
            <a:headEnd/>
            <a:tailEnd/>
          </a:ln>
        </p:spPr>
      </p:pic>
      <p:sp>
        <p:nvSpPr>
          <p:cNvPr id="6" name="Retângulo 5"/>
          <p:cNvSpPr>
            <a:spLocks noChangeArrowheads="1"/>
          </p:cNvSpPr>
          <p:nvPr/>
        </p:nvSpPr>
        <p:spPr bwMode="auto">
          <a:xfrm>
            <a:off x="2278063" y="349250"/>
            <a:ext cx="6224587" cy="923925"/>
          </a:xfrm>
          <a:prstGeom prst="rect">
            <a:avLst/>
          </a:prstGeom>
          <a:noFill/>
          <a:ln w="9525">
            <a:noFill/>
            <a:miter lim="800000"/>
            <a:headEnd/>
            <a:tailEnd/>
          </a:ln>
        </p:spPr>
        <p:txBody>
          <a:bodyPr>
            <a:spAutoFit/>
          </a:bodyPr>
          <a:lstStyle/>
          <a:p>
            <a:pPr algn="just"/>
            <a:r>
              <a:rPr lang="pt-BR" b="1">
                <a:latin typeface="Calibri" pitchFamily="34" charset="0"/>
              </a:rPr>
              <a:t>Mulheres e homens trans e travestis devem ser tratados/as com os pronomes correspondentes à identidade de gênero assumida por elas/elas.</a:t>
            </a:r>
            <a:endParaRPr lang="pt-BR">
              <a:latin typeface="Calibri" pitchFamily="34" charset="0"/>
            </a:endParaRPr>
          </a:p>
        </p:txBody>
      </p:sp>
      <p:pic>
        <p:nvPicPr>
          <p:cNvPr id="23557" name="Imagem 1"/>
          <p:cNvPicPr>
            <a:picLocks noChangeAspect="1"/>
          </p:cNvPicPr>
          <p:nvPr/>
        </p:nvPicPr>
        <p:blipFill>
          <a:blip r:embed="rId5"/>
          <a:srcRect/>
          <a:stretch>
            <a:fillRect/>
          </a:stretch>
        </p:blipFill>
        <p:spPr bwMode="auto">
          <a:xfrm>
            <a:off x="4438650" y="1824038"/>
            <a:ext cx="3663950" cy="328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6" name="CaixaDeTexto 5"/>
          <p:cNvSpPr txBox="1">
            <a:spLocks noChangeArrowheads="1"/>
          </p:cNvSpPr>
          <p:nvPr/>
        </p:nvSpPr>
        <p:spPr bwMode="auto">
          <a:xfrm>
            <a:off x="265113" y="231775"/>
            <a:ext cx="8548687" cy="461963"/>
          </a:xfrm>
          <a:prstGeom prst="rect">
            <a:avLst/>
          </a:prstGeom>
          <a:noFill/>
          <a:ln w="9525">
            <a:noFill/>
            <a:miter lim="800000"/>
            <a:headEnd/>
            <a:tailEnd/>
          </a:ln>
        </p:spPr>
        <p:txBody>
          <a:bodyPr>
            <a:spAutoFit/>
          </a:bodyPr>
          <a:lstStyle/>
          <a:p>
            <a:pPr algn="ctr"/>
            <a:r>
              <a:rPr lang="pt-BR" sz="2400" b="1">
                <a:latin typeface="Calibri" pitchFamily="34" charset="0"/>
              </a:rPr>
              <a:t>Legislações, decretos, portarias e resoluções importantes no Brasil</a:t>
            </a:r>
            <a:endParaRPr lang="pt-BR" sz="2400">
              <a:latin typeface="Calibri" pitchFamily="34" charset="0"/>
            </a:endParaRPr>
          </a:p>
        </p:txBody>
      </p:sp>
      <p:sp>
        <p:nvSpPr>
          <p:cNvPr id="8" name="CaixaDeTexto 7"/>
          <p:cNvSpPr txBox="1"/>
          <p:nvPr/>
        </p:nvSpPr>
        <p:spPr>
          <a:xfrm>
            <a:off x="265113" y="871538"/>
            <a:ext cx="4583112" cy="4770437"/>
          </a:xfrm>
          <a:prstGeom prst="rect">
            <a:avLst/>
          </a:prstGeom>
          <a:noFill/>
        </p:spPr>
        <p:txBody>
          <a:bodyPr>
            <a:spAutoFit/>
          </a:bodyPr>
          <a:lstStyle/>
          <a:p>
            <a:pPr marL="285750" indent="-285750" algn="just" fontAlgn="auto">
              <a:spcBef>
                <a:spcPts val="0"/>
              </a:spcBef>
              <a:spcAft>
                <a:spcPts val="0"/>
              </a:spcAft>
              <a:buFont typeface="Wingdings" panose="05000000000000000000" pitchFamily="2" charset="2"/>
              <a:buChar char="§"/>
              <a:defRPr/>
            </a:pPr>
            <a:r>
              <a:rPr lang="pt-BR" dirty="0">
                <a:latin typeface="+mn-lt"/>
                <a:cs typeface="+mn-cs"/>
              </a:rPr>
              <a:t>A Portaria 1707, de 18 de agosto de 2008, que rege o </a:t>
            </a:r>
            <a:r>
              <a:rPr lang="pt-BR" b="1" dirty="0">
                <a:latin typeface="+mn-lt"/>
                <a:cs typeface="+mn-cs"/>
              </a:rPr>
              <a:t>processo </a:t>
            </a:r>
            <a:r>
              <a:rPr lang="pt-BR" b="1" dirty="0" err="1">
                <a:latin typeface="+mn-lt"/>
                <a:cs typeface="+mn-cs"/>
              </a:rPr>
              <a:t>transexualizador</a:t>
            </a:r>
            <a:r>
              <a:rPr lang="pt-BR" b="1" dirty="0">
                <a:latin typeface="+mn-lt"/>
                <a:cs typeface="+mn-cs"/>
              </a:rPr>
              <a:t> no Sistema Único de Saúde (SUS)</a:t>
            </a:r>
            <a:r>
              <a:rPr lang="pt-BR" dirty="0">
                <a:latin typeface="+mn-lt"/>
                <a:cs typeface="+mn-cs"/>
              </a:rPr>
              <a:t>, posteriormente substituída pela Portaria Nº 2.803, de 19 de novembro de 2013.</a:t>
            </a:r>
          </a:p>
          <a:p>
            <a:pPr marL="285750" indent="-285750" algn="just" fontAlgn="auto">
              <a:spcBef>
                <a:spcPts val="0"/>
              </a:spcBef>
              <a:spcAft>
                <a:spcPts val="0"/>
              </a:spcAft>
              <a:buFont typeface="Wingdings" panose="05000000000000000000" pitchFamily="2" charset="2"/>
              <a:buChar char="§"/>
              <a:defRPr/>
            </a:pPr>
            <a:endParaRPr lang="pt-BR" dirty="0">
              <a:latin typeface="+mn-lt"/>
              <a:cs typeface="+mn-cs"/>
            </a:endParaRPr>
          </a:p>
          <a:p>
            <a:pPr marL="285750" indent="-285750" algn="just" fontAlgn="auto">
              <a:spcBef>
                <a:spcPts val="0"/>
              </a:spcBef>
              <a:spcAft>
                <a:spcPts val="0"/>
              </a:spcAft>
              <a:buFont typeface="Wingdings" panose="05000000000000000000" pitchFamily="2" charset="2"/>
              <a:buChar char="§"/>
              <a:defRPr/>
            </a:pPr>
            <a:r>
              <a:rPr lang="pt-BR" dirty="0">
                <a:latin typeface="+mn-lt"/>
                <a:cs typeface="+mn-cs"/>
              </a:rPr>
              <a:t>A decisão do </a:t>
            </a:r>
            <a:r>
              <a:rPr lang="pt-BR" b="1" dirty="0">
                <a:latin typeface="+mn-lt"/>
                <a:cs typeface="+mn-cs"/>
              </a:rPr>
              <a:t>Supremo Tribunal Federal (STF) </a:t>
            </a:r>
            <a:r>
              <a:rPr lang="pt-BR" dirty="0">
                <a:latin typeface="+mn-lt"/>
                <a:cs typeface="+mn-cs"/>
              </a:rPr>
              <a:t>que igualou a </a:t>
            </a:r>
            <a:r>
              <a:rPr lang="pt-BR" b="1" dirty="0">
                <a:latin typeface="+mn-lt"/>
                <a:cs typeface="+mn-cs"/>
              </a:rPr>
              <a:t>união estável homoafetiva </a:t>
            </a:r>
            <a:r>
              <a:rPr lang="pt-BR" dirty="0">
                <a:latin typeface="+mn-lt"/>
                <a:cs typeface="+mn-cs"/>
              </a:rPr>
              <a:t>à união estável heterossexual, estabelecendo isonomia de direitos (2011).</a:t>
            </a:r>
          </a:p>
          <a:p>
            <a:pPr marL="285750" indent="-285750" algn="just" fontAlgn="auto">
              <a:spcBef>
                <a:spcPts val="0"/>
              </a:spcBef>
              <a:spcAft>
                <a:spcPts val="0"/>
              </a:spcAft>
              <a:buFont typeface="Wingdings" panose="05000000000000000000" pitchFamily="2" charset="2"/>
              <a:buChar char="§"/>
              <a:defRPr/>
            </a:pPr>
            <a:endParaRPr lang="pt-BR" dirty="0">
              <a:latin typeface="+mn-lt"/>
              <a:cs typeface="+mn-cs"/>
            </a:endParaRPr>
          </a:p>
          <a:p>
            <a:pPr marL="285750" indent="-285750" algn="just" fontAlgn="auto">
              <a:spcBef>
                <a:spcPts val="0"/>
              </a:spcBef>
              <a:spcAft>
                <a:spcPts val="0"/>
              </a:spcAft>
              <a:buFont typeface="Wingdings" panose="05000000000000000000" pitchFamily="2" charset="2"/>
              <a:buChar char="§"/>
              <a:defRPr/>
            </a:pPr>
            <a:r>
              <a:rPr lang="pt-BR" dirty="0">
                <a:latin typeface="+mn-lt"/>
                <a:cs typeface="+mn-cs"/>
              </a:rPr>
              <a:t>O </a:t>
            </a:r>
            <a:r>
              <a:rPr lang="pt-BR" b="1" dirty="0">
                <a:latin typeface="+mn-lt"/>
                <a:cs typeface="+mn-cs"/>
              </a:rPr>
              <a:t>Superior Tribunal de Justiça (STJ) </a:t>
            </a:r>
            <a:r>
              <a:rPr lang="pt-BR" dirty="0">
                <a:latin typeface="+mn-lt"/>
                <a:cs typeface="+mn-cs"/>
              </a:rPr>
              <a:t>decidiu que pessoas </a:t>
            </a:r>
            <a:r>
              <a:rPr lang="pt-BR" dirty="0" err="1">
                <a:latin typeface="+mn-lt"/>
                <a:cs typeface="+mn-cs"/>
              </a:rPr>
              <a:t>trans</a:t>
            </a:r>
            <a:r>
              <a:rPr lang="pt-BR" dirty="0">
                <a:latin typeface="+mn-lt"/>
                <a:cs typeface="+mn-cs"/>
              </a:rPr>
              <a:t> podem mudar o nome e sexo de suas documentações sem a necessidade de uma cirurgia de redesignação sexual (2017).</a:t>
            </a:r>
          </a:p>
          <a:p>
            <a:pPr algn="just" fontAlgn="auto">
              <a:spcBef>
                <a:spcPts val="0"/>
              </a:spcBef>
              <a:spcAft>
                <a:spcPts val="0"/>
              </a:spcAft>
              <a:defRPr/>
            </a:pPr>
            <a:endParaRPr lang="pt-BR" sz="1600" dirty="0">
              <a:latin typeface="+mn-lt"/>
              <a:cs typeface="+mn-cs"/>
            </a:endParaRPr>
          </a:p>
        </p:txBody>
      </p:sp>
      <p:pic>
        <p:nvPicPr>
          <p:cNvPr id="12" name="Imagem 11"/>
          <p:cNvPicPr>
            <a:picLocks noChangeAspect="1"/>
          </p:cNvPicPr>
          <p:nvPr/>
        </p:nvPicPr>
        <p:blipFill>
          <a:blip r:embed="rId3"/>
          <a:srcRect/>
          <a:stretch>
            <a:fillRect/>
          </a:stretch>
        </p:blipFill>
        <p:spPr bwMode="auto">
          <a:xfrm>
            <a:off x="5229225" y="1776413"/>
            <a:ext cx="3436938" cy="2579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ço Reservado para Conteúdo 2"/>
          <p:cNvSpPr>
            <a:spLocks noGrp="1"/>
          </p:cNvSpPr>
          <p:nvPr>
            <p:ph idx="1"/>
          </p:nvPr>
        </p:nvSpPr>
        <p:spPr bwMode="auto">
          <a:xfrm>
            <a:off x="685800" y="282575"/>
            <a:ext cx="7886700" cy="4351338"/>
          </a:xfrm>
        </p:spPr>
        <p:txBody>
          <a:bodyPr wrap="square" numCol="1" anchor="t" anchorCtr="0" compatLnSpc="1">
            <a:prstTxWarp prst="textNoShape">
              <a:avLst/>
            </a:prstTxWarp>
          </a:bodyPr>
          <a:lstStyle/>
          <a:p>
            <a:pPr marL="0" indent="0">
              <a:buFont typeface="Arial" charset="0"/>
              <a:buNone/>
            </a:pPr>
            <a:r>
              <a:rPr lang="pt-BR" sz="1600" b="1" smtClean="0"/>
              <a:t>Decreto Municipal Rio 33.816/2011</a:t>
            </a:r>
          </a:p>
          <a:p>
            <a:pPr marL="0" indent="0">
              <a:buFont typeface="Arial" charset="0"/>
              <a:buNone/>
            </a:pPr>
            <a:r>
              <a:rPr lang="pt-BR" sz="1600" smtClean="0"/>
              <a:t>Dispõe sobre a inclusão e uso do nome social de pessoas travestis e transexuais no âmbito da Administração Direta e Indireta.</a:t>
            </a:r>
          </a:p>
          <a:p>
            <a:pPr marL="0" indent="0">
              <a:buFont typeface="Arial" charset="0"/>
              <a:buNone/>
            </a:pPr>
            <a:r>
              <a:rPr lang="pt-BR" sz="1600" smtClean="0"/>
              <a:t>O Prefeito da Cidade do Rio de Janeiro, no uso das suas atribuições que lhe são conferidas pela legislação, e</a:t>
            </a:r>
          </a:p>
          <a:p>
            <a:pPr marL="0" indent="0">
              <a:buFont typeface="Arial" charset="0"/>
              <a:buNone/>
            </a:pPr>
            <a:r>
              <a:rPr lang="pt-BR" sz="1600" smtClean="0"/>
              <a:t>Considerando as determinações constantes nos arts. 4º, 5º e § 1º da Lei Orgânica do Município do Rio de Janeiro e as diretrizes do Programa Nacional de Direitos Humanos - PNDH-3;</a:t>
            </a:r>
          </a:p>
          <a:p>
            <a:pPr marL="0" indent="0">
              <a:buFont typeface="Arial" charset="0"/>
              <a:buNone/>
            </a:pPr>
            <a:r>
              <a:rPr lang="pt-BR" sz="1600" smtClean="0"/>
              <a:t>Considerando o Decreto nº 33.376, de 02 de fevereiro de 2011, que criou, na estrutura organizacional do Gabinete do Prefeito - GBP, a Coordenadoria Especial da Diversidade Sexual - GP/CEDS;</a:t>
            </a:r>
          </a:p>
          <a:p>
            <a:pPr marL="0" indent="0">
              <a:buFont typeface="Arial" charset="0"/>
              <a:buNone/>
            </a:pPr>
            <a:r>
              <a:rPr lang="pt-BR" sz="1600" smtClean="0"/>
              <a:t>Considerando a necessidade de desenvolver ações afirmativas que promovam a inclusão e proteção à cidadania de pessoas, por conta de sua identidade de gênero.</a:t>
            </a:r>
          </a:p>
          <a:p>
            <a:pPr marL="0" indent="0">
              <a:buFont typeface="Arial" charset="0"/>
              <a:buNone/>
            </a:pPr>
            <a:r>
              <a:rPr lang="pt-BR" sz="1600" smtClean="0"/>
              <a:t>Decreta:</a:t>
            </a:r>
          </a:p>
          <a:p>
            <a:pPr marL="0" indent="0">
              <a:buFont typeface="Arial" charset="0"/>
              <a:buNone/>
            </a:pPr>
            <a:r>
              <a:rPr lang="pt-BR" sz="1600" b="1" smtClean="0"/>
              <a:t>Art. 1º</a:t>
            </a:r>
            <a:r>
              <a:rPr lang="pt-BR" sz="1600" smtClean="0"/>
              <a:t> Fica assegurado, no âmbito da Administração Pública Municipal Direta e Indireta, o uso do nome social adotado por travestis e transexuais.</a:t>
            </a:r>
          </a:p>
          <a:p>
            <a:pPr marL="0" indent="0">
              <a:buFont typeface="Arial" charset="0"/>
              <a:buNone/>
            </a:pPr>
            <a:r>
              <a:rPr lang="pt-BR" sz="1600" smtClean="0"/>
              <a:t>Parágrafo único. Entende-se por nome social aquele pelo qual travestis e transexuais se identificam e são identificadas em seu meio social;</a:t>
            </a:r>
          </a:p>
          <a:p>
            <a:pPr marL="0" indent="0">
              <a:buFont typeface="Arial" charset="0"/>
              <a:buNone/>
            </a:pPr>
            <a:r>
              <a:rPr lang="pt-BR" sz="1600" b="1" smtClean="0"/>
              <a:t>Art. 2º</a:t>
            </a:r>
            <a:r>
              <a:rPr lang="pt-BR" sz="1600" smtClean="0"/>
              <a:t> Os travestis e transexuais deverão manifestar, mediante requerimento, por escrito, seu interesse na inclusão do nome social;</a:t>
            </a:r>
          </a:p>
          <a:p>
            <a:pPr marL="0" indent="0">
              <a:buFont typeface="Arial" charset="0"/>
              <a:buNone/>
            </a:pPr>
            <a:r>
              <a:rPr lang="pt-BR" sz="1600" smtClean="0"/>
              <a:t>Parágrafo único. No caso de pessoa analfabeta, o servidor municipal que estiver realizando o atendimento certificará o fato, na presença de 2 (duas) testemunhas, mediante declaração;</a:t>
            </a:r>
          </a:p>
        </p:txBody>
      </p:sp>
      <p:pic>
        <p:nvPicPr>
          <p:cNvPr id="25602"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Conteúdo 2"/>
          <p:cNvSpPr>
            <a:spLocks noGrp="1"/>
          </p:cNvSpPr>
          <p:nvPr>
            <p:ph idx="1"/>
          </p:nvPr>
        </p:nvSpPr>
        <p:spPr bwMode="auto">
          <a:xfrm>
            <a:off x="685800" y="282575"/>
            <a:ext cx="7886700" cy="4351338"/>
          </a:xfrm>
        </p:spPr>
        <p:txBody>
          <a:bodyPr wrap="square" numCol="1" anchor="t" anchorCtr="0" compatLnSpc="1">
            <a:prstTxWarp prst="textNoShape">
              <a:avLst/>
            </a:prstTxWarp>
          </a:bodyPr>
          <a:lstStyle/>
          <a:p>
            <a:pPr marL="0" indent="0">
              <a:buFont typeface="Arial" charset="0"/>
              <a:buNone/>
            </a:pPr>
            <a:r>
              <a:rPr lang="pt-BR" sz="1600" b="1" smtClean="0"/>
              <a:t>Art. 3º</a:t>
            </a:r>
            <a:r>
              <a:rPr lang="pt-BR" sz="1600" smtClean="0"/>
              <a:t> Poderão fazer uso do direito de inclusão do nome social nos registros escolares internos, por meio de requerimento próprio dirigido à Direção da Escola, os alunos com 18 (dezoito) anos completos.</a:t>
            </a:r>
          </a:p>
          <a:p>
            <a:pPr marL="0" indent="0">
              <a:buFont typeface="Arial" charset="0"/>
              <a:buNone/>
            </a:pPr>
            <a:r>
              <a:rPr lang="pt-BR" sz="1600" smtClean="0"/>
              <a:t>Parágrafo único. Em se tratando de alunos menores de 18 (dezoito) anos só poderá ser solicitado através de requerimento assinado pelos pais ou representante legal do aluno.</a:t>
            </a:r>
          </a:p>
          <a:p>
            <a:pPr marL="0" indent="0">
              <a:buFont typeface="Arial" charset="0"/>
              <a:buNone/>
            </a:pPr>
            <a:r>
              <a:rPr lang="pt-BR" sz="1600" b="1" smtClean="0"/>
              <a:t>Art. 4º</a:t>
            </a:r>
            <a:r>
              <a:rPr lang="pt-BR" sz="1600" smtClean="0"/>
              <a:t> É dever da Administração Pública Municipal Direta e Indireta respeitar o nome social do travesti e do transexual, sempre que houver, usando-o para se referir à essas pessoas, evitando a utilização do respectivo nome civil.</a:t>
            </a:r>
          </a:p>
          <a:p>
            <a:pPr marL="0" indent="0">
              <a:buFont typeface="Arial" charset="0"/>
              <a:buNone/>
            </a:pPr>
            <a:r>
              <a:rPr lang="pt-BR" sz="1600" smtClean="0"/>
              <a:t>§ 1º Nos crachás, prontuários, listas de presença, ou outro tipo de documento de identificação, deverá ser observado, mediante prévia solicitação na forma do art. 2º, o nome social do travesti e do transexual.</a:t>
            </a:r>
          </a:p>
          <a:p>
            <a:pPr marL="0" indent="0">
              <a:buFont typeface="Arial" charset="0"/>
              <a:buNone/>
            </a:pPr>
            <a:r>
              <a:rPr lang="pt-BR" sz="1600" smtClean="0"/>
              <a:t>§ 2º Nas hipóteses previstas no parágrafo anterior, quando necessário, o nome civil deverá constar discretamente.</a:t>
            </a:r>
          </a:p>
          <a:p>
            <a:pPr marL="0" indent="0">
              <a:buFont typeface="Arial" charset="0"/>
              <a:buNone/>
            </a:pPr>
            <a:r>
              <a:rPr lang="pt-BR" sz="1600" smtClean="0"/>
              <a:t>§ 3º Nas manifestações que eventualmente se fizerem necessárias em documentos internos da Administração Pública, relativas às pessoas travestis e transexuais, deverá ser utilizado o termo "nome social", vedado o uso de expressões pejorativas.</a:t>
            </a:r>
          </a:p>
          <a:p>
            <a:pPr marL="0" indent="0">
              <a:buFont typeface="Arial" charset="0"/>
              <a:buNone/>
            </a:pPr>
            <a:r>
              <a:rPr lang="pt-BR" sz="1600" b="1" smtClean="0"/>
              <a:t>Art. 5º</a:t>
            </a:r>
            <a:r>
              <a:rPr lang="pt-BR" sz="1600" smtClean="0"/>
              <a:t> Este Decreto entra em vigor na data de sua publicação.</a:t>
            </a:r>
          </a:p>
          <a:p>
            <a:pPr marL="0" indent="0">
              <a:buFont typeface="Arial" charset="0"/>
              <a:buNone/>
            </a:pPr>
            <a:r>
              <a:rPr lang="pt-BR" sz="1600" smtClean="0"/>
              <a:t>Rio de Janeiro, 18 de maio de 2011; 447º ano da fundação da Cidade.</a:t>
            </a:r>
          </a:p>
          <a:p>
            <a:pPr marL="0" indent="0">
              <a:buFont typeface="Arial" charset="0"/>
              <a:buNone/>
            </a:pPr>
            <a:r>
              <a:rPr lang="pt-BR" sz="1600" smtClean="0"/>
              <a:t>EDUARDO PAES</a:t>
            </a:r>
          </a:p>
          <a:p>
            <a:pPr marL="0" indent="0">
              <a:buFont typeface="Arial" charset="0"/>
              <a:buNone/>
            </a:pPr>
            <a:r>
              <a:rPr lang="pt-BR" sz="1600" smtClean="0"/>
              <a:t>(*) Omitido do DO Rio de 19.05.2011</a:t>
            </a:r>
          </a:p>
        </p:txBody>
      </p:sp>
      <p:pic>
        <p:nvPicPr>
          <p:cNvPr id="26626"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ço Reservado para Conteúdo 2"/>
          <p:cNvSpPr>
            <a:spLocks noGrp="1"/>
          </p:cNvSpPr>
          <p:nvPr>
            <p:ph idx="1"/>
          </p:nvPr>
        </p:nvSpPr>
        <p:spPr bwMode="auto">
          <a:xfrm>
            <a:off x="676275" y="200025"/>
            <a:ext cx="7886700" cy="6562725"/>
          </a:xfrm>
        </p:spPr>
        <p:txBody>
          <a:bodyPr wrap="square" numCol="1" anchor="t" anchorCtr="0" compatLnSpc="1">
            <a:prstTxWarp prst="textNoShape">
              <a:avLst/>
            </a:prstTxWarp>
          </a:bodyPr>
          <a:lstStyle/>
          <a:p>
            <a:pPr marL="0" indent="0">
              <a:buFont typeface="Arial" charset="0"/>
              <a:buNone/>
            </a:pPr>
            <a:r>
              <a:rPr lang="pt-BR" sz="1800" b="1" smtClean="0"/>
              <a:t>Decreto Estadual RJ 43.065/2011</a:t>
            </a:r>
          </a:p>
          <a:p>
            <a:pPr marL="0" indent="0">
              <a:buFont typeface="Arial" charset="0"/>
              <a:buNone/>
            </a:pPr>
            <a:endParaRPr lang="pt-BR" sz="1800" b="1" smtClean="0"/>
          </a:p>
          <a:p>
            <a:pPr marL="0" indent="0">
              <a:buFont typeface="Arial" charset="0"/>
              <a:buNone/>
            </a:pPr>
            <a:r>
              <a:rPr lang="pt-BR" sz="1800" b="1" smtClean="0"/>
              <a:t>O GOVERNADOR DO ESTADO DO RIO DE JANEIRO,</a:t>
            </a:r>
            <a:r>
              <a:rPr lang="pt-BR" sz="1800" smtClean="0"/>
              <a:t> no uso de suas atribuições constitucionais e legais, nos termos do Processo nº E-23/1000/2011,</a:t>
            </a:r>
          </a:p>
          <a:p>
            <a:pPr marL="0" indent="0">
              <a:buFont typeface="Arial" charset="0"/>
              <a:buNone/>
            </a:pPr>
            <a:r>
              <a:rPr lang="pt-BR" sz="1800" b="1" smtClean="0"/>
              <a:t>CONSIDERANDO:</a:t>
            </a:r>
            <a:endParaRPr lang="pt-BR" sz="1800" smtClean="0"/>
          </a:p>
          <a:p>
            <a:pPr marL="0" indent="0">
              <a:buFont typeface="Arial" charset="0"/>
              <a:buNone/>
            </a:pPr>
            <a:r>
              <a:rPr lang="pt-BR" sz="1800" b="1" smtClean="0"/>
              <a:t>-</a:t>
            </a:r>
            <a:r>
              <a:rPr lang="pt-BR" sz="1800" smtClean="0"/>
              <a:t> que é objetivo da República Federativa do Brasil a Constituição de uma sociedade justa e que promova o bem de todos, sem que existam preconceitos de origem, raça, idade, sexo ou quaisquer outras formas de discriminação;</a:t>
            </a:r>
          </a:p>
          <a:p>
            <a:pPr marL="0" indent="0">
              <a:buFont typeface="Arial" charset="0"/>
              <a:buNone/>
            </a:pPr>
            <a:r>
              <a:rPr lang="pt-BR" sz="1800" smtClean="0"/>
              <a:t>- que, para a construção de uma política pública estadual de combate à homofobia e a promoção da cidadania da população de lésbicas, gays, bissexuais, travestis e transexuais, é fundamental garantir a consolidação dos direitos LGBT na gestão pública do Estado do Rio de Janeiro;</a:t>
            </a:r>
          </a:p>
          <a:p>
            <a:pPr marL="0" indent="0">
              <a:buFont typeface="Arial" charset="0"/>
              <a:buNone/>
            </a:pPr>
            <a:r>
              <a:rPr lang="pt-BR" sz="1800" smtClean="0"/>
              <a:t>- que o Governo do Estado do Rio de Janeiro implanta o Programa Estadual Rio Sem Homofobia, criado pelo Decreto Estadual nº 40.822, de 26 de junho de 2007, tendo como um dos seus eixos a capacitação e sensibilização de gestores públicos e construção de uma rede de proteção básica e promoção de ações afirmativas para travestis e transexuais a fim de fomentar sua inclusão social; e</a:t>
            </a:r>
          </a:p>
          <a:p>
            <a:pPr marL="0" indent="0">
              <a:buFont typeface="Arial" charset="0"/>
              <a:buNone/>
            </a:pPr>
            <a:r>
              <a:rPr lang="pt-BR" sz="1800" smtClean="0"/>
              <a:t>- que as políticas governamentais devem se orientar na promoção de políticas públicas e valores de respeito à paz, à diversidade e a não discriminação por orientação sexual e identidade de gênero.</a:t>
            </a:r>
          </a:p>
        </p:txBody>
      </p:sp>
      <p:pic>
        <p:nvPicPr>
          <p:cNvPr id="27650"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Conteúdo 2"/>
          <p:cNvSpPr>
            <a:spLocks noGrp="1"/>
          </p:cNvSpPr>
          <p:nvPr>
            <p:ph idx="1"/>
          </p:nvPr>
        </p:nvSpPr>
        <p:spPr bwMode="auto">
          <a:xfrm>
            <a:off x="676275" y="200025"/>
            <a:ext cx="7886700" cy="6562725"/>
          </a:xfrm>
        </p:spPr>
        <p:txBody>
          <a:bodyPr wrap="square" numCol="1" anchor="t" anchorCtr="0" compatLnSpc="1">
            <a:prstTxWarp prst="textNoShape">
              <a:avLst/>
            </a:prstTxWarp>
          </a:bodyPr>
          <a:lstStyle/>
          <a:p>
            <a:pPr marL="0" indent="0">
              <a:buFont typeface="Arial" charset="0"/>
              <a:buNone/>
            </a:pPr>
            <a:r>
              <a:rPr lang="pt-BR" sz="1400" b="1" smtClean="0"/>
              <a:t>DECRETA:</a:t>
            </a:r>
            <a:endParaRPr lang="pt-BR" sz="1400" smtClean="0"/>
          </a:p>
          <a:p>
            <a:pPr marL="0" indent="0">
              <a:buFont typeface="Arial" charset="0"/>
              <a:buNone/>
            </a:pPr>
            <a:r>
              <a:rPr lang="pt-BR" sz="1400" b="1" smtClean="0"/>
              <a:t>Art. 1º -</a:t>
            </a:r>
            <a:r>
              <a:rPr lang="pt-BR" sz="1400" smtClean="0"/>
              <a:t> </a:t>
            </a:r>
            <a:r>
              <a:rPr lang="pt-BR" sz="1400" b="1" smtClean="0"/>
              <a:t>Fica assegurado às pessoas transexuais e travestis capazes, mediante requerimento,</a:t>
            </a:r>
            <a:r>
              <a:rPr lang="pt-BR" sz="1400" smtClean="0"/>
              <a:t> </a:t>
            </a:r>
            <a:r>
              <a:rPr lang="pt-BR" sz="1400" b="1" smtClean="0"/>
              <a:t>o direito à escolha de utilização do nome social nos atos e procedimentos da Administração Direta e Indireta do Estado do Rio de Janeiro</a:t>
            </a:r>
            <a:r>
              <a:rPr lang="pt-BR" sz="1400" smtClean="0"/>
              <a:t>.</a:t>
            </a:r>
          </a:p>
          <a:p>
            <a:pPr marL="0" indent="0">
              <a:buFont typeface="Arial" charset="0"/>
              <a:buNone/>
            </a:pPr>
            <a:r>
              <a:rPr lang="pt-BR" sz="1400" b="1" smtClean="0"/>
              <a:t>Parágrafo Único -</a:t>
            </a:r>
            <a:r>
              <a:rPr lang="pt-BR" sz="1400" smtClean="0"/>
              <a:t> Entende-se por nome social o modo como as pessoas travestis e transexuais são reconhecidas, identificadas e denominadas na sua comunidade e meio social.</a:t>
            </a:r>
          </a:p>
          <a:p>
            <a:pPr marL="0" indent="0">
              <a:buFont typeface="Arial" charset="0"/>
              <a:buNone/>
            </a:pPr>
            <a:r>
              <a:rPr lang="pt-BR" sz="1400" b="1" smtClean="0"/>
              <a:t>Art. 2º -</a:t>
            </a:r>
            <a:r>
              <a:rPr lang="pt-BR" sz="1400" smtClean="0"/>
              <a:t> Todos os registros do sistema de informação, cadastro, programas, projetos, ações, serviços, fichas, requerimentos, formulários, prontuários e congêneres da Administração Pública Estadual deverão conter o campo </a:t>
            </a:r>
            <a:r>
              <a:rPr lang="pt-BR" sz="1400" b="1" smtClean="0"/>
              <a:t>“Nome Social” </a:t>
            </a:r>
            <a:r>
              <a:rPr lang="pt-BR" sz="1400" smtClean="0"/>
              <a:t>em destaque, fazendo-se acompanhar do nome civil, que será utilizado apenas para fins internos administrativos.</a:t>
            </a:r>
          </a:p>
          <a:p>
            <a:pPr marL="0" indent="0">
              <a:buFont typeface="Arial" charset="0"/>
              <a:buNone/>
            </a:pPr>
            <a:r>
              <a:rPr lang="pt-BR" sz="1400" b="1" smtClean="0"/>
              <a:t>Parágrafo Único</a:t>
            </a:r>
            <a:r>
              <a:rPr lang="pt-BR" sz="1400" smtClean="0"/>
              <a:t> - A pessoa transexual ou travesti </a:t>
            </a:r>
            <a:r>
              <a:rPr lang="pt-BR" sz="1400" b="1" smtClean="0"/>
              <a:t>capaz </a:t>
            </a:r>
            <a:r>
              <a:rPr lang="pt-BR" sz="1400" smtClean="0"/>
              <a:t>poderá a qualquer tempo requerer inclusão do nome social nos registros dos sistemas de informação, cadastro, fichas, requerimentos, formulários, prontuários e congêneres.</a:t>
            </a:r>
          </a:p>
          <a:p>
            <a:pPr marL="0" indent="0">
              <a:buFont typeface="Arial" charset="0"/>
              <a:buNone/>
            </a:pPr>
            <a:r>
              <a:rPr lang="pt-BR" sz="1400" b="1" smtClean="0"/>
              <a:t>Art. </a:t>
            </a:r>
            <a:r>
              <a:rPr lang="pt-BR" sz="1400" b="1" smtClean="0">
                <a:hlinkClick r:id="rId2" tooltip="Artigo 3 da Lei nº 3.406 de 15 de Maio de 2000 do Rio de janeiro"/>
              </a:rPr>
              <a:t>3º</a:t>
            </a:r>
            <a:r>
              <a:rPr lang="pt-BR" sz="1400" b="1" smtClean="0"/>
              <a:t> -</a:t>
            </a:r>
            <a:r>
              <a:rPr lang="pt-BR" sz="1400" smtClean="0"/>
              <a:t> </a:t>
            </a:r>
            <a:r>
              <a:rPr lang="pt-BR" sz="1400" b="1" smtClean="0"/>
              <a:t>Nos documentos oficiais</a:t>
            </a:r>
            <a:r>
              <a:rPr lang="pt-BR" sz="1400" smtClean="0"/>
              <a:t> ou nos casos em que o interesse público exigir, inclusive para salvaguardar direitos de terceiros, </a:t>
            </a:r>
            <a:r>
              <a:rPr lang="pt-BR" sz="1400" b="1" smtClean="0"/>
              <a:t>será considerado o nome civil</a:t>
            </a:r>
            <a:r>
              <a:rPr lang="pt-BR" sz="1400" smtClean="0"/>
              <a:t> da pessoa travesti ou transexual, </a:t>
            </a:r>
            <a:r>
              <a:rPr lang="pt-BR" sz="1400" b="1" smtClean="0"/>
              <a:t>podendo fazer-se acompanhar do nome social, se requerido pelo interessado.</a:t>
            </a:r>
            <a:endParaRPr lang="pt-BR" sz="1400" smtClean="0"/>
          </a:p>
          <a:p>
            <a:pPr marL="0" indent="0">
              <a:buFont typeface="Arial" charset="0"/>
              <a:buNone/>
            </a:pPr>
            <a:r>
              <a:rPr lang="pt-BR" sz="1400" b="1" smtClean="0"/>
              <a:t>Art. </a:t>
            </a:r>
            <a:r>
              <a:rPr lang="pt-BR" sz="1400" b="1" smtClean="0">
                <a:hlinkClick r:id="rId3" tooltip="Artigo 4 da Lei nº 3.406 de 15 de Maio de 2000 do Rio de janeiro"/>
              </a:rPr>
              <a:t>4º</a:t>
            </a:r>
            <a:r>
              <a:rPr lang="pt-BR" sz="1400" b="1" smtClean="0"/>
              <a:t> -</a:t>
            </a:r>
            <a:r>
              <a:rPr lang="pt-BR" sz="1400" smtClean="0"/>
              <a:t> As denúncias referentes à não utilização do nome social pela Administração Pública Direta deverão ser encaminhadas para a Comissão Processante criada pela Resolução SEASDH nº. 310, de 29 de dezembro de 2010, da Secretaria de Estado de Assistência Social e Direitos Humanos, em razão da Lei </a:t>
            </a:r>
            <a:r>
              <a:rPr lang="pt-BR" sz="1400" smtClean="0">
                <a:hlinkClick r:id="rId4" tooltip="Lei nº 3406, de 15 de maio de 2000"/>
              </a:rPr>
              <a:t>3.406</a:t>
            </a:r>
            <a:r>
              <a:rPr lang="pt-BR" sz="1400" smtClean="0"/>
              <a:t>/2000.</a:t>
            </a:r>
          </a:p>
          <a:p>
            <a:pPr marL="0" indent="0">
              <a:buFont typeface="Arial" charset="0"/>
              <a:buNone/>
            </a:pPr>
            <a:r>
              <a:rPr lang="pt-BR" sz="1400" b="1" smtClean="0"/>
              <a:t>Art. 5º -</a:t>
            </a:r>
            <a:r>
              <a:rPr lang="pt-BR" sz="1400" smtClean="0"/>
              <a:t> Caberá à Secretaria de Estado da Casa Civil estabelecer, no prazo de 120 (cento e vinte) dias, as regras porventura necessárias para a inclusão do campo nome social em todos os formulários e assemelhados utilizados em sistemas de informação e congêneres do Estado, cabendo às demais Secretarias a complementação dessas regras. </a:t>
            </a:r>
          </a:p>
          <a:p>
            <a:pPr marL="0" indent="0">
              <a:buFont typeface="Arial" charset="0"/>
              <a:buNone/>
            </a:pPr>
            <a:r>
              <a:rPr lang="pt-BR" sz="1400" b="1" smtClean="0"/>
              <a:t>Art. 6º -</a:t>
            </a:r>
            <a:r>
              <a:rPr lang="pt-BR" sz="1400" smtClean="0"/>
              <a:t> O presente Decreto entra em vigor na data de sua publicação.</a:t>
            </a:r>
            <a:br>
              <a:rPr lang="pt-BR" sz="1400" smtClean="0"/>
            </a:br>
            <a:endParaRPr lang="pt-BR" sz="1400" smtClean="0"/>
          </a:p>
          <a:p>
            <a:pPr marL="0" indent="0">
              <a:buFont typeface="Arial" charset="0"/>
              <a:buNone/>
            </a:pPr>
            <a:r>
              <a:rPr lang="pt-BR" sz="1400" smtClean="0"/>
              <a:t>Rio de Janeiro, 08 de julho de 2011.</a:t>
            </a:r>
          </a:p>
          <a:p>
            <a:pPr marL="0" indent="0">
              <a:buFont typeface="Arial" charset="0"/>
              <a:buNone/>
            </a:pPr>
            <a:endParaRPr lang="pt-BR" sz="1400" smtClean="0"/>
          </a:p>
        </p:txBody>
      </p:sp>
      <p:pic>
        <p:nvPicPr>
          <p:cNvPr id="28674" name="Imagem 3"/>
          <p:cNvPicPr>
            <a:picLocks noChangeAspect="1"/>
          </p:cNvPicPr>
          <p:nvPr/>
        </p:nvPicPr>
        <p:blipFill>
          <a:blip r:embed="rId5"/>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Conteúdo 2"/>
          <p:cNvSpPr>
            <a:spLocks noGrp="1"/>
          </p:cNvSpPr>
          <p:nvPr>
            <p:ph idx="1"/>
          </p:nvPr>
        </p:nvSpPr>
        <p:spPr bwMode="auto">
          <a:xfrm>
            <a:off x="571500" y="320675"/>
            <a:ext cx="7886700" cy="4351338"/>
          </a:xfrm>
        </p:spPr>
        <p:txBody>
          <a:bodyPr wrap="square" numCol="1" anchor="t" anchorCtr="0" compatLnSpc="1">
            <a:prstTxWarp prst="textNoShape">
              <a:avLst/>
            </a:prstTxWarp>
          </a:bodyPr>
          <a:lstStyle/>
          <a:p>
            <a:pPr marL="0" indent="0">
              <a:buFont typeface="Arial" charset="0"/>
              <a:buNone/>
            </a:pPr>
            <a:r>
              <a:rPr lang="pt-BR" smtClean="0"/>
              <a:t>A Lei João Nery (PL 5002/2013) tramita na Câmara dos Deputados desde 2013 e busca garantir à população trans o reconhecimento a sua identidade de gênero. Apresentada pelo Deputado Federal Jean Willys (PSOL/RJ) e baseada na Lei de Identidade e Gênero Argentina (“Ley 26.743”), sua intenção é também minimizar os humilhantes processos necessários hoje para obter documentos com o nome social, como laudos que afirmam a transexualidade ou transgeneridade como transtornos psicológicos.</a:t>
            </a:r>
          </a:p>
          <a:p>
            <a:pPr marL="0" indent="0">
              <a:buFont typeface="Arial" charset="0"/>
              <a:buNone/>
            </a:pPr>
            <a:endParaRPr lang="pt-BR" smtClean="0"/>
          </a:p>
        </p:txBody>
      </p:sp>
      <p:pic>
        <p:nvPicPr>
          <p:cNvPr id="29698" name="Imagem 3"/>
          <p:cNvPicPr>
            <a:picLocks noChangeAspect="1"/>
          </p:cNvPicPr>
          <p:nvPr/>
        </p:nvPicPr>
        <p:blipFill>
          <a:blip r:embed="rId2"/>
          <a:srcRect/>
          <a:stretch>
            <a:fillRect/>
          </a:stretch>
        </p:blipFill>
        <p:spPr bwMode="auto">
          <a:xfrm>
            <a:off x="1524000" y="3079750"/>
            <a:ext cx="6096000" cy="2984500"/>
          </a:xfrm>
          <a:prstGeom prst="rect">
            <a:avLst/>
          </a:prstGeom>
          <a:noFill/>
          <a:ln w="9525">
            <a:noFill/>
            <a:miter lim="800000"/>
            <a:headEnd/>
            <a:tailEnd/>
          </a:ln>
        </p:spPr>
      </p:pic>
      <p:pic>
        <p:nvPicPr>
          <p:cNvPr id="29699" name="Imagem 4"/>
          <p:cNvPicPr>
            <a:picLocks noChangeAspect="1"/>
          </p:cNvPicPr>
          <p:nvPr/>
        </p:nvPicPr>
        <p:blipFill>
          <a:blip r:embed="rId3"/>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Conteúdo 2"/>
          <p:cNvSpPr>
            <a:spLocks noGrp="1"/>
          </p:cNvSpPr>
          <p:nvPr>
            <p:ph idx="1"/>
          </p:nvPr>
        </p:nvSpPr>
        <p:spPr bwMode="auto">
          <a:xfrm>
            <a:off x="628650" y="320675"/>
            <a:ext cx="7886700" cy="4351338"/>
          </a:xfrm>
        </p:spPr>
        <p:txBody>
          <a:bodyPr wrap="square" numCol="1" anchor="t" anchorCtr="0" compatLnSpc="1">
            <a:prstTxWarp prst="textNoShape">
              <a:avLst/>
            </a:prstTxWarp>
          </a:bodyPr>
          <a:lstStyle/>
          <a:p>
            <a:pPr marL="0" indent="0">
              <a:buFont typeface="Arial" charset="0"/>
              <a:buNone/>
            </a:pPr>
            <a:r>
              <a:rPr lang="pt-BR" sz="1600" b="1" smtClean="0"/>
              <a:t>Quatro novos ambulatórios para travestis e transexuais foram credenciados ao SUS, somando-se aos outros cinco existentes no Brasil. É um avanço digno de aplausos mas insuficiente, lembrar que moramos num país de 200 milhões de habitantes com mais de 5 mil municípios.</a:t>
            </a:r>
            <a:br>
              <a:rPr lang="pt-BR" sz="1600" b="1" smtClean="0"/>
            </a:br>
            <a:r>
              <a:rPr lang="pt-BR" sz="1600" b="1" smtClean="0"/>
              <a:t/>
            </a:r>
            <a:br>
              <a:rPr lang="pt-BR" sz="1600" b="1" smtClean="0"/>
            </a:br>
            <a:r>
              <a:rPr lang="pt-BR" sz="1600" b="1" smtClean="0"/>
              <a:t>Os nove centros que estão credenciados pelo SUS funcionam nos seguintes locais:</a:t>
            </a:r>
            <a:br>
              <a:rPr lang="pt-BR" sz="1600" b="1" smtClean="0"/>
            </a:br>
            <a:r>
              <a:rPr lang="pt-BR" sz="1600" b="1" smtClean="0"/>
              <a:t/>
            </a:r>
            <a:br>
              <a:rPr lang="pt-BR" sz="1600" b="1" smtClean="0"/>
            </a:br>
            <a:r>
              <a:rPr lang="pt-BR" sz="1600" b="1" smtClean="0"/>
              <a:t>Hospital de Clínicas de Porto Alegre, que pertence à Universidade Federal do Rio Grande do Sul;</a:t>
            </a:r>
            <a:br>
              <a:rPr lang="pt-BR" sz="1600" b="1" smtClean="0"/>
            </a:br>
            <a:r>
              <a:rPr lang="pt-BR" sz="1600" b="1" smtClean="0"/>
              <a:t/>
            </a:r>
            <a:br>
              <a:rPr lang="pt-BR" sz="1600" b="1" smtClean="0"/>
            </a:br>
            <a:r>
              <a:rPr lang="pt-BR" sz="1600" b="1" smtClean="0"/>
              <a:t>Hospital das Clínicas de Uberlândia (MG); </a:t>
            </a:r>
            <a:br>
              <a:rPr lang="pt-BR" sz="1600" b="1" smtClean="0"/>
            </a:br>
            <a:r>
              <a:rPr lang="pt-BR" sz="1600" b="1" smtClean="0"/>
              <a:t/>
            </a:r>
            <a:br>
              <a:rPr lang="pt-BR" sz="1600" b="1" smtClean="0"/>
            </a:br>
            <a:r>
              <a:rPr lang="pt-BR" sz="1600" b="1" smtClean="0"/>
              <a:t>Hospital Universitário Pedro Ernesto, da Universidade Estadual do Rio de Janeiro; </a:t>
            </a:r>
            <a:br>
              <a:rPr lang="pt-BR" sz="1600" b="1" smtClean="0"/>
            </a:br>
            <a:r>
              <a:rPr lang="pt-BR" sz="1600" b="1" smtClean="0"/>
              <a:t/>
            </a:r>
            <a:br>
              <a:rPr lang="pt-BR" sz="1600" b="1" smtClean="0"/>
            </a:br>
            <a:r>
              <a:rPr lang="pt-BR" sz="1600" b="1" smtClean="0"/>
              <a:t>Instituto Estadual de Diabetes e Endocrinologia do Rio de Janeiro; </a:t>
            </a:r>
            <a:br>
              <a:rPr lang="pt-BR" sz="1600" b="1" smtClean="0"/>
            </a:br>
            <a:r>
              <a:rPr lang="pt-BR" sz="1600" b="1" smtClean="0"/>
              <a:t/>
            </a:r>
            <a:br>
              <a:rPr lang="pt-BR" sz="1600" b="1" smtClean="0"/>
            </a:br>
            <a:r>
              <a:rPr lang="pt-BR" sz="1600" b="1" smtClean="0"/>
              <a:t>Hospital de Clínicas da Faculdade de Medicina da USP; </a:t>
            </a:r>
            <a:br>
              <a:rPr lang="pt-BR" sz="1600" b="1" smtClean="0"/>
            </a:br>
            <a:r>
              <a:rPr lang="pt-BR" sz="1600" b="1" smtClean="0"/>
              <a:t/>
            </a:r>
            <a:br>
              <a:rPr lang="pt-BR" sz="1600" b="1" smtClean="0"/>
            </a:br>
            <a:r>
              <a:rPr lang="pt-BR" sz="1600" b="1" smtClean="0"/>
              <a:t>Hospital das Clínicas de Goiânia, da Universidade Federal de Goiás; </a:t>
            </a:r>
            <a:br>
              <a:rPr lang="pt-BR" sz="1600" b="1" smtClean="0"/>
            </a:br>
            <a:r>
              <a:rPr lang="pt-BR" sz="1600" b="1" smtClean="0"/>
              <a:t/>
            </a:r>
            <a:br>
              <a:rPr lang="pt-BR" sz="1600" b="1" smtClean="0"/>
            </a:br>
            <a:r>
              <a:rPr lang="pt-BR" sz="1600" b="1" smtClean="0"/>
              <a:t>Hospital das Clínicas, da Universidade Federal de Pernambuco;</a:t>
            </a:r>
            <a:br>
              <a:rPr lang="pt-BR" sz="1600" b="1" smtClean="0"/>
            </a:br>
            <a:r>
              <a:rPr lang="pt-BR" sz="1600" b="1" smtClean="0"/>
              <a:t/>
            </a:r>
            <a:br>
              <a:rPr lang="pt-BR" sz="1600" b="1" smtClean="0"/>
            </a:br>
            <a:r>
              <a:rPr lang="pt-BR" sz="1600" b="1" smtClean="0"/>
              <a:t>Centro de Referência e Treinamento DST/AIDS de São Paulo;</a:t>
            </a:r>
            <a:br>
              <a:rPr lang="pt-BR" sz="1600" b="1" smtClean="0"/>
            </a:br>
            <a:r>
              <a:rPr lang="pt-BR" sz="1600" b="1" smtClean="0"/>
              <a:t/>
            </a:r>
            <a:br>
              <a:rPr lang="pt-BR" sz="1600" b="1" smtClean="0"/>
            </a:br>
            <a:r>
              <a:rPr lang="pt-BR" sz="1600" b="1" smtClean="0"/>
              <a:t>CRE Metropolitano, de Curitiba.</a:t>
            </a:r>
            <a:r>
              <a:rPr lang="pt-BR" sz="1600" smtClean="0"/>
              <a:t/>
            </a:r>
            <a:br>
              <a:rPr lang="pt-BR" sz="1600" smtClean="0"/>
            </a:br>
            <a:endParaRPr lang="pt-BR" sz="16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ço Reservado para Conteúdo 2"/>
          <p:cNvSpPr>
            <a:spLocks noGrp="1"/>
          </p:cNvSpPr>
          <p:nvPr>
            <p:ph idx="1"/>
          </p:nvPr>
        </p:nvSpPr>
        <p:spPr bwMode="auto">
          <a:xfrm>
            <a:off x="628650" y="333375"/>
            <a:ext cx="7886700" cy="5843588"/>
          </a:xfrm>
        </p:spPr>
        <p:txBody>
          <a:bodyPr wrap="square" numCol="1" anchor="t" anchorCtr="0" compatLnSpc="1">
            <a:prstTxWarp prst="textNoShape">
              <a:avLst/>
            </a:prstTxWarp>
          </a:bodyPr>
          <a:lstStyle/>
          <a:p>
            <a:pPr marL="0" indent="0">
              <a:buFont typeface="Arial" charset="0"/>
              <a:buNone/>
            </a:pPr>
            <a:r>
              <a:rPr lang="pt-BR" sz="1600" b="1" smtClean="0"/>
              <a:t>Como agir em caso de desrespeito do uso do nome social? O que eu posso fazer no momento, durante e depois?</a:t>
            </a:r>
          </a:p>
          <a:p>
            <a:pPr marL="0" indent="0">
              <a:buFont typeface="Arial" charset="0"/>
              <a:buNone/>
            </a:pPr>
            <a:r>
              <a:rPr lang="pt-BR" sz="1600" smtClean="0"/>
              <a:t>Como todo ato abusivo praticado por funcionário publico, entenda-se por funcionário publico aquele que se encontra na função publica gratuitamente ou onerosamente, é preciso ser documentado por gravação ou testemunhas.</a:t>
            </a:r>
          </a:p>
          <a:p>
            <a:pPr marL="0" indent="0">
              <a:buFont typeface="Arial" charset="0"/>
              <a:buNone/>
            </a:pPr>
            <a:r>
              <a:rPr lang="pt-BR" sz="1600" smtClean="0"/>
              <a:t>É importante também que seja registrado uma denuncia formal junto a administração do hospital, por meio de uma descrição de fatos minuciosos como data, funcionário de cometeu o desrespeito ao nome social e descrição dos fatos.</a:t>
            </a:r>
          </a:p>
          <a:p>
            <a:pPr marL="0" indent="0">
              <a:buFont typeface="Arial" charset="0"/>
              <a:buNone/>
            </a:pPr>
            <a:r>
              <a:rPr lang="pt-BR" sz="1600" smtClean="0"/>
              <a:t>Pode-se ainda fazer uma ocorrência baseada na lei 7741/2015, que qualifica como discriminação negar acesso, dificultar ou retroceder atendimento em qualquer hospital pronto socorro, ambulatório ou similares. O agente que cometer essa falta grave poderá responder a processo administrativo cujas sanções são: advertência, multa, suspensão e cassação da inscrição estatual.</a:t>
            </a:r>
          </a:p>
          <a:p>
            <a:pPr marL="0" indent="0">
              <a:buFont typeface="Arial" charset="0"/>
              <a:buNone/>
            </a:pPr>
            <a:r>
              <a:rPr lang="pt-BR" sz="1600" smtClean="0"/>
              <a:t>Um exemplo desse caso temos quando o hospital se recusa a aceitar o nome social da paciente transexual e insiste em interna-la na ala masculina, nesse caso existem além da sanções administrativas as cíveis e penais cabíveis.</a:t>
            </a:r>
          </a:p>
          <a:p>
            <a:pPr marL="0" indent="0">
              <a:buFont typeface="Arial" charset="0"/>
              <a:buNone/>
            </a:pPr>
            <a:r>
              <a:rPr lang="pt-BR" sz="1600" smtClean="0"/>
              <a:t>O primeiro passo fundamental é a  emissão de carteira do SUS com nome social, muitas meninas transexuais e travestis ao procurarem o pronto socorro não possuem esse documento e é um documento que já te qualifica dentro do SUS.</a:t>
            </a:r>
          </a:p>
          <a:p>
            <a:pPr marL="0" indent="0">
              <a:buFont typeface="Arial" charset="0"/>
              <a:buNone/>
            </a:pPr>
            <a:r>
              <a:rPr lang="pt-BR" sz="1600" smtClean="0"/>
              <a:t>Sempre andar com as portaria e decretos, em caso de descumprimento ou desrespeito você pode argumentar e mostrar que conhece dos seus direitos. Por exemplo, o caso mais recorrente é que o médico não quis emitir o exame ou a receita com o nome social, esse procedimento está errado pois pela resolução do nome social é obrigatório o campo nome social em todos formulários, receitas, prontuários e similares.</a:t>
            </a:r>
          </a:p>
        </p:txBody>
      </p:sp>
      <p:pic>
        <p:nvPicPr>
          <p:cNvPr id="31746"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6" name="CaixaDeTexto 5"/>
          <p:cNvSpPr txBox="1">
            <a:spLocks noChangeArrowheads="1"/>
          </p:cNvSpPr>
          <p:nvPr/>
        </p:nvSpPr>
        <p:spPr bwMode="auto">
          <a:xfrm>
            <a:off x="265113" y="241300"/>
            <a:ext cx="8613775" cy="461963"/>
          </a:xfrm>
          <a:prstGeom prst="rect">
            <a:avLst/>
          </a:prstGeom>
          <a:noFill/>
          <a:ln w="9525">
            <a:noFill/>
            <a:miter lim="800000"/>
            <a:headEnd/>
            <a:tailEnd/>
          </a:ln>
        </p:spPr>
        <p:txBody>
          <a:bodyPr>
            <a:spAutoFit/>
          </a:bodyPr>
          <a:lstStyle/>
          <a:p>
            <a:pPr algn="ctr"/>
            <a:r>
              <a:rPr lang="pt-BR" sz="2400" b="1">
                <a:latin typeface="Calibri" pitchFamily="34" charset="0"/>
              </a:rPr>
              <a:t>Dados nacionais sobre violência e discriminação contra LGBTI</a:t>
            </a:r>
            <a:r>
              <a:rPr lang="pt-BR" sz="1600" b="1">
                <a:latin typeface="Calibri" pitchFamily="34" charset="0"/>
              </a:rPr>
              <a:t> </a:t>
            </a:r>
            <a:endParaRPr lang="pt-BR" sz="1600">
              <a:latin typeface="Calibri" pitchFamily="34" charset="0"/>
            </a:endParaRPr>
          </a:p>
        </p:txBody>
      </p:sp>
      <p:pic>
        <p:nvPicPr>
          <p:cNvPr id="2" name="Imagem 1"/>
          <p:cNvPicPr>
            <a:picLocks noChangeAspect="1"/>
          </p:cNvPicPr>
          <p:nvPr/>
        </p:nvPicPr>
        <p:blipFill>
          <a:blip r:embed="rId3"/>
          <a:srcRect/>
          <a:stretch>
            <a:fillRect/>
          </a:stretch>
        </p:blipFill>
        <p:spPr bwMode="auto">
          <a:xfrm>
            <a:off x="438150" y="1524000"/>
            <a:ext cx="4133850" cy="2595563"/>
          </a:xfrm>
          <a:prstGeom prst="rect">
            <a:avLst/>
          </a:prstGeom>
          <a:noFill/>
          <a:ln w="9525">
            <a:noFill/>
            <a:miter lim="800000"/>
            <a:headEnd/>
            <a:tailEnd/>
          </a:ln>
        </p:spPr>
      </p:pic>
      <p:sp>
        <p:nvSpPr>
          <p:cNvPr id="5" name="Rectangle 2"/>
          <p:cNvSpPr>
            <a:spLocks noChangeArrowheads="1"/>
          </p:cNvSpPr>
          <p:nvPr/>
        </p:nvSpPr>
        <p:spPr bwMode="auto">
          <a:xfrm flipH="1">
            <a:off x="4937125" y="1135063"/>
            <a:ext cx="3560763" cy="3694112"/>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just" eaLnBrk="0" hangingPunct="0">
              <a:defRPr/>
            </a:pPr>
            <a:r>
              <a:rPr lang="pt-BR" altLang="pt-BR" dirty="0">
                <a:solidFill>
                  <a:srgbClr val="000000"/>
                </a:solidFill>
                <a:latin typeface="+mn-lt"/>
                <a:ea typeface="Calibri" panose="020F0502020204030204" pitchFamily="34" charset="0"/>
                <a:cs typeface="+mn-cs"/>
              </a:rPr>
              <a:t>Segundo os dados coletados e divulgados pelo Grupo Gay da Bahia (GGB), </a:t>
            </a:r>
            <a:r>
              <a:rPr lang="pt-BR" altLang="pt-BR" b="1" dirty="0">
                <a:solidFill>
                  <a:srgbClr val="000000"/>
                </a:solidFill>
                <a:latin typeface="+mn-lt"/>
                <a:ea typeface="Calibri" panose="020F0502020204030204" pitchFamily="34" charset="0"/>
                <a:cs typeface="+mn-cs"/>
              </a:rPr>
              <a:t>343 LGBT </a:t>
            </a:r>
            <a:r>
              <a:rPr lang="pt-BR" altLang="pt-BR" dirty="0">
                <a:solidFill>
                  <a:srgbClr val="000000"/>
                </a:solidFill>
                <a:latin typeface="+mn-lt"/>
                <a:ea typeface="Calibri" panose="020F0502020204030204" pitchFamily="34" charset="0"/>
                <a:cs typeface="+mn-cs"/>
              </a:rPr>
              <a:t>(lésbicas, gays, bissexuais e transexuais) foram assassinados no Brasil em 2016. A cada </a:t>
            </a:r>
            <a:r>
              <a:rPr lang="pt-BR" altLang="pt-BR" b="1" dirty="0">
                <a:solidFill>
                  <a:srgbClr val="000000"/>
                </a:solidFill>
                <a:latin typeface="+mn-lt"/>
                <a:ea typeface="Calibri" panose="020F0502020204030204" pitchFamily="34" charset="0"/>
                <a:cs typeface="+mn-cs"/>
              </a:rPr>
              <a:t>25 horas </a:t>
            </a:r>
            <a:r>
              <a:rPr lang="pt-BR" altLang="pt-BR" dirty="0">
                <a:solidFill>
                  <a:srgbClr val="000000"/>
                </a:solidFill>
                <a:latin typeface="+mn-lt"/>
                <a:ea typeface="Calibri" panose="020F0502020204030204" pitchFamily="34" charset="0"/>
                <a:cs typeface="+mn-cs"/>
              </a:rPr>
              <a:t>um LGBT é barbaramente assassinado.</a:t>
            </a:r>
          </a:p>
          <a:p>
            <a:pPr algn="just" eaLnBrk="0" hangingPunct="0">
              <a:defRPr/>
            </a:pPr>
            <a:r>
              <a:rPr lang="pt-BR" altLang="pt-BR" dirty="0">
                <a:solidFill>
                  <a:srgbClr val="000000"/>
                </a:solidFill>
                <a:latin typeface="+mn-lt"/>
                <a:ea typeface="Calibri" panose="020F0502020204030204" pitchFamily="34" charset="0"/>
                <a:cs typeface="+mn-cs"/>
              </a:rPr>
              <a:t> </a:t>
            </a:r>
            <a:endParaRPr lang="pt-BR" altLang="pt-BR" sz="1050" dirty="0">
              <a:latin typeface="+mn-lt"/>
              <a:cs typeface="+mn-cs"/>
            </a:endParaRPr>
          </a:p>
          <a:p>
            <a:pPr algn="just" eaLnBrk="0" hangingPunct="0">
              <a:defRPr/>
            </a:pPr>
            <a:r>
              <a:rPr lang="pt-BR" altLang="pt-BR" dirty="0">
                <a:solidFill>
                  <a:srgbClr val="000000"/>
                </a:solidFill>
                <a:latin typeface="+mn-lt"/>
                <a:ea typeface="Calibri" panose="020F0502020204030204" pitchFamily="34" charset="0"/>
                <a:cs typeface="+mn-cs"/>
              </a:rPr>
              <a:t>Dos 343 assassinatos, 173 eram gays (50%), </a:t>
            </a:r>
            <a:r>
              <a:rPr lang="pt-BR" altLang="pt-BR" b="1" dirty="0">
                <a:solidFill>
                  <a:srgbClr val="000000"/>
                </a:solidFill>
                <a:latin typeface="+mn-lt"/>
                <a:ea typeface="Calibri" panose="020F0502020204030204" pitchFamily="34" charset="0"/>
                <a:cs typeface="+mn-cs"/>
              </a:rPr>
              <a:t>144 (42%) </a:t>
            </a:r>
            <a:r>
              <a:rPr lang="pt-BR" altLang="pt-BR" b="1" dirty="0" err="1">
                <a:solidFill>
                  <a:srgbClr val="000000"/>
                </a:solidFill>
                <a:latin typeface="+mn-lt"/>
                <a:ea typeface="Calibri" panose="020F0502020204030204" pitchFamily="34" charset="0"/>
                <a:cs typeface="+mn-cs"/>
              </a:rPr>
              <a:t>trans</a:t>
            </a:r>
            <a:r>
              <a:rPr lang="pt-BR" altLang="pt-BR" b="1" dirty="0">
                <a:solidFill>
                  <a:srgbClr val="000000"/>
                </a:solidFill>
                <a:latin typeface="+mn-lt"/>
                <a:ea typeface="Calibri" panose="020F0502020204030204" pitchFamily="34" charset="0"/>
                <a:cs typeface="+mn-cs"/>
              </a:rPr>
              <a:t> (travestis e transexuais)</a:t>
            </a:r>
            <a:r>
              <a:rPr lang="pt-BR" altLang="pt-BR" dirty="0">
                <a:solidFill>
                  <a:srgbClr val="000000"/>
                </a:solidFill>
                <a:latin typeface="+mn-lt"/>
                <a:ea typeface="Calibri" panose="020F0502020204030204" pitchFamily="34" charset="0"/>
                <a:cs typeface="+mn-cs"/>
              </a:rPr>
              <a:t>, 10 lésbicas (3%), 4 bissexuais (1%), incluindo 12 heterossexuais.</a:t>
            </a:r>
            <a:endParaRPr lang="pt-BR" altLang="pt-BR" sz="2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333375"/>
            <a:ext cx="7886700" cy="5843588"/>
          </a:xfrm>
        </p:spPr>
        <p:txBody>
          <a:bodyPr>
            <a:normAutofit fontScale="40000" lnSpcReduction="20000"/>
          </a:bodyPr>
          <a:lstStyle/>
          <a:p>
            <a:pPr marL="0" indent="0">
              <a:spcAft>
                <a:spcPts val="0"/>
              </a:spcAft>
              <a:buFont typeface="Arial" panose="020B0604020202020204" pitchFamily="34" charset="0"/>
              <a:buNone/>
              <a:defRPr/>
            </a:pPr>
            <a:r>
              <a:rPr lang="pt-BR" sz="4800" dirty="0"/>
              <a:t>Não fique calada, se houver resistência, faça a denuncia administrativa e analise um procedimento judicial dependendo do caso, normalmente nos postos e clinicas da família tem assistente social que pode ajudar junto a direção do hospital uma vez que em muitos casos o desrespeito vem por parte de funcionários em casos isolados, é importante denunciar e criar tantos protocolos quanto forem necessários.</a:t>
            </a:r>
          </a:p>
          <a:p>
            <a:pPr marL="0" indent="0">
              <a:spcAft>
                <a:spcPts val="0"/>
              </a:spcAft>
              <a:buFont typeface="Arial" panose="020B0604020202020204" pitchFamily="34" charset="0"/>
              <a:buNone/>
              <a:defRPr/>
            </a:pPr>
            <a:r>
              <a:rPr lang="pt-BR" sz="4800" dirty="0"/>
              <a:t>Após fazer sua carteirinha com nome social no SUS, vá ao setor que cuida de prontuários e certifique-se que seu nome social está devidamente anotado no prontuário, isso poderá diminuir a possibilidade de chamarem seu nome de registro ” por engano”.</a:t>
            </a:r>
          </a:p>
          <a:p>
            <a:pPr marL="0" indent="0">
              <a:spcAft>
                <a:spcPts val="0"/>
              </a:spcAft>
              <a:buFont typeface="Arial" panose="020B0604020202020204" pitchFamily="34" charset="0"/>
              <a:buNone/>
              <a:defRPr/>
            </a:pPr>
            <a:r>
              <a:rPr lang="pt-BR" sz="4800" dirty="0"/>
              <a:t>Minutos antes da consulta você pode alertar o funcionário que leva os prontuários de avisar o médico/médica sobre seu nome social.</a:t>
            </a:r>
          </a:p>
          <a:p>
            <a:pPr marL="0" indent="0">
              <a:spcAft>
                <a:spcPts val="0"/>
              </a:spcAft>
              <a:buFont typeface="Arial" panose="020B0604020202020204" pitchFamily="34" charset="0"/>
              <a:buNone/>
              <a:defRPr/>
            </a:pPr>
            <a:r>
              <a:rPr lang="pt-BR" sz="4800" dirty="0"/>
              <a:t>Essas são algumas atitudes que podem ajudar, mais se isso não funcionar realmente você está diante de </a:t>
            </a:r>
            <a:r>
              <a:rPr lang="pt-BR" sz="4800" dirty="0" err="1"/>
              <a:t>transfobia</a:t>
            </a:r>
            <a:r>
              <a:rPr lang="pt-BR" sz="4800" dirty="0"/>
              <a:t> e o procedimento é denuncia, sendo que em casos extremos pode-se chegar a </a:t>
            </a:r>
            <a:r>
              <a:rPr lang="pt-BR" sz="4800" dirty="0" err="1"/>
              <a:t>judicialização</a:t>
            </a:r>
            <a:r>
              <a:rPr lang="pt-BR" sz="4800" dirty="0"/>
              <a:t>.</a:t>
            </a:r>
          </a:p>
          <a:p>
            <a:pPr marL="0" indent="0">
              <a:spcAft>
                <a:spcPts val="0"/>
              </a:spcAft>
              <a:buFont typeface="Arial" panose="020B0604020202020204" pitchFamily="34" charset="0"/>
              <a:buNone/>
              <a:defRPr/>
            </a:pPr>
            <a:r>
              <a:rPr lang="pt-BR" sz="4800" dirty="0"/>
              <a:t>Conclui-se que a luta é diária por direito básico a saúde e respeito dentro do sistema único de saúde, e, havemos de sempre lutar para fazer valer nosso direito, não é caridade é direito.</a:t>
            </a:r>
          </a:p>
          <a:p>
            <a:pPr marL="0" indent="0">
              <a:spcAft>
                <a:spcPts val="0"/>
              </a:spcAft>
              <a:buFont typeface="Arial" panose="020B0604020202020204" pitchFamily="34" charset="0"/>
              <a:buNone/>
              <a:defRPr/>
            </a:pPr>
            <a:endParaRPr lang="pt-BR" sz="4800" dirty="0"/>
          </a:p>
          <a:p>
            <a:pPr marL="0" indent="0">
              <a:spcAft>
                <a:spcPts val="0"/>
              </a:spcAft>
              <a:buFont typeface="Arial" panose="020B0604020202020204" pitchFamily="34" charset="0"/>
              <a:buNone/>
              <a:defRPr/>
            </a:pPr>
            <a:r>
              <a:rPr lang="pt-BR" sz="4800" dirty="0"/>
              <a:t>Maria Eduarda Nogueira</a:t>
            </a:r>
          </a:p>
          <a:p>
            <a:pPr fontAlgn="auto">
              <a:spcAft>
                <a:spcPts val="0"/>
              </a:spcAft>
              <a:buFont typeface="Arial" panose="020B0604020202020204" pitchFamily="34" charset="0"/>
              <a:buChar char="•"/>
              <a:defRPr/>
            </a:pPr>
            <a:endParaRPr lang="pt-BR" dirty="0"/>
          </a:p>
        </p:txBody>
      </p:sp>
      <p:pic>
        <p:nvPicPr>
          <p:cNvPr id="32770"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6" name="CaixaDeTexto 5"/>
          <p:cNvSpPr txBox="1"/>
          <p:nvPr/>
        </p:nvSpPr>
        <p:spPr>
          <a:xfrm>
            <a:off x="2360241" y="567544"/>
            <a:ext cx="4423517" cy="1015663"/>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fontAlgn="auto">
              <a:spcBef>
                <a:spcPts val="0"/>
              </a:spcBef>
              <a:spcAft>
                <a:spcPts val="0"/>
              </a:spcAft>
              <a:defRPr/>
            </a:pPr>
            <a:r>
              <a:rPr lang="pt-BR" sz="6000" b="1" dirty="0">
                <a:ln>
                  <a:solidFill>
                    <a:schemeClr val="tx1"/>
                  </a:solidFill>
                </a:ln>
                <a:solidFill>
                  <a:schemeClr val="accent4"/>
                </a:solidFill>
                <a:effectLst>
                  <a:outerShdw blurRad="50800" dist="38100" dir="5400000" algn="t" rotWithShape="0">
                    <a:prstClr val="black"/>
                  </a:outerShdw>
                </a:effectLst>
                <a:latin typeface="+mn-lt"/>
                <a:cs typeface="+mn-cs"/>
              </a:rPr>
              <a:t>OBRIGADX!!!</a:t>
            </a:r>
          </a:p>
        </p:txBody>
      </p:sp>
      <p:sp>
        <p:nvSpPr>
          <p:cNvPr id="8" name="Subtítulo 4">
            <a:extLst>
              <a:ext uri="{FF2B5EF4-FFF2-40B4-BE49-F238E27FC236}"/>
            </a:extLst>
          </p:cNvPr>
          <p:cNvSpPr txBox="1">
            <a:spLocks/>
          </p:cNvSpPr>
          <p:nvPr/>
        </p:nvSpPr>
        <p:spPr>
          <a:xfrm>
            <a:off x="1371600" y="2111375"/>
            <a:ext cx="6400800" cy="1019175"/>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fontAlgn="auto">
              <a:spcAft>
                <a:spcPts val="0"/>
              </a:spcAft>
              <a:buFont typeface="Arial" charset="0"/>
              <a:buNone/>
              <a:defRPr/>
            </a:pPr>
            <a:r>
              <a:rPr lang="pt-BR" sz="2800" dirty="0">
                <a:latin typeface="Arial Rounded MT Bold" panose="020F0704030504030204" pitchFamily="34" charset="0"/>
              </a:rPr>
              <a:t>JULIO MOREIRA</a:t>
            </a:r>
          </a:p>
          <a:p>
            <a:pPr algn="ctr" fontAlgn="auto">
              <a:spcAft>
                <a:spcPts val="0"/>
              </a:spcAft>
              <a:buFont typeface="Arial" charset="0"/>
              <a:buNone/>
              <a:defRPr/>
            </a:pPr>
            <a:r>
              <a:rPr lang="pt-BR" sz="2800" dirty="0">
                <a:latin typeface="Arial Rounded MT Bold" panose="020F0704030504030204" pitchFamily="34" charset="0"/>
              </a:rPr>
              <a:t>CONTATOS: 22150844 – 2227286</a:t>
            </a:r>
          </a:p>
          <a:p>
            <a:pPr algn="ctr" fontAlgn="auto">
              <a:spcAft>
                <a:spcPts val="0"/>
              </a:spcAft>
              <a:buFont typeface="Arial" charset="0"/>
              <a:buNone/>
              <a:defRPr/>
            </a:pPr>
            <a:r>
              <a:rPr lang="pt-BR" sz="2800" dirty="0">
                <a:latin typeface="Arial Rounded MT Bold" panose="020F0704030504030204" pitchFamily="34" charset="0"/>
              </a:rPr>
              <a:t>EMAIL: julio.moreira@hotmail.com</a:t>
            </a:r>
          </a:p>
        </p:txBody>
      </p:sp>
      <p:pic>
        <p:nvPicPr>
          <p:cNvPr id="33796" name="Picture 5"/>
          <p:cNvPicPr>
            <a:picLocks noChangeAspect="1" noChangeArrowheads="1"/>
          </p:cNvPicPr>
          <p:nvPr/>
        </p:nvPicPr>
        <p:blipFill>
          <a:blip r:embed="rId3"/>
          <a:srcRect/>
          <a:stretch>
            <a:fillRect/>
          </a:stretch>
        </p:blipFill>
        <p:spPr bwMode="auto">
          <a:xfrm>
            <a:off x="2874963" y="3986213"/>
            <a:ext cx="3394075" cy="1814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12" name="CaixaDeTexto 11"/>
          <p:cNvSpPr txBox="1">
            <a:spLocks noChangeArrowheads="1"/>
          </p:cNvSpPr>
          <p:nvPr/>
        </p:nvSpPr>
        <p:spPr bwMode="auto">
          <a:xfrm>
            <a:off x="269875" y="363538"/>
            <a:ext cx="8604250" cy="830262"/>
          </a:xfrm>
          <a:prstGeom prst="rect">
            <a:avLst/>
          </a:prstGeom>
          <a:noFill/>
          <a:ln w="9525">
            <a:noFill/>
            <a:miter lim="800000"/>
            <a:headEnd/>
            <a:tailEnd/>
          </a:ln>
        </p:spPr>
        <p:txBody>
          <a:bodyPr>
            <a:spAutoFit/>
          </a:bodyPr>
          <a:lstStyle/>
          <a:p>
            <a:pPr algn="just"/>
            <a:r>
              <a:rPr lang="pt-BR" sz="1600">
                <a:latin typeface="Calibri" pitchFamily="34" charset="0"/>
              </a:rPr>
              <a:t>LGBTs de baixa renda no Rio normalmente estão em </a:t>
            </a:r>
            <a:r>
              <a:rPr lang="pt-BR" sz="1600" b="1">
                <a:latin typeface="Calibri" pitchFamily="34" charset="0"/>
              </a:rPr>
              <a:t>condições de trabalho precárias e informais</a:t>
            </a:r>
            <a:r>
              <a:rPr lang="pt-BR" sz="1600">
                <a:latin typeface="Calibri" pitchFamily="34" charset="0"/>
              </a:rPr>
              <a:t>, </a:t>
            </a:r>
            <a:r>
              <a:rPr lang="pt-BR" sz="1600" b="1">
                <a:latin typeface="Calibri" pitchFamily="34" charset="0"/>
              </a:rPr>
              <a:t>com renda irregular, sendo muitas vezes tratados de forma desigual e injusta</a:t>
            </a:r>
            <a:r>
              <a:rPr lang="pt-BR" sz="1600">
                <a:latin typeface="Calibri" pitchFamily="34" charset="0"/>
              </a:rPr>
              <a:t> o que os torna mais vulneráveis à pobreza, exploração e consequente marginalização.</a:t>
            </a:r>
          </a:p>
        </p:txBody>
      </p:sp>
      <p:sp>
        <p:nvSpPr>
          <p:cNvPr id="15" name="CaixaDeTexto 14"/>
          <p:cNvSpPr txBox="1">
            <a:spLocks noChangeArrowheads="1"/>
          </p:cNvSpPr>
          <p:nvPr/>
        </p:nvSpPr>
        <p:spPr bwMode="auto">
          <a:xfrm>
            <a:off x="269875" y="4335463"/>
            <a:ext cx="8604250" cy="831850"/>
          </a:xfrm>
          <a:prstGeom prst="rect">
            <a:avLst/>
          </a:prstGeom>
          <a:noFill/>
          <a:ln w="9525">
            <a:noFill/>
            <a:miter lim="800000"/>
            <a:headEnd/>
            <a:tailEnd/>
          </a:ln>
        </p:spPr>
        <p:txBody>
          <a:bodyPr>
            <a:spAutoFit/>
          </a:bodyPr>
          <a:lstStyle/>
          <a:p>
            <a:pPr algn="just"/>
            <a:r>
              <a:rPr lang="pt-BR" sz="1600">
                <a:latin typeface="Calibri" pitchFamily="34" charset="0"/>
              </a:rPr>
              <a:t>Travestis e trans muitas vezes não têm outras alternativas de emprego e renda que não seja o </a:t>
            </a:r>
            <a:r>
              <a:rPr lang="pt-BR" sz="1600" b="1">
                <a:latin typeface="Calibri" pitchFamily="34" charset="0"/>
              </a:rPr>
              <a:t>trabalho sexual,</a:t>
            </a:r>
            <a:r>
              <a:rPr lang="pt-BR" sz="1600">
                <a:latin typeface="Calibri" pitchFamily="34" charset="0"/>
              </a:rPr>
              <a:t> ficando mais expostas à violência sexual e transfóbica, afetando diretamente sua saúde e gerando consequências psicológicas graves que as afastam de seus sonhos e projeções.</a:t>
            </a:r>
            <a:endParaRPr lang="pt-BR" sz="1600" b="1">
              <a:latin typeface="Calibri" pitchFamily="34" charset="0"/>
            </a:endParaRPr>
          </a:p>
        </p:txBody>
      </p:sp>
      <p:pic>
        <p:nvPicPr>
          <p:cNvPr id="3" name="Imagem 2"/>
          <p:cNvPicPr>
            <a:picLocks noChangeAspect="1"/>
          </p:cNvPicPr>
          <p:nvPr/>
        </p:nvPicPr>
        <p:blipFill>
          <a:blip r:embed="rId3"/>
          <a:srcRect/>
          <a:stretch>
            <a:fillRect/>
          </a:stretch>
        </p:blipFill>
        <p:spPr bwMode="auto">
          <a:xfrm>
            <a:off x="1643063" y="1336675"/>
            <a:ext cx="5857875"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Conteúdo 2"/>
          <p:cNvSpPr>
            <a:spLocks noGrp="1"/>
          </p:cNvSpPr>
          <p:nvPr>
            <p:ph idx="1"/>
          </p:nvPr>
        </p:nvSpPr>
        <p:spPr bwMode="auto">
          <a:xfrm>
            <a:off x="647700" y="377825"/>
            <a:ext cx="7886700" cy="5956300"/>
          </a:xfrm>
        </p:spPr>
        <p:txBody>
          <a:bodyPr wrap="square" numCol="1" anchor="t" anchorCtr="0" compatLnSpc="1">
            <a:prstTxWarp prst="textNoShape">
              <a:avLst/>
            </a:prstTxWarp>
          </a:bodyPr>
          <a:lstStyle/>
          <a:p>
            <a:pPr marL="0" indent="0">
              <a:buFont typeface="Arial" charset="0"/>
              <a:buNone/>
            </a:pPr>
            <a:r>
              <a:rPr lang="pt-BR" sz="1800" b="1" smtClean="0"/>
              <a:t>NOME SOCIAL NO SUS</a:t>
            </a:r>
          </a:p>
          <a:p>
            <a:pPr marL="0" indent="0">
              <a:buFont typeface="Arial" charset="0"/>
              <a:buNone/>
            </a:pPr>
            <a:r>
              <a:rPr lang="pt-BR" sz="1800" smtClean="0"/>
              <a:t>“Hoje finalmente pude ir ao posto de saúde mais próximo que para meu azar estava fora de sistema. Fui encaminhado para a secretaria de saúde e lá fui atendido por um senhor muito educado que apesar de não entender nada sobre nome social, ao ver meus documentos continuou me tratando no gênero que me identifico. </a:t>
            </a:r>
          </a:p>
          <a:p>
            <a:pPr marL="0" indent="0">
              <a:buFont typeface="Arial" charset="0"/>
              <a:buNone/>
            </a:pPr>
            <a:r>
              <a:rPr lang="pt-BR" sz="1800" smtClean="0"/>
              <a:t>Ele disse que não sabia fazer, que o jeito ia ser fazer com o nome de registro. Eu não quis, respondi que tenho direito ao meu cartão SUS com o nome social, entreguei o documento impresso, onde temos respaldo (vou deixar alguns links)</a:t>
            </a:r>
            <a:br>
              <a:rPr lang="pt-BR" sz="1800" smtClean="0"/>
            </a:br>
            <a:r>
              <a:rPr lang="pt-BR" sz="1800" smtClean="0"/>
              <a:t>Fui encaminhado para uma moça, que começou a fazer meu cartão SUS, ela disse que já havia um registro de cartão com meu nome de registro e então chamou a supervisora para lidar com a situação. Felizmente a supervisora sabia do que se tratava, mostrou a ela todos os passos para imprimir um cartão com todos os dados, inclusive meu nome social, sem constar de forma alguma meu nome de registro. </a:t>
            </a:r>
            <a:br>
              <a:rPr lang="pt-BR" sz="1800" smtClean="0"/>
            </a:br>
            <a:r>
              <a:rPr lang="pt-BR" sz="1800" smtClean="0"/>
              <a:t>Já estou com ele em mãos. Gastei no máximo 30 minutos para obtê-lo.</a:t>
            </a:r>
          </a:p>
          <a:p>
            <a:pPr marL="0" indent="0">
              <a:buFont typeface="Arial" charset="0"/>
              <a:buNone/>
            </a:pPr>
            <a:r>
              <a:rPr lang="pt-BR" sz="1800" smtClean="0"/>
              <a:t>Meus lindes que estão com problemas para o nome social no cartão, volte ao seu posto de saúde ou vá a secretaria de saúde da sua cidade. No sistema de SUS, tem um campo para preenchimento do nome social, constando a opção de imprimir um cartão utilizando apenas o nome social e o de registro permanece no sistema. Não deixem de exercer seu direito, volte e converse. Vá onde possam resolver.’</a:t>
            </a:r>
          </a:p>
          <a:p>
            <a:pPr marL="0" indent="0">
              <a:buFont typeface="Arial" charset="0"/>
              <a:buNone/>
            </a:pPr>
            <a:r>
              <a:rPr lang="pt-BR" sz="1800" smtClean="0"/>
              <a:t>Lucas Kyem</a:t>
            </a:r>
          </a:p>
          <a:p>
            <a:pPr marL="0" indent="0">
              <a:buFont typeface="Arial" charset="0"/>
              <a:buNone/>
            </a:pPr>
            <a:endParaRPr lang="pt-BR" sz="1100" smtClean="0"/>
          </a:p>
        </p:txBody>
      </p:sp>
      <p:pic>
        <p:nvPicPr>
          <p:cNvPr id="16386" name="Imagem 3"/>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00100" y="341313"/>
            <a:ext cx="7570788" cy="615950"/>
          </a:xfrm>
        </p:spPr>
        <p:txBody>
          <a:bodyPr rtlCol="0">
            <a:noAutofit/>
          </a:bodyPr>
          <a:lstStyle/>
          <a:p>
            <a:pPr lvl="1" algn="ctr" defTabSz="914400" fontAlgn="auto">
              <a:lnSpc>
                <a:spcPct val="100000"/>
              </a:lnSpc>
              <a:spcBef>
                <a:spcPts val="0"/>
              </a:spcBef>
              <a:spcAft>
                <a:spcPts val="0"/>
              </a:spcAft>
              <a:defRPr/>
            </a:pPr>
            <a:r>
              <a:rPr lang="pt-BR" sz="2400" b="1" dirty="0">
                <a:solidFill>
                  <a:sysClr val="windowText" lastClr="000000"/>
                </a:solidFill>
                <a:latin typeface="+mn-lt"/>
              </a:rPr>
              <a:t>Sexo e gênero: compreendendo as diferenças</a:t>
            </a:r>
            <a:endParaRPr lang="pt-BR" sz="4000" dirty="0">
              <a:solidFill>
                <a:sysClr val="windowText" lastClr="000000"/>
              </a:solidFill>
            </a:endParaRPr>
          </a:p>
        </p:txBody>
      </p:sp>
      <p:pic>
        <p:nvPicPr>
          <p:cNvPr id="17410"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pic>
        <p:nvPicPr>
          <p:cNvPr id="9" name="Imagem 8"/>
          <p:cNvPicPr>
            <a:picLocks noChangeAspect="1"/>
          </p:cNvPicPr>
          <p:nvPr/>
        </p:nvPicPr>
        <p:blipFill>
          <a:blip r:embed="rId3"/>
          <a:srcRect/>
          <a:stretch>
            <a:fillRect/>
          </a:stretch>
        </p:blipFill>
        <p:spPr bwMode="auto">
          <a:xfrm>
            <a:off x="1617663" y="1560513"/>
            <a:ext cx="5937250" cy="307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2450" y="547688"/>
            <a:ext cx="3951288" cy="331787"/>
          </a:xfrm>
        </p:spPr>
        <p:txBody>
          <a:bodyPr rtlCol="0">
            <a:noAutofit/>
          </a:bodyPr>
          <a:lstStyle/>
          <a:p>
            <a:pPr lvl="1" algn="ctr" defTabSz="914400" fontAlgn="auto">
              <a:lnSpc>
                <a:spcPct val="100000"/>
              </a:lnSpc>
              <a:spcBef>
                <a:spcPts val="0"/>
              </a:spcBef>
              <a:spcAft>
                <a:spcPts val="0"/>
              </a:spcAft>
              <a:defRPr/>
            </a:pPr>
            <a:r>
              <a:rPr lang="pt-BR" sz="2000" b="1" dirty="0">
                <a:solidFill>
                  <a:sysClr val="windowText" lastClr="000000"/>
                </a:solidFill>
                <a:latin typeface="+mn-lt"/>
              </a:rPr>
              <a:t>Diferenças sexuais biológicas</a:t>
            </a:r>
          </a:p>
        </p:txBody>
      </p:sp>
      <p:sp>
        <p:nvSpPr>
          <p:cNvPr id="5" name="Espaço Reservado para Conteúdo 2"/>
          <p:cNvSpPr>
            <a:spLocks noGrp="1"/>
          </p:cNvSpPr>
          <p:nvPr>
            <p:ph idx="1"/>
          </p:nvPr>
        </p:nvSpPr>
        <p:spPr>
          <a:xfrm>
            <a:off x="265113" y="1011238"/>
            <a:ext cx="4306887" cy="2057400"/>
          </a:xfrm>
        </p:spPr>
        <p:txBody>
          <a:bodyPr>
            <a:noAutofit/>
          </a:bodyPr>
          <a:lstStyle/>
          <a:p>
            <a:pPr algn="just" fontAlgn="auto">
              <a:lnSpc>
                <a:spcPct val="100000"/>
              </a:lnSpc>
              <a:spcBef>
                <a:spcPts val="0"/>
              </a:spcBef>
              <a:spcAft>
                <a:spcPts val="0"/>
              </a:spcAft>
              <a:buFont typeface="Arial" panose="020B0604020202020204" pitchFamily="34" charset="0"/>
              <a:buChar char="•"/>
              <a:defRPr/>
            </a:pPr>
            <a:r>
              <a:rPr lang="pt-BR" sz="1600" b="1" dirty="0"/>
              <a:t>Sexo</a:t>
            </a:r>
            <a:r>
              <a:rPr lang="pt-BR" sz="1600" dirty="0"/>
              <a:t> diz respeito ao </a:t>
            </a:r>
            <a:r>
              <a:rPr lang="pt-BR" sz="1600" b="1" dirty="0"/>
              <a:t>equipamento biológico de nascença</a:t>
            </a:r>
            <a:r>
              <a:rPr lang="pt-BR" sz="1600" dirty="0"/>
              <a:t> de cada indivíduo. O sexo feminino, masculino ou intersexual (pessoas que nascem com os dois sexos ou genitália ambígua) são classificações pertinentes à reprodução da espécie que se expressam fisicamente assinalando diferenças hormonais, corporais e fisiológicas em cada indivíduo.</a:t>
            </a:r>
          </a:p>
          <a:p>
            <a:pPr marL="0" indent="0" algn="just" fontAlgn="auto">
              <a:lnSpc>
                <a:spcPct val="100000"/>
              </a:lnSpc>
              <a:spcBef>
                <a:spcPts val="0"/>
              </a:spcBef>
              <a:spcAft>
                <a:spcPts val="0"/>
              </a:spcAft>
              <a:buFont typeface="Arial" panose="020B0604020202020204" pitchFamily="34" charset="0"/>
              <a:buNone/>
              <a:defRPr/>
            </a:pPr>
            <a:endParaRPr lang="pt-BR" sz="1600" dirty="0"/>
          </a:p>
        </p:txBody>
      </p:sp>
      <p:pic>
        <p:nvPicPr>
          <p:cNvPr id="18435"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pic>
        <p:nvPicPr>
          <p:cNvPr id="3" name="Imagem 2"/>
          <p:cNvPicPr>
            <a:picLocks noChangeAspect="1"/>
          </p:cNvPicPr>
          <p:nvPr/>
        </p:nvPicPr>
        <p:blipFill>
          <a:blip r:embed="rId3"/>
          <a:srcRect/>
          <a:stretch>
            <a:fillRect/>
          </a:stretch>
        </p:blipFill>
        <p:spPr bwMode="auto">
          <a:xfrm>
            <a:off x="4768850" y="879475"/>
            <a:ext cx="4092575" cy="3732213"/>
          </a:xfrm>
          <a:prstGeom prst="rect">
            <a:avLst/>
          </a:prstGeom>
          <a:noFill/>
          <a:ln w="9525">
            <a:noFill/>
            <a:miter lim="800000"/>
            <a:headEnd/>
            <a:tailEnd/>
          </a:ln>
        </p:spPr>
      </p:pic>
      <p:sp>
        <p:nvSpPr>
          <p:cNvPr id="2" name="CaixaDeTexto 1"/>
          <p:cNvSpPr txBox="1">
            <a:spLocks noChangeArrowheads="1"/>
          </p:cNvSpPr>
          <p:nvPr/>
        </p:nvSpPr>
        <p:spPr bwMode="auto">
          <a:xfrm>
            <a:off x="265113" y="3457575"/>
            <a:ext cx="4306887" cy="1322388"/>
          </a:xfrm>
          <a:prstGeom prst="rect">
            <a:avLst/>
          </a:prstGeom>
          <a:noFill/>
          <a:ln w="9525">
            <a:noFill/>
            <a:miter lim="800000"/>
            <a:headEnd/>
            <a:tailEnd/>
          </a:ln>
        </p:spPr>
        <p:txBody>
          <a:bodyPr>
            <a:spAutoFit/>
          </a:bodyPr>
          <a:lstStyle/>
          <a:p>
            <a:pPr marL="285750" indent="-285750" algn="just">
              <a:buFont typeface="Arial" charset="0"/>
              <a:buChar char="•"/>
            </a:pPr>
            <a:r>
              <a:rPr lang="pt-BR" sz="1600">
                <a:latin typeface="Calibri" pitchFamily="34" charset="0"/>
              </a:rPr>
              <a:t>Com base nessa distinção, diversas sociedades classificaram comportamentos e estabeleceram </a:t>
            </a:r>
            <a:r>
              <a:rPr lang="pt-BR" sz="1600" b="1">
                <a:latin typeface="Calibri" pitchFamily="34" charset="0"/>
              </a:rPr>
              <a:t>atribuições distintas </a:t>
            </a:r>
            <a:r>
              <a:rPr lang="pt-BR" sz="1600">
                <a:latin typeface="Calibri" pitchFamily="34" charset="0"/>
              </a:rPr>
              <a:t>para cada sexo, muitas vezes justificada pelos </a:t>
            </a:r>
            <a:r>
              <a:rPr lang="pt-BR" sz="1600" b="1">
                <a:latin typeface="Calibri" pitchFamily="34" charset="0"/>
              </a:rPr>
              <a:t>papéis desempenhados na função reprodutiva</a:t>
            </a:r>
            <a:r>
              <a:rPr lang="pt-BR" sz="1600">
                <a:latin typeface="Calibri" pitchFamily="34" charset="0"/>
              </a:rPr>
              <a:t>. </a:t>
            </a:r>
            <a:endParaRPr lang="pt-B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2" name="Retângulo 1"/>
          <p:cNvSpPr>
            <a:spLocks noChangeArrowheads="1"/>
          </p:cNvSpPr>
          <p:nvPr/>
        </p:nvSpPr>
        <p:spPr bwMode="auto">
          <a:xfrm>
            <a:off x="531813" y="327025"/>
            <a:ext cx="8080375" cy="461963"/>
          </a:xfrm>
          <a:prstGeom prst="rect">
            <a:avLst/>
          </a:prstGeom>
          <a:noFill/>
          <a:ln w="9525">
            <a:noFill/>
            <a:miter lim="800000"/>
            <a:headEnd/>
            <a:tailEnd/>
          </a:ln>
        </p:spPr>
        <p:txBody>
          <a:bodyPr>
            <a:spAutoFit/>
          </a:bodyPr>
          <a:lstStyle/>
          <a:p>
            <a:pPr algn="just"/>
            <a:r>
              <a:rPr lang="pt-BR" sz="2400" b="1">
                <a:latin typeface="Calibri" pitchFamily="34" charset="0"/>
                <a:ea typeface="Calibri" pitchFamily="34" charset="0"/>
                <a:cs typeface="Times New Roman" pitchFamily="18" charset="0"/>
              </a:rPr>
              <a:t>1.2. “</a:t>
            </a:r>
            <a:r>
              <a:rPr lang="pt-BR" sz="2400" b="1" i="1">
                <a:latin typeface="Calibri" pitchFamily="34" charset="0"/>
                <a:ea typeface="Calibri" pitchFamily="34" charset="0"/>
                <a:cs typeface="Times New Roman" pitchFamily="18" charset="0"/>
              </a:rPr>
              <a:t>Ninguém nasce mulher: torna-se mulher</a:t>
            </a:r>
            <a:r>
              <a:rPr lang="pt-BR" sz="2400" b="1">
                <a:latin typeface="Calibri" pitchFamily="34" charset="0"/>
                <a:ea typeface="Calibri" pitchFamily="34" charset="0"/>
                <a:cs typeface="Times New Roman" pitchFamily="18" charset="0"/>
              </a:rPr>
              <a:t>”</a:t>
            </a:r>
            <a:r>
              <a:rPr lang="pt-BR" sz="2400">
                <a:latin typeface="Calibri" pitchFamily="34" charset="0"/>
                <a:ea typeface="Calibri" pitchFamily="34" charset="0"/>
                <a:cs typeface="Times New Roman" pitchFamily="18" charset="0"/>
              </a:rPr>
              <a:t>- </a:t>
            </a:r>
            <a:r>
              <a:rPr lang="pt-BR">
                <a:latin typeface="Calibri" pitchFamily="34" charset="0"/>
                <a:ea typeface="Calibri" pitchFamily="34" charset="0"/>
                <a:cs typeface="Times New Roman" pitchFamily="18" charset="0"/>
              </a:rPr>
              <a:t>Simone de Beauvoir</a:t>
            </a:r>
          </a:p>
        </p:txBody>
      </p:sp>
      <p:pic>
        <p:nvPicPr>
          <p:cNvPr id="3" name="Imagem 2"/>
          <p:cNvPicPr>
            <a:picLocks noChangeAspect="1"/>
          </p:cNvPicPr>
          <p:nvPr/>
        </p:nvPicPr>
        <p:blipFill>
          <a:blip r:embed="rId3"/>
          <a:srcRect/>
          <a:stretch>
            <a:fillRect/>
          </a:stretch>
        </p:blipFill>
        <p:spPr bwMode="auto">
          <a:xfrm>
            <a:off x="1946275" y="1738313"/>
            <a:ext cx="5251450" cy="3395662"/>
          </a:xfrm>
          <a:prstGeom prst="rect">
            <a:avLst/>
          </a:prstGeom>
          <a:noFill/>
          <a:ln w="9525">
            <a:noFill/>
            <a:miter lim="800000"/>
            <a:headEnd/>
            <a:tailEnd/>
          </a:ln>
        </p:spPr>
      </p:pic>
      <p:sp>
        <p:nvSpPr>
          <p:cNvPr id="7" name="Retângulo 6"/>
          <p:cNvSpPr>
            <a:spLocks noChangeArrowheads="1"/>
          </p:cNvSpPr>
          <p:nvPr/>
        </p:nvSpPr>
        <p:spPr bwMode="auto">
          <a:xfrm>
            <a:off x="2324100" y="820738"/>
            <a:ext cx="4495800" cy="400050"/>
          </a:xfrm>
          <a:prstGeom prst="rect">
            <a:avLst/>
          </a:prstGeom>
          <a:noFill/>
          <a:ln w="9525">
            <a:noFill/>
            <a:miter lim="800000"/>
            <a:headEnd/>
            <a:tailEnd/>
          </a:ln>
        </p:spPr>
        <p:txBody>
          <a:bodyPr>
            <a:spAutoFit/>
          </a:bodyPr>
          <a:lstStyle/>
          <a:p>
            <a:pPr algn="just"/>
            <a:r>
              <a:rPr lang="pt-BR" sz="2000" b="1">
                <a:latin typeface="Calibri" pitchFamily="34" charset="0"/>
                <a:ea typeface="Calibri" pitchFamily="34" charset="0"/>
                <a:cs typeface="Times New Roman" pitchFamily="18" charset="0"/>
              </a:rPr>
              <a:t>Compreendendo o conceito de gênero</a:t>
            </a:r>
            <a:endParaRPr lang="pt-BR">
              <a:latin typeface="Calibri" pitchFamily="34" charset="0"/>
              <a:ea typeface="Calibri" pitchFamily="34" charset="0"/>
              <a:cs typeface="Times New Roman" pitchFamily="18" charset="0"/>
            </a:endParaRPr>
          </a:p>
        </p:txBody>
      </p:sp>
      <p:sp>
        <p:nvSpPr>
          <p:cNvPr id="8" name="Retângulo 7"/>
          <p:cNvSpPr>
            <a:spLocks noChangeArrowheads="1"/>
          </p:cNvSpPr>
          <p:nvPr/>
        </p:nvSpPr>
        <p:spPr bwMode="auto">
          <a:xfrm>
            <a:off x="3190875" y="1246188"/>
            <a:ext cx="1035050" cy="368300"/>
          </a:xfrm>
          <a:prstGeom prst="rect">
            <a:avLst/>
          </a:prstGeom>
          <a:noFill/>
          <a:ln w="9525">
            <a:noFill/>
            <a:miter lim="800000"/>
            <a:headEnd/>
            <a:tailEnd/>
          </a:ln>
        </p:spPr>
        <p:txBody>
          <a:bodyPr>
            <a:spAutoFit/>
          </a:bodyPr>
          <a:lstStyle/>
          <a:p>
            <a:pPr algn="just"/>
            <a:r>
              <a:rPr lang="pt-BR" b="1">
                <a:latin typeface="Calibri" pitchFamily="34" charset="0"/>
                <a:ea typeface="Calibri" pitchFamily="34" charset="0"/>
                <a:cs typeface="Times New Roman" pitchFamily="18" charset="0"/>
              </a:rPr>
              <a:t>Cultura</a:t>
            </a:r>
            <a:endParaRPr lang="pt-BR">
              <a:latin typeface="Calibri" pitchFamily="34" charset="0"/>
              <a:ea typeface="Calibri" pitchFamily="34" charset="0"/>
              <a:cs typeface="Times New Roman" pitchFamily="18" charset="0"/>
            </a:endParaRPr>
          </a:p>
        </p:txBody>
      </p:sp>
      <p:sp>
        <p:nvSpPr>
          <p:cNvPr id="9" name="Retângulo 8"/>
          <p:cNvSpPr>
            <a:spLocks noChangeArrowheads="1"/>
          </p:cNvSpPr>
          <p:nvPr/>
        </p:nvSpPr>
        <p:spPr bwMode="auto">
          <a:xfrm>
            <a:off x="4602163" y="1252538"/>
            <a:ext cx="2868612" cy="369887"/>
          </a:xfrm>
          <a:prstGeom prst="rect">
            <a:avLst/>
          </a:prstGeom>
          <a:noFill/>
          <a:ln w="9525">
            <a:noFill/>
            <a:miter lim="800000"/>
            <a:headEnd/>
            <a:tailEnd/>
          </a:ln>
        </p:spPr>
        <p:txBody>
          <a:bodyPr>
            <a:spAutoFit/>
          </a:bodyPr>
          <a:lstStyle/>
          <a:p>
            <a:pPr algn="just"/>
            <a:r>
              <a:rPr lang="pt-BR" b="1">
                <a:latin typeface="Calibri" pitchFamily="34" charset="0"/>
                <a:ea typeface="Calibri" pitchFamily="34" charset="0"/>
                <a:cs typeface="Times New Roman" pitchFamily="18" charset="0"/>
              </a:rPr>
              <a:t>Papéis e modelos de gênero</a:t>
            </a:r>
            <a:endParaRPr lang="pt-BR">
              <a:latin typeface="Calibri" pitchFamily="34" charset="0"/>
              <a:ea typeface="Calibri" pitchFamily="34" charset="0"/>
              <a:cs typeface="Times New Roman" pitchFamily="18" charset="0"/>
            </a:endParaRPr>
          </a:p>
        </p:txBody>
      </p:sp>
      <p:sp>
        <p:nvSpPr>
          <p:cNvPr id="11" name="Seta dobrada para cima 10"/>
          <p:cNvSpPr/>
          <p:nvPr/>
        </p:nvSpPr>
        <p:spPr>
          <a:xfrm rot="5400000">
            <a:off x="2892425" y="1241426"/>
            <a:ext cx="287337" cy="258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Seta para a direita 11"/>
          <p:cNvSpPr/>
          <p:nvPr/>
        </p:nvSpPr>
        <p:spPr>
          <a:xfrm>
            <a:off x="4168775" y="1362075"/>
            <a:ext cx="2698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2" name="Retângulo 1"/>
          <p:cNvSpPr>
            <a:spLocks noChangeArrowheads="1"/>
          </p:cNvSpPr>
          <p:nvPr/>
        </p:nvSpPr>
        <p:spPr bwMode="auto">
          <a:xfrm>
            <a:off x="696913" y="1255713"/>
            <a:ext cx="7981950" cy="3786187"/>
          </a:xfrm>
          <a:prstGeom prst="rect">
            <a:avLst/>
          </a:prstGeom>
          <a:noFill/>
          <a:ln w="9525">
            <a:noFill/>
            <a:miter lim="800000"/>
            <a:headEnd/>
            <a:tailEnd/>
          </a:ln>
        </p:spPr>
        <p:txBody>
          <a:bodyPr>
            <a:spAutoFit/>
          </a:bodyPr>
          <a:lstStyle/>
          <a:p>
            <a:pPr algn="just"/>
            <a:r>
              <a:rPr lang="pt-BR" sz="2000" b="1">
                <a:latin typeface="Calibri" pitchFamily="34" charset="0"/>
              </a:rPr>
              <a:t>Gênero</a:t>
            </a:r>
            <a:r>
              <a:rPr lang="pt-BR" sz="2000">
                <a:latin typeface="Calibri" pitchFamily="34" charset="0"/>
              </a:rPr>
              <a:t> pode ser definido como </a:t>
            </a:r>
            <a:r>
              <a:rPr lang="pt-BR" sz="2000" b="1">
                <a:latin typeface="Calibri" pitchFamily="34" charset="0"/>
              </a:rPr>
              <a:t>a apropriação cultural da diferença sexual</a:t>
            </a:r>
            <a:r>
              <a:rPr lang="pt-BR" sz="2000">
                <a:latin typeface="Calibri" pitchFamily="34" charset="0"/>
              </a:rPr>
              <a:t>. </a:t>
            </a:r>
          </a:p>
          <a:p>
            <a:pPr algn="just"/>
            <a:endParaRPr lang="pt-BR" sz="2000">
              <a:latin typeface="Calibri" pitchFamily="34" charset="0"/>
            </a:endParaRPr>
          </a:p>
          <a:p>
            <a:pPr algn="just"/>
            <a:r>
              <a:rPr lang="pt-BR" sz="2000">
                <a:latin typeface="Calibri" pitchFamily="34" charset="0"/>
              </a:rPr>
              <a:t>Isso implica dizer que cada cultura/sociedade estabeleceu papéis, funções,  características e relações de poder a partir das distinções de natureza sexual. Contudo, essas relações e suas consequências não são naturais e dadas biologicamente como o sexo: </a:t>
            </a:r>
            <a:r>
              <a:rPr lang="pt-BR" sz="2000" b="1">
                <a:latin typeface="Calibri" pitchFamily="34" charset="0"/>
              </a:rPr>
              <a:t>são construtos sociais e devem ser tratadas como tal.</a:t>
            </a:r>
          </a:p>
          <a:p>
            <a:pPr algn="just"/>
            <a:endParaRPr lang="pt-BR" sz="2000">
              <a:latin typeface="Calibri" pitchFamily="34" charset="0"/>
              <a:ea typeface="Calibri" pitchFamily="34" charset="0"/>
              <a:cs typeface="Times New Roman" pitchFamily="18" charset="0"/>
            </a:endParaRPr>
          </a:p>
          <a:p>
            <a:pPr algn="just"/>
            <a:r>
              <a:rPr lang="pt-BR" sz="2000">
                <a:latin typeface="Calibri" pitchFamily="34" charset="0"/>
                <a:ea typeface="Calibri" pitchFamily="34" charset="0"/>
                <a:cs typeface="Times New Roman" pitchFamily="18" charset="0"/>
              </a:rPr>
              <a:t>Assumindo essa condição podemos perceber que, para além do sexo masculino, feminino ou intersexual há uma </a:t>
            </a:r>
            <a:r>
              <a:rPr lang="pt-BR" sz="2000" b="1">
                <a:latin typeface="Calibri" pitchFamily="34" charset="0"/>
                <a:ea typeface="Calibri" pitchFamily="34" charset="0"/>
                <a:cs typeface="Times New Roman" pitchFamily="18" charset="0"/>
              </a:rPr>
              <a:t>multiplicidade de identidades e expressões relativas ao gênero e à sexualidade humana</a:t>
            </a:r>
            <a:r>
              <a:rPr lang="pt-BR" sz="2000">
                <a:latin typeface="Calibri" pitchFamily="34" charset="0"/>
                <a:ea typeface="Calibri" pitchFamily="34" charset="0"/>
                <a:cs typeface="Times New Roman" pitchFamily="18" charset="0"/>
              </a:rPr>
              <a:t>, como veremos a seguir. </a:t>
            </a:r>
          </a:p>
        </p:txBody>
      </p:sp>
      <p:sp>
        <p:nvSpPr>
          <p:cNvPr id="6" name="CaixaDeTexto 5"/>
          <p:cNvSpPr txBox="1">
            <a:spLocks noChangeArrowheads="1"/>
          </p:cNvSpPr>
          <p:nvPr/>
        </p:nvSpPr>
        <p:spPr bwMode="auto">
          <a:xfrm>
            <a:off x="1670050" y="346075"/>
            <a:ext cx="5803900" cy="461963"/>
          </a:xfrm>
          <a:prstGeom prst="rect">
            <a:avLst/>
          </a:prstGeom>
          <a:noFill/>
          <a:ln w="9525">
            <a:noFill/>
            <a:miter lim="800000"/>
            <a:headEnd/>
            <a:tailEnd/>
          </a:ln>
        </p:spPr>
        <p:txBody>
          <a:bodyPr>
            <a:spAutoFit/>
          </a:bodyPr>
          <a:lstStyle/>
          <a:p>
            <a:pPr algn="ctr"/>
            <a:r>
              <a:rPr lang="pt-BR" sz="2400" b="1">
                <a:latin typeface="Calibri" pitchFamily="34" charset="0"/>
              </a:rPr>
              <a:t>Gênero: uma definição</a:t>
            </a:r>
            <a:endParaRPr lang="pt-BR"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m 9"/>
          <p:cNvPicPr>
            <a:picLocks noChangeAspect="1"/>
          </p:cNvPicPr>
          <p:nvPr/>
        </p:nvPicPr>
        <p:blipFill>
          <a:blip r:embed="rId2"/>
          <a:srcRect/>
          <a:stretch>
            <a:fillRect/>
          </a:stretch>
        </p:blipFill>
        <p:spPr bwMode="auto">
          <a:xfrm>
            <a:off x="0" y="6492875"/>
            <a:ext cx="9144000" cy="365125"/>
          </a:xfrm>
          <a:prstGeom prst="rect">
            <a:avLst/>
          </a:prstGeom>
          <a:noFill/>
          <a:ln w="9525">
            <a:noFill/>
            <a:miter lim="800000"/>
            <a:headEnd/>
            <a:tailEnd/>
          </a:ln>
        </p:spPr>
      </p:pic>
      <p:sp>
        <p:nvSpPr>
          <p:cNvPr id="4" name="Título 3"/>
          <p:cNvSpPr>
            <a:spLocks noGrp="1"/>
          </p:cNvSpPr>
          <p:nvPr>
            <p:ph type="title"/>
          </p:nvPr>
        </p:nvSpPr>
        <p:spPr>
          <a:xfrm>
            <a:off x="260350" y="808038"/>
            <a:ext cx="8623300" cy="3976687"/>
          </a:xfrm>
        </p:spPr>
        <p:txBody>
          <a:bodyPr rtlCol="0">
            <a:noAutofit/>
          </a:bodyPr>
          <a:lstStyle/>
          <a:p>
            <a:pPr fontAlgn="auto">
              <a:lnSpc>
                <a:spcPct val="100000"/>
              </a:lnSpc>
              <a:spcAft>
                <a:spcPts val="0"/>
              </a:spcAft>
              <a:defRPr/>
            </a:pPr>
            <a:r>
              <a:rPr lang="pt-BR" sz="1800" b="1" dirty="0">
                <a:latin typeface="+mn-lt"/>
              </a:rPr>
              <a:t>Identidade de gênero</a:t>
            </a:r>
            <a:r>
              <a:rPr lang="pt-BR" sz="1800" dirty="0">
                <a:latin typeface="+mn-lt"/>
              </a:rPr>
              <a:t> </a:t>
            </a:r>
            <a:r>
              <a:rPr lang="pt-BR" sz="1800" i="1" dirty="0">
                <a:latin typeface="+mn-lt"/>
              </a:rPr>
              <a:t>refere-se à experiência individual de expressar-se em relação às masculinidades e feminilidades, independente do sexo biológico atribuído no nascimento. Isso inclui um sentido pessoal do corpo (que pode envolver, por livre escolha, modificação da aparência ou função corporal por meios médicos, cirúrgicos ou outros) e outras expressões de gênero, inclusive vestimenta, modo de falar e gestualidade.</a:t>
            </a:r>
            <a:br>
              <a:rPr lang="pt-BR" sz="1800" i="1" dirty="0">
                <a:latin typeface="+mn-lt"/>
              </a:rPr>
            </a:br>
            <a:r>
              <a:rPr lang="pt-BR" sz="1800" i="1" dirty="0">
                <a:latin typeface="+mn-lt"/>
              </a:rPr>
              <a:t/>
            </a:r>
            <a:br>
              <a:rPr lang="pt-BR" sz="1800" i="1" dirty="0">
                <a:latin typeface="+mn-lt"/>
              </a:rPr>
            </a:br>
            <a:r>
              <a:rPr lang="pt-BR" sz="1800" b="1" i="1" dirty="0">
                <a:latin typeface="+mn-lt"/>
              </a:rPr>
              <a:t>Expressões de gênero </a:t>
            </a:r>
            <a:r>
              <a:rPr lang="pt-BR" sz="1800" i="1" dirty="0">
                <a:latin typeface="+mn-lt"/>
              </a:rPr>
              <a:t>- a subjetividade, afetos, processos de apropriação e resistência que compõem a identidade de cada indivíduo produzem uma multiplicidade de identidades e expressões de gênero que fogem ao binarismo homem/mulher </a:t>
            </a:r>
            <a:r>
              <a:rPr lang="pt-BR" sz="1800" i="1" dirty="0" err="1">
                <a:latin typeface="+mn-lt"/>
              </a:rPr>
              <a:t>cisgênero</a:t>
            </a:r>
            <a:r>
              <a:rPr lang="pt-BR" sz="1800" i="1" dirty="0">
                <a:latin typeface="+mn-lt"/>
              </a:rPr>
              <a:t>, ou seja, que se identificam com o gênero atribuído ao sexo de nascença.</a:t>
            </a:r>
            <a:endParaRPr lang="pt-BR" sz="1800" dirty="0">
              <a:latin typeface="+mn-lt"/>
            </a:endParaRPr>
          </a:p>
        </p:txBody>
      </p:sp>
      <p:sp>
        <p:nvSpPr>
          <p:cNvPr id="2" name="CaixaDeTexto 1"/>
          <p:cNvSpPr txBox="1">
            <a:spLocks noChangeArrowheads="1"/>
          </p:cNvSpPr>
          <p:nvPr/>
        </p:nvSpPr>
        <p:spPr bwMode="auto">
          <a:xfrm>
            <a:off x="1670050" y="346075"/>
            <a:ext cx="5803900" cy="461963"/>
          </a:xfrm>
          <a:prstGeom prst="rect">
            <a:avLst/>
          </a:prstGeom>
          <a:noFill/>
          <a:ln w="9525">
            <a:noFill/>
            <a:miter lim="800000"/>
            <a:headEnd/>
            <a:tailEnd/>
          </a:ln>
        </p:spPr>
        <p:txBody>
          <a:bodyPr>
            <a:spAutoFit/>
          </a:bodyPr>
          <a:lstStyle/>
          <a:p>
            <a:pPr algn="ctr"/>
            <a:r>
              <a:rPr lang="pt-BR" sz="2400" b="1">
                <a:latin typeface="Calibri" pitchFamily="34" charset="0"/>
              </a:rPr>
              <a:t>Gênero: uma questão de identidade</a:t>
            </a:r>
            <a:endParaRPr lang="pt-BR"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4641</TotalTime>
  <Words>2499</Words>
  <Application>Microsoft Office PowerPoint</Application>
  <PresentationFormat>Apresentação na tela (4:3)</PresentationFormat>
  <Paragraphs>94</Paragraphs>
  <Slides>21</Slides>
  <Notes>0</Notes>
  <HiddenSlides>0</HiddenSlides>
  <MMClips>0</MMClips>
  <ScaleCrop>false</ScaleCrop>
  <HeadingPairs>
    <vt:vector size="6" baseType="variant">
      <vt:variant>
        <vt:lpstr>Fontes usadas</vt:lpstr>
      </vt:variant>
      <vt:variant>
        <vt:i4>6</vt:i4>
      </vt:variant>
      <vt:variant>
        <vt:lpstr>Modelo de design</vt:lpstr>
      </vt:variant>
      <vt:variant>
        <vt:i4>1</vt:i4>
      </vt:variant>
      <vt:variant>
        <vt:lpstr>Títulos de slides</vt:lpstr>
      </vt:variant>
      <vt:variant>
        <vt:i4>21</vt:i4>
      </vt:variant>
    </vt:vector>
  </HeadingPairs>
  <TitlesOfParts>
    <vt:vector size="28" baseType="lpstr">
      <vt:lpstr>Calibri</vt:lpstr>
      <vt:lpstr>Arial</vt:lpstr>
      <vt:lpstr>Calibri Light</vt:lpstr>
      <vt:lpstr>Times New Roman</vt:lpstr>
      <vt:lpstr>Wingdings</vt:lpstr>
      <vt:lpstr>Arial Rounded MT Bold</vt:lpstr>
      <vt:lpstr>Personalizar design</vt:lpstr>
      <vt:lpstr>Slide 1</vt:lpstr>
      <vt:lpstr>Slide 2</vt:lpstr>
      <vt:lpstr>Slide 3</vt:lpstr>
      <vt:lpstr>Slide 4</vt:lpstr>
      <vt:lpstr>Sexo e gênero: compreendendo as diferenças</vt:lpstr>
      <vt:lpstr>Diferenças sexuais biológicas</vt:lpstr>
      <vt:lpstr>Slide 7</vt:lpstr>
      <vt:lpstr>Slide 8</vt:lpstr>
      <vt:lpstr>Identidade de gênero refere-se à experiência individual de expressar-se em relação às masculinidades e feminilidades, independente do sexo biológico atribuído no nascimento. Isso inclui um sentido pessoal do corpo (que pode envolver, por livre escolha, modificação da aparência ou função corporal por meios médicos, cirúrgicos ou outros) e outras expressões de gênero, inclusive vestimenta, modo de falar e gestualidade.  Expressões de gênero - a subjetividade, afetos, processos de apropriação e resistência que compõem a identidade de cada indivíduo produzem uma multiplicidade de identidades e expressões de gênero que fogem ao binarismo homem/mulher cisgênero, ou seja, que se identificam com o gênero atribuído ao sexo de nascença.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atos sexuais entre adultos do mesmo sexo em privativo são legais. Moçambique e Palay descriminalizaram os atos entre pessoas do mesmo sexo em 2014 e Lesoto em 2010.</dc:title>
  <dc:creator>Julio Moreira</dc:creator>
  <cp:lastModifiedBy>Tuberculose</cp:lastModifiedBy>
  <cp:revision>231</cp:revision>
  <dcterms:created xsi:type="dcterms:W3CDTF">2015-08-26T15:05:40Z</dcterms:created>
  <dcterms:modified xsi:type="dcterms:W3CDTF">2017-08-30T15:29:15Z</dcterms:modified>
</cp:coreProperties>
</file>