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59" r:id="rId4"/>
    <p:sldId id="352" r:id="rId5"/>
    <p:sldId id="268" r:id="rId6"/>
    <p:sldId id="271" r:id="rId7"/>
    <p:sldId id="277" r:id="rId8"/>
    <p:sldId id="262" r:id="rId9"/>
    <p:sldId id="264" r:id="rId10"/>
    <p:sldId id="267" r:id="rId11"/>
    <p:sldId id="266" r:id="rId12"/>
    <p:sldId id="291" r:id="rId13"/>
    <p:sldId id="307" r:id="rId14"/>
    <p:sldId id="309" r:id="rId15"/>
    <p:sldId id="308" r:id="rId16"/>
    <p:sldId id="310" r:id="rId17"/>
    <p:sldId id="314" r:id="rId18"/>
    <p:sldId id="355" r:id="rId19"/>
    <p:sldId id="356" r:id="rId20"/>
    <p:sldId id="354" r:id="rId21"/>
    <p:sldId id="315" r:id="rId22"/>
    <p:sldId id="316" r:id="rId23"/>
    <p:sldId id="317" r:id="rId24"/>
    <p:sldId id="321" r:id="rId25"/>
    <p:sldId id="322" r:id="rId26"/>
    <p:sldId id="318" r:id="rId27"/>
    <p:sldId id="324" r:id="rId28"/>
    <p:sldId id="323" r:id="rId29"/>
    <p:sldId id="325" r:id="rId30"/>
    <p:sldId id="326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19" r:id="rId41"/>
    <p:sldId id="327" r:id="rId42"/>
    <p:sldId id="328" r:id="rId43"/>
    <p:sldId id="320" r:id="rId44"/>
    <p:sldId id="329" r:id="rId45"/>
    <p:sldId id="330" r:id="rId46"/>
    <p:sldId id="331" r:id="rId47"/>
    <p:sldId id="332" r:id="rId48"/>
    <p:sldId id="342" r:id="rId49"/>
    <p:sldId id="343" r:id="rId50"/>
    <p:sldId id="344" r:id="rId51"/>
    <p:sldId id="345" r:id="rId52"/>
    <p:sldId id="346" r:id="rId53"/>
    <p:sldId id="347" r:id="rId54"/>
    <p:sldId id="349" r:id="rId55"/>
    <p:sldId id="350" r:id="rId56"/>
    <p:sldId id="348" r:id="rId57"/>
    <p:sldId id="353" r:id="rId58"/>
    <p:sldId id="313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492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60E85-F488-4359-A604-80FD0C0F82E8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5A9A5-6FF0-4BC3-9BEB-A044F07FD7F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9342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EB8D6-5CDE-46A7-A569-1E83A3AF06A0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410F4-AF84-4C9D-A7FE-17D33CCC388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453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10F4-AF84-4C9D-A7FE-17D33CCC388B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229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31EB77-AEC6-45D0-852C-9B3108EC4DF9}" type="slidenum">
              <a:rPr lang="pt-BR" altLang="pt-B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t-BR" altLang="pt-BR" dirty="0" smtClean="0">
              <a:latin typeface="Arial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31EB77-AEC6-45D0-852C-9B3108EC4DF9}" type="slidenum">
              <a:rPr lang="pt-BR" altLang="pt-B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t-BR" altLang="pt-BR" dirty="0" smtClean="0">
              <a:latin typeface="Arial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700"/>
            <a:ext cx="8074025" cy="14335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35013" y="1700213"/>
            <a:ext cx="8228012" cy="5807075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44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F27C2-7A52-4B2C-98A2-A75787CECF84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E690-BD07-4034-B711-9A054A96B344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 descr="DEMAIS PÁGINAS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hyperlink" Target="http://www.google.com.br/imgres?imgurl=http://www.olhardireto.com.br/imgsite/noticias/00019102011143131.gif&amp;imgrefurl=http://ferbbbmktsaude.blogspot.com/2012/05/cade-as-obras-na-saude-para-copa-do.html&amp;h=385&amp;w=580&amp;tbnid=-PSE6HLqS6dEUM:&amp;docid=KJMnJGnEbs0JvM&amp;ei=QkrnVa3xDcqIwgStt7vQDw&amp;tbm=isch&amp;ved=0CC8QMygTMBNqFQoTCK2a5KaH2ccCFUqEkAodrdsO-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cve@saude.rj.gov.b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RIMEIRA PÁGINA.jpg"/>
          <p:cNvPicPr>
            <a:picLocks noChangeAspect="1"/>
          </p:cNvPicPr>
          <p:nvPr/>
        </p:nvPicPr>
        <p:blipFill>
          <a:blip r:embed="rId2" cstate="print"/>
          <a:srcRect t="301" b="394"/>
          <a:stretch>
            <a:fillRect/>
          </a:stretch>
        </p:blipFill>
        <p:spPr>
          <a:xfrm>
            <a:off x="-36512" y="-51758"/>
            <a:ext cx="9228265" cy="6909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0973"/>
              </p:ext>
            </p:extLst>
          </p:nvPr>
        </p:nvGraphicFramePr>
        <p:xfrm>
          <a:off x="590550" y="1615281"/>
          <a:ext cx="7962900" cy="4914900"/>
        </p:xfrm>
        <a:graphic>
          <a:graphicData uri="http://schemas.openxmlformats.org/drawingml/2006/table">
            <a:tbl>
              <a:tblPr firstRow="1" bandRow="1"/>
              <a:tblGrid>
                <a:gridCol w="3405386"/>
                <a:gridCol w="1368152"/>
                <a:gridCol w="1872208"/>
                <a:gridCol w="1317154"/>
              </a:tblGrid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79646"/>
                          </a:solidFill>
                          <a:effectLst/>
                          <a:latin typeface="Comic Sans MS"/>
                        </a:rPr>
                        <a:t>HOSPITAL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79646"/>
                          </a:solidFill>
                          <a:effectLst/>
                          <a:latin typeface="Comic Sans MS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79646"/>
                          </a:solidFill>
                          <a:effectLst/>
                          <a:latin typeface="Comic Sans MS"/>
                        </a:rPr>
                        <a:t>MUNICÍPIO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F79646"/>
                          </a:solidFill>
                          <a:effectLst/>
                          <a:latin typeface="Comic Sans MS"/>
                        </a:rPr>
                        <a:t>HABILI-TAÇÃO</a:t>
                      </a:r>
                      <a:endParaRPr lang="pt-BR" sz="2000" b="1" i="0" u="none" strike="noStrike" dirty="0">
                        <a:solidFill>
                          <a:srgbClr val="F79646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Hosp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. Univ. Antonio Pedro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Metro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Niterói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Hosp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. São João</a:t>
                      </a:r>
                      <a:r>
                        <a:rPr lang="pt-BR" sz="2000" b="0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Batista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Médio Paraíba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Volta Redonda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Hosp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. São José</a:t>
                      </a:r>
                      <a:r>
                        <a:rPr lang="pt-BR" sz="2000" b="0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 do </a:t>
                      </a:r>
                      <a:r>
                        <a:rPr lang="pt-BR" sz="2000" b="0" i="0" u="none" strike="noStrike" baseline="0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Avai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Noroeste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Itaperuna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Hosp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. Ferreira Machado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Campos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Hosp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. Mun. Raul Sertã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Serrana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Nova Friburgo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Hosp. 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Univ. Sul Fluminense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Centro Sul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Vassouras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2014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Hosp. Geral </a:t>
                      </a:r>
                      <a:r>
                        <a:rPr lang="pt-BR" sz="2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Japuíba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BIG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Angra dos Reis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Hosp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. Mun. De Rio das Ostras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Baixada Litorânea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Rio das Ostras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2014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692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 bwMode="auto">
          <a:xfrm>
            <a:off x="611188" y="620689"/>
            <a:ext cx="8074025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altLang="pt-BR" sz="3200" b="1" dirty="0" smtClean="0">
                <a:solidFill>
                  <a:srgbClr val="003399"/>
                </a:solidFill>
                <a:latin typeface="Cambria" pitchFamily="18" charset="0"/>
                <a:cs typeface="Arial" charset="0"/>
              </a:rPr>
              <a:t>Núcleos Colaboradores – </a:t>
            </a:r>
            <a:r>
              <a:rPr lang="pt-BR" altLang="pt-BR" sz="3200" b="1" dirty="0" err="1" smtClean="0">
                <a:solidFill>
                  <a:srgbClr val="003399"/>
                </a:solidFill>
                <a:latin typeface="Cambria" pitchFamily="18" charset="0"/>
                <a:cs typeface="Arial" charset="0"/>
              </a:rPr>
              <a:t>Hosp</a:t>
            </a:r>
            <a:r>
              <a:rPr lang="pt-BR" altLang="pt-BR" sz="3200" b="1" dirty="0" smtClean="0">
                <a:solidFill>
                  <a:srgbClr val="003399"/>
                </a:solidFill>
                <a:latin typeface="Cambria" pitchFamily="18" charset="0"/>
                <a:cs typeface="Arial" charset="0"/>
              </a:rPr>
              <a:t>. Estaduais</a:t>
            </a:r>
            <a:endParaRPr lang="pt-BR" altLang="pt-BR" sz="3200" b="1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42457"/>
              </p:ext>
            </p:extLst>
          </p:nvPr>
        </p:nvGraphicFramePr>
        <p:xfrm>
          <a:off x="611560" y="1268759"/>
          <a:ext cx="7704855" cy="5184576"/>
        </p:xfrm>
        <a:graphic>
          <a:graphicData uri="http://schemas.openxmlformats.org/drawingml/2006/table">
            <a:tbl>
              <a:tblPr firstRow="1" bandRow="1"/>
              <a:tblGrid>
                <a:gridCol w="2363271"/>
                <a:gridCol w="2544414"/>
                <a:gridCol w="2797170"/>
              </a:tblGrid>
              <a:tr h="7490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>
                          <a:solidFill>
                            <a:srgbClr val="F79646"/>
                          </a:solidFill>
                          <a:effectLst/>
                          <a:latin typeface="Comic Sans MS"/>
                        </a:rPr>
                        <a:t>HOSPITAL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>
                          <a:solidFill>
                            <a:srgbClr val="F79646"/>
                          </a:solidFill>
                          <a:effectLst/>
                          <a:latin typeface="Comic Sans MS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>
                          <a:solidFill>
                            <a:srgbClr val="F79646"/>
                          </a:solidFill>
                          <a:effectLst/>
                          <a:latin typeface="Comic Sans MS"/>
                        </a:rPr>
                        <a:t>MUNICÍPIO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4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HERF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Metro 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631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HEAS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31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HECC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631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HEGV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31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HEAPN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Duque de Caxias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631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         </a:t>
                      </a:r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Metro II</a:t>
                      </a:r>
                      <a:endParaRPr lang="pt-BR" sz="1600" b="0" i="0" u="none" strike="noStrike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         Niterói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31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HEAL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       Metro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   São Gonçalo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4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Vigilância Epidemiológica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Hospitalar</a:t>
            </a:r>
            <a:b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Fontes de Informação</a:t>
            </a:r>
            <a:endParaRPr lang="pt-BR" sz="3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40" y="3154805"/>
            <a:ext cx="2316480" cy="137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83321"/>
            <a:ext cx="381000" cy="45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48" y="1556792"/>
            <a:ext cx="1944308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2"/>
            <a:ext cx="1800200" cy="103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321" y="3364148"/>
            <a:ext cx="16561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4725144"/>
            <a:ext cx="136815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29201"/>
            <a:ext cx="1653044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16561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573016"/>
            <a:ext cx="15121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204865"/>
            <a:ext cx="165618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22" y="2683321"/>
            <a:ext cx="633971" cy="67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7678">
            <a:off x="5670670" y="3606833"/>
            <a:ext cx="778861" cy="4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48" y="4372260"/>
            <a:ext cx="939243" cy="75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4581128"/>
            <a:ext cx="31273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09" y="4284732"/>
            <a:ext cx="864279" cy="72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5325">
            <a:off x="2123729" y="3645024"/>
            <a:ext cx="1080119" cy="63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776">
            <a:off x="2538177" y="3070949"/>
            <a:ext cx="870150" cy="50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7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3100" b="1" dirty="0">
                <a:solidFill>
                  <a:schemeClr val="tx2"/>
                </a:solidFill>
              </a:rPr>
              <a:t>Resumo das atividades da VE hospitalar </a:t>
            </a:r>
          </a:p>
        </p:txBody>
      </p:sp>
      <p:pic>
        <p:nvPicPr>
          <p:cNvPr id="5" name="Imagem 4" descr="Image result for imagem de pessoa atendida no hospital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5"/>
            <a:ext cx="201622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ta para a direita 5"/>
          <p:cNvSpPr/>
          <p:nvPr/>
        </p:nvSpPr>
        <p:spPr>
          <a:xfrm>
            <a:off x="2514661" y="2433997"/>
            <a:ext cx="2520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26" y="1898829"/>
            <a:ext cx="1248321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28" y="1916832"/>
            <a:ext cx="1224135" cy="162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85" y="2377247"/>
            <a:ext cx="2258932" cy="155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ta para a direita 9"/>
          <p:cNvSpPr/>
          <p:nvPr/>
        </p:nvSpPr>
        <p:spPr>
          <a:xfrm>
            <a:off x="5748628" y="2924945"/>
            <a:ext cx="2520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15" y="4459472"/>
            <a:ext cx="1585303" cy="207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ta para a direita 12"/>
          <p:cNvSpPr/>
          <p:nvPr/>
        </p:nvSpPr>
        <p:spPr>
          <a:xfrm flipH="1">
            <a:off x="2358867" y="5307582"/>
            <a:ext cx="288036" cy="153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99" y="4459472"/>
            <a:ext cx="2707058" cy="207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ta para a direita 11"/>
          <p:cNvSpPr/>
          <p:nvPr/>
        </p:nvSpPr>
        <p:spPr>
          <a:xfrm flipH="1">
            <a:off x="5874642" y="5318439"/>
            <a:ext cx="288036" cy="153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6" y="4355595"/>
            <a:ext cx="1586390" cy="21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baixo 2"/>
          <p:cNvSpPr/>
          <p:nvPr/>
        </p:nvSpPr>
        <p:spPr>
          <a:xfrm>
            <a:off x="7570551" y="4099227"/>
            <a:ext cx="144016" cy="256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027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3587141" cy="210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851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>
                <a:solidFill>
                  <a:schemeClr val="tx2"/>
                </a:solidFill>
                <a:latin typeface="Comic Sans MS" pitchFamily="66" charset="0"/>
              </a:rPr>
              <a:t>Outras </a:t>
            </a:r>
            <a:r>
              <a:rPr lang="pt-BR" sz="3200" dirty="0">
                <a:solidFill>
                  <a:schemeClr val="tx2"/>
                </a:solidFill>
                <a:latin typeface="Comic Sans MS" pitchFamily="66" charset="0"/>
              </a:rPr>
              <a:t>Atividades </a:t>
            </a:r>
            <a:r>
              <a:rPr lang="pt-BR" sz="3200" dirty="0" smtClean="0">
                <a:solidFill>
                  <a:schemeClr val="tx2"/>
                </a:solidFill>
                <a:latin typeface="Comic Sans MS" pitchFamily="66" charset="0"/>
              </a:rPr>
              <a:t>da VE</a:t>
            </a:r>
            <a:endParaRPr lang="pt-BR" sz="3100" b="1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5" y="1124744"/>
            <a:ext cx="8568952" cy="39087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Elaborar, analisar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...</a:t>
            </a:r>
          </a:p>
          <a:p>
            <a:pPr>
              <a:buNone/>
              <a:defRPr/>
            </a:pPr>
            <a:endParaRPr lang="pt-BR" sz="8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Portaria</a:t>
            </a:r>
            <a:r>
              <a:rPr lang="pt-BR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 sz="2400" b="1" dirty="0">
                <a:solidFill>
                  <a:schemeClr val="tx2"/>
                </a:solidFill>
                <a:latin typeface="Calibri" pitchFamily="34" charset="0"/>
              </a:rPr>
              <a:t>Nº 1.119/GM/MS (</a:t>
            </a: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05/06/2008</a:t>
            </a:r>
            <a:r>
              <a:rPr lang="pt-BR" sz="2400" b="1" dirty="0">
                <a:solidFill>
                  <a:schemeClr val="tx2"/>
                </a:solidFill>
                <a:latin typeface="Calibri" pitchFamily="34" charset="0"/>
              </a:rPr>
              <a:t>)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- regulamenta a vigilância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dos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óbitos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maternos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;</a:t>
            </a:r>
            <a:endParaRPr lang="pt-BR" sz="8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endParaRPr lang="pt-BR" sz="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  <a:defRPr/>
            </a:pPr>
            <a:endParaRPr lang="pt-BR" sz="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  <a:defRPr/>
            </a:pPr>
            <a:endParaRPr lang="pt-BR" sz="8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  <a:defRPr/>
            </a:pPr>
            <a:endParaRPr lang="pt-BR" sz="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  <a:defRPr/>
            </a:pPr>
            <a:endParaRPr lang="pt-BR" sz="8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  <a:defRPr/>
            </a:pPr>
            <a:endParaRPr lang="pt-BR" sz="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  <a:defRPr/>
            </a:pPr>
            <a:endParaRPr lang="pt-BR" sz="8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  <a:defRPr/>
            </a:pPr>
            <a:endParaRPr lang="pt-BR" sz="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  <a:defRPr/>
            </a:pPr>
            <a:endParaRPr lang="pt-BR" sz="8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Portaria </a:t>
            </a:r>
            <a:r>
              <a:rPr lang="pt-BR" sz="2400" b="1" dirty="0">
                <a:solidFill>
                  <a:schemeClr val="tx2"/>
                </a:solidFill>
                <a:latin typeface="Calibri" pitchFamily="34" charset="0"/>
              </a:rPr>
              <a:t>Nº 72 /GM/MS (</a:t>
            </a: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11/01/2010</a:t>
            </a:r>
            <a:r>
              <a:rPr lang="pt-BR" sz="2400" b="1" dirty="0">
                <a:solidFill>
                  <a:schemeClr val="tx2"/>
                </a:solidFill>
                <a:latin typeface="Calibri" pitchFamily="34" charset="0"/>
              </a:rPr>
              <a:t>)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- torna obrigatória a vigilância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do óbito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infantil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 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fetal em todos os serviços de saúde(público e privado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) integrantes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do SUS</a:t>
            </a:r>
            <a:endParaRPr lang="pt-BR" sz="24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  <a:defRPr/>
            </a:pPr>
            <a:endParaRPr lang="pt-BR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096345" cy="384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3600" b="1" dirty="0" smtClean="0">
                <a:solidFill>
                  <a:schemeClr val="tx2"/>
                </a:solidFill>
              </a:rPr>
              <a:t>Retroalimentação </a:t>
            </a:r>
            <a:r>
              <a:rPr lang="pt-BR" sz="3600" b="1" dirty="0">
                <a:solidFill>
                  <a:schemeClr val="tx2"/>
                </a:solidFill>
              </a:rPr>
              <a:t>e difusão do </a:t>
            </a:r>
            <a:r>
              <a:rPr lang="pt-BR" sz="3600" b="1" dirty="0" smtClean="0">
                <a:solidFill>
                  <a:schemeClr val="tx2"/>
                </a:solidFill>
              </a:rPr>
              <a:t>conhecimento/ou estratégia de comunicação ?</a:t>
            </a:r>
            <a:r>
              <a:rPr lang="pt-BR" sz="3600" dirty="0">
                <a:solidFill>
                  <a:schemeClr val="tx2"/>
                </a:solidFill>
              </a:rPr>
              <a:t/>
            </a:r>
            <a:br>
              <a:rPr lang="pt-BR" sz="3600" dirty="0">
                <a:solidFill>
                  <a:schemeClr val="tx2"/>
                </a:solidFill>
              </a:rPr>
            </a:br>
            <a:r>
              <a:rPr lang="pt-BR" sz="32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sz="3200" dirty="0">
                <a:solidFill>
                  <a:schemeClr val="accent6">
                    <a:lumMod val="50000"/>
                  </a:schemeClr>
                </a:solidFill>
              </a:rPr>
            </a:b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65" y="470508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2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6208"/>
            <a:ext cx="4369015" cy="222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44" y="3436665"/>
            <a:ext cx="5867724" cy="34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391386" y="1840728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>
                <a:solidFill>
                  <a:schemeClr val="accent6">
                    <a:lumMod val="50000"/>
                  </a:schemeClr>
                </a:solidFill>
              </a:rPr>
              <a:t>Organização interna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108" y="4731833"/>
            <a:ext cx="3153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u="sng" dirty="0">
                <a:solidFill>
                  <a:schemeClr val="accent6">
                    <a:lumMod val="50000"/>
                  </a:schemeClr>
                </a:solidFill>
              </a:rPr>
              <a:t>Estabelecer o fluxo </a:t>
            </a:r>
            <a:r>
              <a:rPr lang="pt-BR" sz="2400" u="sng" dirty="0" smtClean="0">
                <a:solidFill>
                  <a:schemeClr val="accent6">
                    <a:lumMod val="50000"/>
                  </a:schemeClr>
                </a:solidFill>
              </a:rPr>
              <a:t>de</a:t>
            </a:r>
          </a:p>
          <a:p>
            <a:r>
              <a:rPr lang="pt-BR" sz="2400" u="sng" dirty="0" smtClean="0">
                <a:solidFill>
                  <a:schemeClr val="accent6">
                    <a:lumMod val="50000"/>
                  </a:schemeClr>
                </a:solidFill>
              </a:rPr>
              <a:t>notificação </a:t>
            </a:r>
            <a:r>
              <a:rPr lang="pt-BR" sz="2400" u="sng" dirty="0">
                <a:solidFill>
                  <a:schemeClr val="accent6">
                    <a:lumMod val="50000"/>
                  </a:schemeClr>
                </a:solidFill>
              </a:rPr>
              <a:t>para a SMS </a:t>
            </a:r>
            <a:endParaRPr lang="pt-BR" sz="24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91468" y="83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4000" b="1" dirty="0" smtClean="0">
                <a:solidFill>
                  <a:schemeClr val="tx2"/>
                </a:solidFill>
              </a:rPr>
              <a:t>Prática Operacional - Logísticas</a:t>
            </a:r>
            <a:endParaRPr lang="pt-BR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46700"/>
            <a:ext cx="8148398" cy="61112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551596"/>
            <a:ext cx="8004382" cy="166949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chemeClr val="bg1"/>
                </a:solidFill>
              </a:rPr>
              <a:t>Comissões Municipais de Controle de Infecção Hospitalar</a:t>
            </a:r>
            <a:endParaRPr lang="pt-B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Pactuação</a:t>
            </a:r>
            <a:r>
              <a:rPr lang="pt-BR" dirty="0" smtClean="0"/>
              <a:t> CIB em 2014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Determina a criação das Comissões Municipais de Controle de Infecção para os municípios com unidades de terapia intensiva, em até 90 dias 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0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488832" cy="3456384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Monitoramento das IRAS – Infecções Relacionadas à Assistência em Saúde:</a:t>
            </a: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/>
                </a:solidFill>
              </a:rPr>
              <a:t>Infecção de corrente sanguínea por cateter venoso</a:t>
            </a: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/>
                </a:solidFill>
              </a:rPr>
              <a:t>Infecção Respiratória por ventilação mecânica</a:t>
            </a: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/>
                </a:solidFill>
              </a:rPr>
              <a:t>Infecção pós Cesária</a:t>
            </a:r>
          </a:p>
          <a:p>
            <a:pPr algn="l">
              <a:lnSpc>
                <a:spcPct val="17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As informações devem ser lançadas mensalmente através do </a:t>
            </a:r>
            <a:r>
              <a:rPr lang="pt-BR" sz="2000" b="1" dirty="0" err="1" smtClean="0">
                <a:solidFill>
                  <a:schemeClr val="tx1"/>
                </a:solidFill>
              </a:rPr>
              <a:t>formsus</a:t>
            </a:r>
            <a:r>
              <a:rPr lang="pt-BR" sz="2000" b="1" dirty="0" smtClean="0">
                <a:solidFill>
                  <a:schemeClr val="tx1"/>
                </a:solidFill>
              </a:rPr>
              <a:t>.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7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46700"/>
            <a:ext cx="8148398" cy="61112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990656" cy="230425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REDE DE VIGILÂNCIA EPIDEMIOLÓGICA 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>HOSPITALAR NO ESTADO DO RIO DE JANEIRO E VIGILÂNCIA DA MORTALIDADE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/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2700" dirty="0" smtClean="0">
                <a:solidFill>
                  <a:schemeClr val="bg1"/>
                </a:solidFill>
              </a:rPr>
              <a:t>Novembro – 2015</a:t>
            </a:r>
            <a:r>
              <a:rPr lang="pt-BR" sz="3200" dirty="0" smtClean="0">
                <a:solidFill>
                  <a:schemeClr val="bg1"/>
                </a:solidFill>
              </a:rPr>
              <a:t/>
            </a:r>
            <a:br>
              <a:rPr lang="pt-BR" sz="3200" dirty="0" smtClean="0">
                <a:solidFill>
                  <a:schemeClr val="bg1"/>
                </a:solidFill>
              </a:rPr>
            </a:b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836712"/>
            <a:ext cx="7416824" cy="18722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SUBSECRETARIA DE VIGILÂNCIA EM SAÚDE – SVS</a:t>
            </a:r>
          </a:p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SUPERINTENDÊNCIA DE VIGILÂNCIA EPIDEMIOLÓGICA E AMBIENTAL – SVEA</a:t>
            </a:r>
          </a:p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COORDENAÇÃO DE VIGILÂNCIA EPIDEMIOLÓGICA – CVE</a:t>
            </a:r>
          </a:p>
          <a:p>
            <a:pPr algn="r"/>
            <a:endParaRPr lang="pt-BR" sz="1800" dirty="0" smtClean="0">
              <a:solidFill>
                <a:schemeClr val="bg1"/>
              </a:solidFill>
            </a:endParaRPr>
          </a:p>
          <a:p>
            <a:pPr algn="r"/>
            <a:endParaRPr lang="pt-BR" sz="1800" dirty="0">
              <a:solidFill>
                <a:schemeClr val="bg1"/>
              </a:solidFill>
            </a:endParaRPr>
          </a:p>
          <a:p>
            <a:pPr algn="r"/>
            <a:endParaRPr lang="pt-B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46700"/>
            <a:ext cx="8148398" cy="61112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551596"/>
            <a:ext cx="8004382" cy="166949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t-BR" sz="5400" dirty="0">
                <a:solidFill>
                  <a:schemeClr val="bg1"/>
                </a:solidFill>
              </a:rPr>
              <a:t>Vigilância Estadual </a:t>
            </a:r>
            <a:r>
              <a:rPr lang="pt-BR" sz="5400" dirty="0" smtClean="0">
                <a:solidFill>
                  <a:schemeClr val="bg1"/>
                </a:solidFill>
              </a:rPr>
              <a:t/>
            </a:r>
            <a:br>
              <a:rPr lang="pt-BR" sz="5400" dirty="0" smtClean="0">
                <a:solidFill>
                  <a:schemeClr val="bg1"/>
                </a:solidFill>
              </a:rPr>
            </a:br>
            <a:r>
              <a:rPr lang="pt-BR" sz="5400" dirty="0" smtClean="0">
                <a:solidFill>
                  <a:schemeClr val="bg1"/>
                </a:solidFill>
              </a:rPr>
              <a:t>da </a:t>
            </a:r>
            <a:r>
              <a:rPr lang="pt-BR" sz="5400" dirty="0">
                <a:solidFill>
                  <a:schemeClr val="bg1"/>
                </a:solidFill>
              </a:rPr>
              <a:t>Mortalidade</a:t>
            </a:r>
          </a:p>
        </p:txBody>
      </p:sp>
    </p:spTree>
    <p:extLst>
      <p:ext uri="{BB962C8B-B14F-4D97-AF65-F5344CB8AC3E}">
        <p14:creationId xmlns:p14="http://schemas.microsoft.com/office/powerpoint/2010/main" val="26597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61647" y="119675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Eixos estruturantes: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2564904"/>
            <a:ext cx="8229600" cy="2490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Investigação de Óbitos Prioritários;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Comitês de Análise e Prevenção de Óbitos;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Serviço de Verificação de Óbitos (SVO).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53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Atividades: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209162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Acompanhar a ocorrência e distribuição de óbitos no âmbito do estado do Rio de Janeiro;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Conhecer o perfil de mortalidade por faixas etárias e causas específicas;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Contribuir no processo de qualificação dos Sistema de Informação sobre Mortalidade estadual e nos municípios;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Fomentar a criação de comitês municipais de prevenção de óbitos;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Incentivar a constituição de Serviços de Verificação de Óbitos regionais.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20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Investigação de Óbitos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Prioritários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dirty="0">
                <a:solidFill>
                  <a:schemeClr val="tx2">
                    <a:lumMod val="75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198884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Em conformidade com as demandas definidas pelo Ministério da Saúde e considerando eventos de relevância para a Saúde Pública.</a:t>
            </a:r>
          </a:p>
          <a:p>
            <a:endParaRPr 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Óbitos Prioritários: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763688" y="4077072"/>
            <a:ext cx="5400600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835696" y="4134559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Óbitos Fetais;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Óbitos Infantis;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Óbitos de Mulheres em Idade Fértil, 10 a 49 anos – identificar possíveis Óbitos Maternos;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Óbitos por Causa Mal definida;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Óbitos por Dengue;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Óbitos por HIV/AIDS.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72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Critérios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e fontes de informação para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investigação de óbitos por HIV/aids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2492896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Casos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notificados no </a:t>
            </a:r>
            <a:r>
              <a:rPr lang="pt-BR" sz="2400" dirty="0" err="1">
                <a:solidFill>
                  <a:schemeClr val="tx2">
                    <a:lumMod val="75000"/>
                  </a:schemeClr>
                </a:solidFill>
              </a:rPr>
              <a:t>Sinan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 pelo critério óbito (fonte: </a:t>
            </a:r>
            <a:r>
              <a:rPr lang="pt-BR" sz="2400" dirty="0" err="1">
                <a:solidFill>
                  <a:schemeClr val="tx2">
                    <a:lumMod val="75000"/>
                  </a:schemeClr>
                </a:solidFill>
              </a:rPr>
              <a:t>Sinan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Óbitos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por HIV/aids em menores de 25 anos de idade (fonte: SIM)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Óbitos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por HIV/aids ocorridos até dois anos após o diagnóstico do HIV (fonte: </a:t>
            </a:r>
            <a:r>
              <a:rPr lang="pt-BR" sz="2400" dirty="0" err="1">
                <a:solidFill>
                  <a:schemeClr val="tx2">
                    <a:lumMod val="75000"/>
                  </a:schemeClr>
                </a:solidFill>
              </a:rPr>
              <a:t>Sinan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Óbitos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por HIV/aids em pessoas com TB menores de 50 anos (fonte: SIM)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Óbito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em gestante com HIV/aids (fonte: Comitê de mortalidade materna)</a:t>
            </a:r>
          </a:p>
        </p:txBody>
      </p:sp>
    </p:spTree>
    <p:extLst>
      <p:ext uri="{BB962C8B-B14F-4D97-AF65-F5344CB8AC3E}">
        <p14:creationId xmlns:p14="http://schemas.microsoft.com/office/powerpoint/2010/main" val="1696907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Critérios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para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investigação de óbitos por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Dengue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65079" y="213285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odos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os óbitos com qualquer uma das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características: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263691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• Óbitos que se encaixam na definição de caso suspeito de dengue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ou FHD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• Casos notificados e/ou confirmados que evoluíram para óbito;</a:t>
            </a:r>
          </a:p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• Declaração de óbitos tendo como causa da morte dengue ou FHD;</a:t>
            </a:r>
          </a:p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• Óbitos cujos resultados laboratoriais inespecíficos disponíveis suportam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a suspeita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clínica de dengue (Ex: </a:t>
            </a:r>
            <a:r>
              <a:rPr lang="pt-BR" sz="2400" dirty="0" err="1">
                <a:solidFill>
                  <a:schemeClr val="tx2">
                    <a:lumMod val="75000"/>
                  </a:schemeClr>
                </a:solidFill>
              </a:rPr>
              <a:t>plaquetometria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 &lt; ou igual a 100.000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e extravasamento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plasmático).</a:t>
            </a:r>
          </a:p>
        </p:txBody>
      </p:sp>
    </p:spTree>
    <p:extLst>
      <p:ext uri="{BB962C8B-B14F-4D97-AF65-F5344CB8AC3E}">
        <p14:creationId xmlns:p14="http://schemas.microsoft.com/office/powerpoint/2010/main" val="1264350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Taxa de Mortalidade Infantil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2" y="1700808"/>
            <a:ext cx="830342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664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692695"/>
            <a:ext cx="6984776" cy="595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643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04" y="908720"/>
            <a:ext cx="7552568" cy="545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554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49" y="764704"/>
            <a:ext cx="7227223" cy="592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6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64096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tx2"/>
                </a:solidFill>
              </a:rPr>
              <a:t>    </a:t>
            </a:r>
            <a:r>
              <a:rPr lang="pt-BR" sz="2800" b="1" dirty="0" smtClean="0">
                <a:solidFill>
                  <a:schemeClr val="tx2"/>
                </a:solidFill>
              </a:rPr>
              <a:t>Vigilância Epidemiológica Hospitalar  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267349"/>
          </a:xfrm>
        </p:spPr>
        <p:txBody>
          <a:bodyPr>
            <a:normAutofit/>
          </a:bodyPr>
          <a:lstStyle/>
          <a:p>
            <a:endParaRPr 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Histórico</a:t>
            </a:r>
          </a:p>
          <a:p>
            <a:pPr>
              <a:buNone/>
            </a:pP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Resolução 1834 de 2002 – Cria os Núcleos de Vigilância Hospitalar (NVH) nas unidades de gestão estadual (18 unidades, Hospitais Gerais e Especializados)</a:t>
            </a:r>
          </a:p>
          <a:p>
            <a:pPr>
              <a:buNone/>
            </a:pPr>
            <a:endParaRPr 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Formados por 04 comissões essenciais numa Unidade Hospitalar:</a:t>
            </a:r>
          </a:p>
          <a:p>
            <a:pPr>
              <a:buNone/>
            </a:pPr>
            <a:endParaRPr 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Comissão de Vigilância Epidemiológica – (CVE)</a:t>
            </a:r>
          </a:p>
          <a:p>
            <a:pPr lvl="1"/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Comissão de Análise de Óbito – (CAO)</a:t>
            </a:r>
          </a:p>
          <a:p>
            <a:pPr lvl="1"/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Comissão de Revisão de Prontuário – (CRP)</a:t>
            </a:r>
          </a:p>
          <a:p>
            <a:pPr lvl="1"/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Comissão de Controle de Infecção Hospitalar – (CCIH)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106576" cy="535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92517" y="6433133"/>
            <a:ext cx="5201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/>
              <a:t>Fonte: SIM/SVS - SES RJ. </a:t>
            </a:r>
            <a:r>
              <a:rPr lang="pt-BR" sz="1200" b="1" dirty="0" smtClean="0"/>
              <a:t>Dados atualizados em 23/10/2015. Data</a:t>
            </a:r>
            <a:r>
              <a:rPr lang="pt-BR" sz="1200" b="1" dirty="0"/>
              <a:t>: </a:t>
            </a:r>
            <a:r>
              <a:rPr lang="pt-BR" sz="1200" b="1" dirty="0" smtClean="0"/>
              <a:t>03/11/2015</a:t>
            </a:r>
            <a:r>
              <a:rPr lang="pt-B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5313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Óbitos de Mulheres em Idade Fértil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2563"/>
            <a:ext cx="8366906" cy="396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423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28" y="692696"/>
            <a:ext cx="731114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62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45" y="980728"/>
            <a:ext cx="800472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964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7560840" cy="594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900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80728"/>
            <a:ext cx="84128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92517" y="6433133"/>
            <a:ext cx="5201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/>
              <a:t>Fonte: SIM/SVS - SES RJ. </a:t>
            </a:r>
            <a:r>
              <a:rPr lang="pt-BR" sz="1200" b="1" dirty="0" smtClean="0"/>
              <a:t>Dados atualizados em 23/10/2015. Data</a:t>
            </a:r>
            <a:r>
              <a:rPr lang="pt-BR" sz="1200" b="1" dirty="0"/>
              <a:t>: </a:t>
            </a:r>
            <a:r>
              <a:rPr lang="pt-BR" sz="1200" b="1" dirty="0" smtClean="0"/>
              <a:t>03/11/2015</a:t>
            </a:r>
            <a:r>
              <a:rPr lang="pt-B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055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Óbitos Maternos Declarados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3"/>
            <a:ext cx="7632848" cy="551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821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65348"/>
            <a:ext cx="7503710" cy="591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099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3" y="836712"/>
            <a:ext cx="823778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150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1" y="1196752"/>
            <a:ext cx="8576820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92517" y="6433133"/>
            <a:ext cx="5201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/>
              <a:t>Fonte: SIM/SVS - SES RJ. </a:t>
            </a:r>
            <a:r>
              <a:rPr lang="pt-BR" sz="1200" b="1" dirty="0" smtClean="0"/>
              <a:t>Dados atualizados em 23/10/2015. Data</a:t>
            </a:r>
            <a:r>
              <a:rPr lang="pt-BR" sz="1200" b="1" dirty="0"/>
              <a:t>: </a:t>
            </a:r>
            <a:r>
              <a:rPr lang="pt-BR" sz="1200" b="1" dirty="0" smtClean="0"/>
              <a:t>03/11/2015</a:t>
            </a:r>
            <a:r>
              <a:rPr lang="pt-B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77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64096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tx2"/>
                </a:solidFill>
              </a:rPr>
              <a:t>    </a:t>
            </a:r>
            <a:r>
              <a:rPr lang="pt-BR" sz="2800" b="1" dirty="0" smtClean="0">
                <a:solidFill>
                  <a:schemeClr val="tx2"/>
                </a:solidFill>
              </a:rPr>
              <a:t>Rede de Vigilância Epidemiológica Hospitalar Nacional REVEH  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76872"/>
            <a:ext cx="8208912" cy="4267349"/>
          </a:xfrm>
        </p:spPr>
        <p:txBody>
          <a:bodyPr>
            <a:normAutofit/>
          </a:bodyPr>
          <a:lstStyle/>
          <a:p>
            <a:endParaRPr 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Portaria nº 183/2014 -  regulamenta o incentivo financeiro de custeio, com a definição dos critérios de financiamento, monitoramento e avaliação.</a:t>
            </a:r>
          </a:p>
          <a:p>
            <a:endParaRPr 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Portaria nº 56/2015 – autoriza repasse dos recursos federais de incentivo de custeio para implantação e manutenção das ações de VEH.</a:t>
            </a:r>
          </a:p>
          <a:p>
            <a:pPr lvl="1"/>
            <a:r>
              <a:rPr lang="pt-B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R$ 5.000,00/mês para NVH credenciado à Rede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293495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Taxa de Mortalidade por Dengue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8" y="1415354"/>
            <a:ext cx="8008315" cy="496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997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03" y="980728"/>
            <a:ext cx="767615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370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29" y="908720"/>
            <a:ext cx="7600035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92517" y="6433133"/>
            <a:ext cx="5201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/>
              <a:t>Fonte: SIM/SVS - SES RJ. </a:t>
            </a:r>
            <a:r>
              <a:rPr lang="pt-BR" sz="1200" b="1" dirty="0" smtClean="0"/>
              <a:t>Dados atualizados em 23/10/2015. Data</a:t>
            </a:r>
            <a:r>
              <a:rPr lang="pt-BR" sz="1200" b="1" dirty="0"/>
              <a:t>: </a:t>
            </a:r>
            <a:r>
              <a:rPr lang="pt-BR" sz="1200" b="1" dirty="0" smtClean="0"/>
              <a:t>03/11/2015</a:t>
            </a:r>
            <a:r>
              <a:rPr lang="pt-B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851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Taxa de Mortalidade por AIDS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4" y="1772816"/>
            <a:ext cx="864048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712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54" y="692696"/>
            <a:ext cx="690287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803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53" y="980729"/>
            <a:ext cx="7401903" cy="549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373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92" y="620688"/>
            <a:ext cx="7292524" cy="614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973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825517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92517" y="6433133"/>
            <a:ext cx="5201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/>
              <a:t>Fonte: SIM/SVS - SES RJ. </a:t>
            </a:r>
            <a:r>
              <a:rPr lang="pt-BR" sz="1200" b="1" dirty="0" smtClean="0"/>
              <a:t>Dados atualizados em 23/10/2015. Data</a:t>
            </a:r>
            <a:r>
              <a:rPr lang="pt-BR" sz="1200" b="1" dirty="0"/>
              <a:t>: </a:t>
            </a:r>
            <a:r>
              <a:rPr lang="pt-BR" sz="1200" b="1" dirty="0" smtClean="0"/>
              <a:t>03/11/2015</a:t>
            </a:r>
            <a:r>
              <a:rPr lang="pt-B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2375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83022"/>
            <a:ext cx="7830440" cy="149817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Óbitos Capítulo XVIII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Sintomas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sinais e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achados anormais exames clínicos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laboratoriais e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Causa Não informada/inválida</a:t>
            </a: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1200"/>
            <a:ext cx="8727426" cy="432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0859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81" y="764704"/>
            <a:ext cx="6717219" cy="57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90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0811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latin typeface="+mn-lt"/>
              </a:rPr>
              <a:t>    Destaques </a:t>
            </a:r>
            <a:br>
              <a:rPr lang="pt-BR" sz="2400" b="1" dirty="0" smtClean="0">
                <a:solidFill>
                  <a:schemeClr val="tx2"/>
                </a:solidFill>
                <a:latin typeface="+mn-lt"/>
              </a:rPr>
            </a:br>
            <a:r>
              <a:rPr lang="pt-BR" sz="2400" b="1" dirty="0" smtClean="0">
                <a:solidFill>
                  <a:schemeClr val="tx2"/>
                </a:solidFill>
                <a:latin typeface="+mn-lt"/>
              </a:rPr>
              <a:t>PORTARIA Nº 183 – CAPÍTULO II </a:t>
            </a:r>
            <a:r>
              <a:rPr lang="pt-BR" sz="24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pt-BR" sz="2400" dirty="0" smtClean="0">
                <a:solidFill>
                  <a:schemeClr val="tx2"/>
                </a:solidFill>
                <a:latin typeface="+mn-lt"/>
              </a:rPr>
            </a:br>
            <a:endParaRPr lang="pt-BR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248472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Vigilância Epidemiológica deve ser articulada e integrada com a CCIH, CAO, CRP, Núcleo de Segurança do Paciente, SVO e outros setores que visem contribuir com a qualificação do cuidado em saúde e vigilância das doenças e agravos. </a:t>
            </a:r>
          </a:p>
          <a:p>
            <a:endParaRPr 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Promover, em até 24 h, a notificação compulsória imediata de todos os casos e óbitos por doenças ou agravos identificados.</a:t>
            </a:r>
          </a:p>
          <a:p>
            <a:endParaRPr 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Elaborar relatório trimestral com o perfil de morbidade e mortalidade hospitalar das doenças de notificação compulsória, a ser encaminhado à Secretaria Municipal de Saúde, por meio eletrônico ou impresso.</a:t>
            </a:r>
          </a:p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72698"/>
            <a:ext cx="7804217" cy="565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207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35" y="620688"/>
            <a:ext cx="7232089" cy="594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683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74" y="980728"/>
            <a:ext cx="8154106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92517" y="6433133"/>
            <a:ext cx="5201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/>
              <a:t>Fonte: SIM/SVS - SES RJ. </a:t>
            </a:r>
            <a:r>
              <a:rPr lang="pt-BR" sz="1200" b="1" dirty="0" smtClean="0"/>
              <a:t>Dados atualizados em 23/10/2015. Data</a:t>
            </a:r>
            <a:r>
              <a:rPr lang="pt-BR" sz="1200" b="1" dirty="0"/>
              <a:t>: </a:t>
            </a:r>
            <a:r>
              <a:rPr lang="pt-BR" sz="1200" b="1" dirty="0" smtClean="0"/>
              <a:t>03/11/2015</a:t>
            </a:r>
            <a:r>
              <a:rPr lang="pt-B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097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Comitês de Análise e </a:t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Prevenção de Óbitos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dirty="0">
                <a:solidFill>
                  <a:schemeClr val="tx2">
                    <a:lumMod val="75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1910735"/>
            <a:ext cx="82267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Proposta no Estado: </a:t>
            </a:r>
          </a:p>
          <a:p>
            <a:pPr algn="just"/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Criar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o Comitê Estadual de Investigação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e Prevenção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de Óbitos, composto de Grupos Técnicos interdisciplinares para investigação e análise dos óbitos de Mulheres em Idade Fértil, Maternos, Fetais, Infantis, por causas específicas (HIV/AIDS, Dengue), por causas Mal definidas e por outros agravos de Relevância Epidemiológica. </a:t>
            </a:r>
          </a:p>
        </p:txBody>
      </p:sp>
    </p:spTree>
    <p:extLst>
      <p:ext uri="{BB962C8B-B14F-4D97-AF65-F5344CB8AC3E}">
        <p14:creationId xmlns:p14="http://schemas.microsoft.com/office/powerpoint/2010/main" val="34458065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31540" y="177281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Avaliar os fatores e circunstâncias que contribuíram para a ocorrência de óbitos nos grupos definidos e por causas especificas e propor medidas para a melhoria da qualidade da assistência à saúde, organização dos serviços e demais ações para sua redução.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119675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Objetivo: 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4653136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Envolver e sensibilizar os gestores, os profissionais de saúde e a sociedade civil sobre a importância da ocorrência destes óbitos para a sociedade como um todo;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Estimular a investigação dos óbitos pelos municípios e serviços de saúde, segundo os critérios preconizados;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59632" y="4155341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Que apresenta dentre os objetivos específicos: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3707904" y="3685674"/>
            <a:ext cx="792088" cy="469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3538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692696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Comitês Formalizados no Estado atualmente </a:t>
            </a:r>
          </a:p>
          <a:p>
            <a:pPr marL="342900" indent="-342900" algn="just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Critério para criação: municípios com mais de 80 mil hab. Fonte: PAISMCA- SAB/SES/RJ) 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3" y="1331718"/>
            <a:ext cx="5767643" cy="555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843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Serviços de Verificação de Óbitos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2204864"/>
            <a:ext cx="784887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Serviços que realizam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</a:rPr>
              <a:t>necrópsias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dos óbitos ocorridos por causa natural, porém sem elucidação diagnóstica.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3501008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Objetivo principal: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Reduzir os óbitos por Causas Mal Definidas no âmbito do estado do Rio de Janeiro, qualificando as informações sobre as causas envolvidas com este evento, especialmente às relacionadas ao acesso e qualidade da assistência à saúde.</a:t>
            </a:r>
          </a:p>
          <a:p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635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Serviços de Verificação de Óbitos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1268760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Proposta Estadual: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Fomentar a implantação de Serviços de Verificação de Óbitos Regionais, </a:t>
            </a:r>
          </a:p>
          <a:p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Incentivo financeiro Federal  R$ 35.000,00 a 50.000,00/mês (Portaria 183, 30/01/2014) dependendo a abrangência regional + incentivo estadual R$ 50.000,00/mês.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350100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Elaboração do projeto do SVO de abrangência Regional ou Macrorregional;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Envio do projeto para análise da área técnica da SES;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Aprovação do projeto pelas CIR das regiões de abrangência;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Aprovação pelo Conselho Municipal de Saúde CMS do município que sediará o SVO;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dirty="0" err="1" smtClean="0">
                <a:solidFill>
                  <a:schemeClr val="tx2"/>
                </a:solidFill>
              </a:rPr>
              <a:t>Pactuação</a:t>
            </a:r>
            <a:r>
              <a:rPr lang="pt-BR" dirty="0" smtClean="0">
                <a:solidFill>
                  <a:schemeClr val="tx2"/>
                </a:solidFill>
              </a:rPr>
              <a:t> na Comissão Intergestora </a:t>
            </a:r>
            <a:r>
              <a:rPr lang="pt-BR" dirty="0" err="1" smtClean="0">
                <a:solidFill>
                  <a:schemeClr val="tx2"/>
                </a:solidFill>
              </a:rPr>
              <a:t>Bipartite</a:t>
            </a:r>
            <a:r>
              <a:rPr lang="pt-BR" dirty="0" smtClean="0">
                <a:solidFill>
                  <a:schemeClr val="tx2"/>
                </a:solidFill>
              </a:rPr>
              <a:t> – CIB.</a:t>
            </a:r>
          </a:p>
        </p:txBody>
      </p:sp>
    </p:spTree>
    <p:extLst>
      <p:ext uri="{BB962C8B-B14F-4D97-AF65-F5344CB8AC3E}">
        <p14:creationId xmlns:p14="http://schemas.microsoft.com/office/powerpoint/2010/main" val="1620563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4800" dirty="0" smtClean="0">
                <a:solidFill>
                  <a:schemeClr val="accent6">
                    <a:lumMod val="50000"/>
                  </a:schemeClr>
                </a:solidFill>
              </a:rPr>
              <a:t>Obrigada!</a:t>
            </a: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tx2"/>
                </a:solidFill>
                <a:hlinkClick r:id="rId2"/>
              </a:rPr>
              <a:t>cve@saude.rj.gov.br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tx2"/>
                </a:solidFill>
              </a:rPr>
              <a:t>rita.vassoler@saude.rj.gov.br</a:t>
            </a: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tx2"/>
                </a:solidFill>
              </a:rPr>
              <a:t>21 2333-3864/3776</a:t>
            </a: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0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96144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tx2"/>
                </a:solidFill>
                <a:latin typeface="Cambria" pitchFamily="18" charset="0"/>
              </a:rPr>
              <a:t>DESAFIOS NO USO DO INCENTIVO FINANCEIRO DE VIGILÂNCIA EM SAÚDE</a:t>
            </a:r>
            <a:endParaRPr lang="pt-BR" sz="32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4536504" cy="3096343"/>
          </a:xfrm>
        </p:spPr>
      </p:pic>
    </p:spTree>
    <p:extLst>
      <p:ext uri="{BB962C8B-B14F-4D97-AF65-F5344CB8AC3E}">
        <p14:creationId xmlns:p14="http://schemas.microsoft.com/office/powerpoint/2010/main" val="32684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1556792"/>
            <a:ext cx="82089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cs typeface="Arial" pitchFamily="34" charset="0"/>
              </a:rPr>
              <a:t>Proposta – Alinhamento de Ações </a:t>
            </a:r>
            <a:endParaRPr lang="pt-BR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Acompanhamento do recurso financeiro transferido pelo MS para uso específico nas ações de VEH no Município </a:t>
            </a:r>
          </a:p>
          <a:p>
            <a:pPr marL="0" indent="0">
              <a:buNone/>
            </a:pPr>
            <a:endParaRPr lang="pt-BR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Núcleo</a:t>
            </a: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Estabelecer parceria e articulação com a VS e FMS/SMS para compreender o fluxo e os instrumentos do Planejamento da Saúde no Município; </a:t>
            </a:r>
          </a:p>
          <a:p>
            <a:pPr marL="0" indent="0">
              <a:buNone/>
            </a:pPr>
            <a:endParaRPr lang="pt-BR" sz="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Vigilância Municipal de Saúde </a:t>
            </a: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Articulação do responsável </a:t>
            </a:r>
            <a:r>
              <a:rPr lang="pt-B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técnico </a:t>
            </a: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das ações de VEH, com o setor responsável na </a:t>
            </a:r>
            <a:r>
              <a:rPr lang="pt-B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elaboração do Plano </a:t>
            </a: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Municipal de Saúde que envolve a aplicação dos recursos do Fundo Municipal de Saúde.</a:t>
            </a:r>
          </a:p>
          <a:p>
            <a:pPr marL="0" indent="0">
              <a:buNone/>
            </a:pPr>
            <a:endParaRPr lang="pt-BR" sz="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 Integrada</a:t>
            </a: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Tornar conhecido as necessidades do NEH e a Fonte Pagadora destinada ao incentivo financeiro de custeio. </a:t>
            </a:r>
          </a:p>
        </p:txBody>
      </p:sp>
    </p:spTree>
    <p:extLst>
      <p:ext uri="{BB962C8B-B14F-4D97-AF65-F5344CB8AC3E}">
        <p14:creationId xmlns:p14="http://schemas.microsoft.com/office/powerpoint/2010/main" val="12360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3816424"/>
          </a:xfrm>
        </p:spPr>
        <p:txBody>
          <a:bodyPr>
            <a:normAutofit/>
          </a:bodyPr>
          <a:lstStyle/>
          <a:p>
            <a:r>
              <a:rPr lang="pt-BR" altLang="pt-BR" sz="3200" dirty="0">
                <a:solidFill>
                  <a:srgbClr val="003399"/>
                </a:solidFill>
                <a:latin typeface="Comic Sans MS" pitchFamily="66" charset="0"/>
                <a:cs typeface="Arial" charset="0"/>
              </a:rPr>
              <a:t>Situação Atual da </a:t>
            </a:r>
            <a:r>
              <a:rPr lang="pt-BR" altLang="pt-BR" sz="3200" dirty="0">
                <a:solidFill>
                  <a:srgbClr val="003399"/>
                </a:solidFill>
                <a:latin typeface="Comic Sans MS" pitchFamily="66" charset="0"/>
              </a:rPr>
              <a:t>Rede Nacional de Hospitais de Referência para </a:t>
            </a:r>
            <a:r>
              <a:rPr lang="pt-BR" altLang="pt-BR" sz="3200" dirty="0" smtClean="0">
                <a:solidFill>
                  <a:srgbClr val="003399"/>
                </a:solidFill>
                <a:latin typeface="Comic Sans MS" pitchFamily="66" charset="0"/>
              </a:rPr>
              <a:t>a Vigilância </a:t>
            </a:r>
            <a:r>
              <a:rPr lang="pt-BR" altLang="pt-BR" sz="3200" dirty="0">
                <a:solidFill>
                  <a:srgbClr val="003399"/>
                </a:solidFill>
                <a:latin typeface="Comic Sans MS" pitchFamily="66" charset="0"/>
              </a:rPr>
              <a:t>Epidemiológica em </a:t>
            </a:r>
            <a:r>
              <a:rPr lang="pt-BR" altLang="pt-BR" sz="3200" dirty="0" smtClean="0">
                <a:solidFill>
                  <a:srgbClr val="003399"/>
                </a:solidFill>
                <a:latin typeface="Comic Sans MS" pitchFamily="66" charset="0"/>
              </a:rPr>
              <a:t>Âmbito </a:t>
            </a:r>
            <a:r>
              <a:rPr lang="pt-BR" altLang="pt-BR" sz="3200" dirty="0">
                <a:solidFill>
                  <a:srgbClr val="003399"/>
                </a:solidFill>
                <a:latin typeface="Comic Sans MS" pitchFamily="66" charset="0"/>
              </a:rPr>
              <a:t>Hospitalar no Estado </a:t>
            </a:r>
            <a:r>
              <a:rPr lang="pt-BR" altLang="pt-BR" sz="3200" dirty="0" smtClean="0">
                <a:solidFill>
                  <a:srgbClr val="003399"/>
                </a:solidFill>
                <a:latin typeface="Comic Sans MS" pitchFamily="66" charset="0"/>
              </a:rPr>
              <a:t>do Rio de Janeiro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22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6328"/>
              </p:ext>
            </p:extLst>
          </p:nvPr>
        </p:nvGraphicFramePr>
        <p:xfrm>
          <a:off x="395536" y="1484784"/>
          <a:ext cx="8424936" cy="4451577"/>
        </p:xfrm>
        <a:graphic>
          <a:graphicData uri="http://schemas.openxmlformats.org/drawingml/2006/table">
            <a:tbl>
              <a:tblPr firstRow="1" bandRow="1"/>
              <a:tblGrid>
                <a:gridCol w="3600400"/>
                <a:gridCol w="1296144"/>
                <a:gridCol w="2088232"/>
                <a:gridCol w="1440160"/>
              </a:tblGrid>
              <a:tr h="524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79646"/>
                          </a:solidFill>
                          <a:effectLst/>
                          <a:latin typeface="Comic Sans MS"/>
                        </a:rPr>
                        <a:t>HOSPITAL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79646"/>
                          </a:solidFill>
                          <a:effectLst/>
                          <a:latin typeface="Comic Sans MS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79646"/>
                          </a:solidFill>
                          <a:effectLst/>
                          <a:latin typeface="Comic Sans MS"/>
                        </a:rPr>
                        <a:t>MUNICÍPIO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F79646"/>
                          </a:solidFill>
                          <a:effectLst/>
                          <a:latin typeface="Comic Sans MS"/>
                        </a:rPr>
                        <a:t>HABILI-TAÇÃO</a:t>
                      </a:r>
                      <a:endParaRPr lang="pt-BR" sz="2000" b="1" i="0" u="none" strike="noStrike" dirty="0">
                        <a:solidFill>
                          <a:srgbClr val="F79646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36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Hosp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. Univ. Clementino Fraga Filho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Metro 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02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Hosp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. Federal de Bonsucesso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24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Hosp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. Mun. Miguel Couto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24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Hosp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. Mun.</a:t>
                      </a:r>
                      <a:r>
                        <a:rPr lang="pt-BR" sz="2000" b="0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Souza Aguiar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24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Instituto Nacional de Infectologia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24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Hosp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. Fed.</a:t>
                      </a:r>
                      <a:r>
                        <a:rPr lang="pt-BR" sz="2000" b="0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 </a:t>
                      </a:r>
                      <a:r>
                        <a:rPr lang="pt-BR" sz="2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Sesrvidores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 do Estado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24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Hosp</a:t>
                      </a:r>
                      <a:r>
                        <a:rPr lang="pt-BR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. Geral de Nova Iguaçu</a:t>
                      </a:r>
                      <a:endParaRPr lang="pt-BR" sz="2000" b="0" i="0" u="none" strike="noStrike" dirty="0">
                        <a:solidFill>
                          <a:srgbClr val="1F497D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Nova Iguaçu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Comic Sans MS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503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5666</TotalTime>
  <Words>1452</Words>
  <Application>Microsoft Office PowerPoint</Application>
  <PresentationFormat>Apresentação na tela (4:3)</PresentationFormat>
  <Paragraphs>231</Paragraphs>
  <Slides>58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59" baseType="lpstr">
      <vt:lpstr>Tema do Office</vt:lpstr>
      <vt:lpstr>Apresentação do PowerPoint</vt:lpstr>
      <vt:lpstr>REDE DE VIGILÂNCIA EPIDEMIOLÓGICA  HOSPITALAR NO ESTADO DO RIO DE JANEIRO E VIGILÂNCIA DA MORTALIDADE  Novembro – 2015 </vt:lpstr>
      <vt:lpstr>    Vigilância Epidemiológica Hospitalar  </vt:lpstr>
      <vt:lpstr>    Rede de Vigilância Epidemiológica Hospitalar Nacional REVEH  </vt:lpstr>
      <vt:lpstr>    Destaques  PORTARIA Nº 183 – CAPÍTULO II  </vt:lpstr>
      <vt:lpstr>DESAFIOS NO USO DO INCENTIVO FINANCEIRO DE VIGILÂNCIA EM SAÚDE</vt:lpstr>
      <vt:lpstr>Proposta – Alinhamento de Ações </vt:lpstr>
      <vt:lpstr>Situação Atual da Rede Nacional de Hospitais de Referência para a Vigilância Epidemiológica em Âmbito Hospitalar no Estado do Rio de Janeiro </vt:lpstr>
      <vt:lpstr>Apresentação do PowerPoint</vt:lpstr>
      <vt:lpstr>Apresentação do PowerPoint</vt:lpstr>
      <vt:lpstr>Núcleos Colaboradores – Hosp. Estaduais</vt:lpstr>
      <vt:lpstr> Vigilância Epidemiológica Hospitalar Fontes de Informação</vt:lpstr>
      <vt:lpstr> Resumo das atividades da VE hospitalar </vt:lpstr>
      <vt:lpstr> Outras Atividades da VE</vt:lpstr>
      <vt:lpstr> Retroalimentação e difusão do conhecimento/ou estratégia de comunicação ?  </vt:lpstr>
      <vt:lpstr> Prática Operacional - Logísticas</vt:lpstr>
      <vt:lpstr>Comissões Municipais de Controle de Infecção Hospitalar</vt:lpstr>
      <vt:lpstr>Pactuação CIB em 2014</vt:lpstr>
      <vt:lpstr>Apresentação do PowerPoint</vt:lpstr>
      <vt:lpstr>Vigilância Estadual  da Mortalidade</vt:lpstr>
      <vt:lpstr>Eixos estruturantes:</vt:lpstr>
      <vt:lpstr>Atividades:</vt:lpstr>
      <vt:lpstr>Investigação de Óbitos Prioritários </vt:lpstr>
      <vt:lpstr>Critérios e fontes de informação para investigação de óbitos por HIV/aids</vt:lpstr>
      <vt:lpstr>Critérios para investigação de óbitos por Dengue</vt:lpstr>
      <vt:lpstr>Taxa de Mortalidade Infantil</vt:lpstr>
      <vt:lpstr>Apresentação do PowerPoint</vt:lpstr>
      <vt:lpstr>Apresentação do PowerPoint</vt:lpstr>
      <vt:lpstr>Apresentação do PowerPoint</vt:lpstr>
      <vt:lpstr>Apresentação do PowerPoint</vt:lpstr>
      <vt:lpstr>Óbitos de Mulheres em Idade Fértil</vt:lpstr>
      <vt:lpstr>Apresentação do PowerPoint</vt:lpstr>
      <vt:lpstr>Apresentação do PowerPoint</vt:lpstr>
      <vt:lpstr>Apresentação do PowerPoint</vt:lpstr>
      <vt:lpstr>Apresentação do PowerPoint</vt:lpstr>
      <vt:lpstr>Óbitos Maternos Declarados</vt:lpstr>
      <vt:lpstr>Apresentação do PowerPoint</vt:lpstr>
      <vt:lpstr>Apresentação do PowerPoint</vt:lpstr>
      <vt:lpstr>Apresentação do PowerPoint</vt:lpstr>
      <vt:lpstr>Taxa de Mortalidade por Dengue</vt:lpstr>
      <vt:lpstr>Apresentação do PowerPoint</vt:lpstr>
      <vt:lpstr>Apresentação do PowerPoint</vt:lpstr>
      <vt:lpstr>Taxa de Mortalidade por AIDS</vt:lpstr>
      <vt:lpstr>Apresentação do PowerPoint</vt:lpstr>
      <vt:lpstr>Apresentação do PowerPoint</vt:lpstr>
      <vt:lpstr>Apresentação do PowerPoint</vt:lpstr>
      <vt:lpstr>Apresentação do PowerPoint</vt:lpstr>
      <vt:lpstr>Óbitos Capítulo XVIII: Sintomas sinais e achados anormais exames clínicos e laboratoriais e Causa Não informada/inválida</vt:lpstr>
      <vt:lpstr>Apresentação do PowerPoint</vt:lpstr>
      <vt:lpstr>Apresentação do PowerPoint</vt:lpstr>
      <vt:lpstr>Apresentação do PowerPoint</vt:lpstr>
      <vt:lpstr>Apresentação do PowerPoint</vt:lpstr>
      <vt:lpstr>Comitês de Análise e  Prevenção de Óbitos </vt:lpstr>
      <vt:lpstr>Apresentação do PowerPoint</vt:lpstr>
      <vt:lpstr>Apresentação do PowerPoint</vt:lpstr>
      <vt:lpstr>Serviços de Verificação de Óbitos</vt:lpstr>
      <vt:lpstr>Serviços de Verificação de Óbitos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renata.design</dc:creator>
  <cp:lastModifiedBy>ciaworks</cp:lastModifiedBy>
  <cp:revision>359</cp:revision>
  <dcterms:created xsi:type="dcterms:W3CDTF">2015-03-24T20:59:22Z</dcterms:created>
  <dcterms:modified xsi:type="dcterms:W3CDTF">2015-11-04T15:16:46Z</dcterms:modified>
</cp:coreProperties>
</file>