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9" r:id="rId4"/>
    <p:sldId id="263" r:id="rId5"/>
    <p:sldId id="260" r:id="rId6"/>
    <p:sldId id="261" r:id="rId7"/>
    <p:sldId id="290" r:id="rId8"/>
    <p:sldId id="264" r:id="rId9"/>
    <p:sldId id="265" r:id="rId10"/>
    <p:sldId id="274" r:id="rId11"/>
    <p:sldId id="273" r:id="rId12"/>
    <p:sldId id="266" r:id="rId13"/>
    <p:sldId id="267" r:id="rId14"/>
    <p:sldId id="291" r:id="rId15"/>
    <p:sldId id="287" r:id="rId16"/>
    <p:sldId id="292" r:id="rId17"/>
    <p:sldId id="285" r:id="rId18"/>
    <p:sldId id="278" r:id="rId19"/>
    <p:sldId id="284" r:id="rId20"/>
    <p:sldId id="286" r:id="rId21"/>
    <p:sldId id="275" r:id="rId22"/>
    <p:sldId id="288" r:id="rId23"/>
    <p:sldId id="293" r:id="rId24"/>
    <p:sldId id="27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0E85-F488-4359-A604-80FD0C0F82E8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9A5-6FF0-4BC3-9BEB-A044F07FD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0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27C2-7A52-4B2C-98A2-A75787CECF84}" type="datetimeFigureOut">
              <a:rPr lang="pt-BR" smtClean="0"/>
              <a:pPr/>
              <a:t>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DEMAIS PÁGIN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ude.rj.gov.b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im@saude.rj.gov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nasc@saude.rj.gov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IMEIRA PÁGINA.jpg"/>
          <p:cNvPicPr>
            <a:picLocks noChangeAspect="1"/>
          </p:cNvPicPr>
          <p:nvPr/>
        </p:nvPicPr>
        <p:blipFill>
          <a:blip r:embed="rId2" cstate="print"/>
          <a:srcRect t="301" b="394"/>
          <a:stretch>
            <a:fillRect/>
          </a:stretch>
        </p:blipFill>
        <p:spPr>
          <a:xfrm>
            <a:off x="-36512" y="-51758"/>
            <a:ext cx="9228265" cy="690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2862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57,6% com processamento on-line, nascimentos ocorridos em 53 municípios -  54.169 nascimentos (29,2%)</a:t>
            </a:r>
          </a:p>
          <a:p>
            <a:pPr algn="just">
              <a:lnSpc>
                <a:spcPct val="150000"/>
              </a:lnSpc>
              <a:buNone/>
            </a:pP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42,4% com processamento local, nascimentos ocorridos em 39 municípios -  131.309 nascimentos (70,8%) 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107154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PROCESSAMENTO DO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NOS MUNICÍPIOS  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304124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Onde buscar os dados de mortalidade e de nascimentos de residentes no Estado do Rio de Janeiro (mais recentes)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www.saude.rj.gov.br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dados até julho de 2015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9001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rot="10800000" flipV="1">
            <a:off x="5072066" y="2214554"/>
            <a:ext cx="714380" cy="4286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1095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DESAFIOS DO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 </a:t>
            </a: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DO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3643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REGULARIDADE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Portaria SVS/MS Nº116</a:t>
            </a:r>
          </a:p>
          <a:p>
            <a:pPr algn="just">
              <a:lnSpc>
                <a:spcPct val="170000"/>
              </a:lnSpc>
              <a:buNone/>
            </a:pPr>
            <a:r>
              <a:rPr lang="pt-BR" sz="9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9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Regulamenta a coletados dados, fluxo e periodicidade de envio das informações sobre óbitos e nascidos vivos para os Sistemas de Informações em Saúde sob gestão da Secretaria de Vigilância em Saúde</a:t>
            </a:r>
            <a:r>
              <a:rPr lang="pt-BR" sz="7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85918" y="542926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CAPITULO IV – Da transferência dos dados, dos  prazos e da regularidade</a:t>
            </a:r>
            <a:endParaRPr lang="pt-B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1095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DESAFIOS DO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 </a:t>
            </a: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DO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8572560" cy="3643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COBERTURA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Portaria GM/MS Nº1708</a:t>
            </a:r>
          </a:p>
          <a:p>
            <a:pPr algn="just">
              <a:lnSpc>
                <a:spcPct val="170000"/>
              </a:lnSpc>
              <a:buNone/>
            </a:pPr>
            <a:r>
              <a:rPr lang="pt-BR" sz="6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9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Regulamenta o Programa de Qualidade das Ações de Vigilância em Saúde  (PQAVS), com a definição de suas diretrizes, financiamento, metodologia de adesão e critérios de avaliação dos Estados, Distrito Federal e Municípios.</a:t>
            </a:r>
          </a:p>
          <a:p>
            <a:pPr algn="just">
              <a:buNone/>
            </a:pPr>
            <a:r>
              <a:rPr lang="pt-BR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671691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Anexo I – Compromissos  para Adesão ao Programa de Qualificação das Ações de Vigilância em Saúde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– Municípios e Distrito Federal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Meta: 90,0% (noventa por cento) de registros de óbitos alimentados no Sistema de Informações sobre Mortalidade (SIM) até 60 (sessenta) dias do final do mês de ocorrência.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proporção de registros de óbitos alimentados no SIM em até 60 (sessenta) dias do final do mês de ocorrência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428736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Meta: alimentar 90,0% (noventa por cento) de registros de nascidos vivos no Sistema de Informações sobre Nascidos Vivos (SINASC) até 60 (sessenta) dias do final do mês de ocorrência.</a:t>
            </a:r>
          </a:p>
          <a:p>
            <a:pPr marL="457200" indent="-457200" algn="just">
              <a:lnSpc>
                <a:spcPct val="150000"/>
              </a:lnSpc>
            </a:pPr>
            <a:r>
              <a:rPr lang="pt-BR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proporção de registros de nascidos vivos  alimentados no SINASC em até 60 (sessenta) dias do final do mês de ocorrência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64185" y="1285860"/>
          <a:ext cx="8815635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Planilha" r:id="rId3" imgW="14277265" imgH="3934283" progId="Excel.Sheet.12">
                  <p:embed/>
                </p:oleObj>
              </mc:Choice>
              <mc:Fallback>
                <p:oleObj name="Planilha" r:id="rId3" imgW="14277265" imgH="3934283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5" y="1285860"/>
                        <a:ext cx="8815635" cy="4357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85720" y="1500174"/>
          <a:ext cx="852412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Planilha" r:id="rId3" imgW="15699591" imgH="4343302" progId="Excel.Sheet.12">
                  <p:embed/>
                </p:oleObj>
              </mc:Choice>
              <mc:Fallback>
                <p:oleObj name="Planilha" r:id="rId3" imgW="15699591" imgH="4343302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500174"/>
                        <a:ext cx="852412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QUALIDADE -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357298"/>
            <a:ext cx="8929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Formação de Codificadores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Supervisão e Atualização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Redução das Causas Mal Definidas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- Causas Naturais e Causas Externas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Correção do SIM após investigação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- Após fechamento do caso pelo GT – correção do SIM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Completitude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variáveis</a:t>
            </a: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ENCONTRO DE DIRIGENTES DE VIGILÂNCIA EM SAÚDE 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3286124"/>
            <a:ext cx="8572560" cy="33832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DE INFORMAÇÕES SOBRE MORTALIDADE  - SIM</a:t>
            </a:r>
          </a:p>
          <a:p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DE INFORMAÇÕES SOBRE NASCIDOS VIVOS – SINASC</a:t>
            </a:r>
          </a:p>
          <a:p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NOVOS DESAFIOS DOS SISTEMAS – SIM  E SINASC</a:t>
            </a:r>
          </a:p>
          <a:p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NOVEMBRO DE 2015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72830"/>
              </p:ext>
            </p:extLst>
          </p:nvPr>
        </p:nvGraphicFramePr>
        <p:xfrm>
          <a:off x="283440" y="1916832"/>
          <a:ext cx="8848341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Planilha" r:id="rId3" imgW="14697201" imgH="2390802" progId="Excel.Sheet.12">
                  <p:embed/>
                </p:oleObj>
              </mc:Choice>
              <mc:Fallback>
                <p:oleObj name="Planilha" r:id="rId3" imgW="14697201" imgH="23908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440" y="1916832"/>
                        <a:ext cx="8848341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50072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QUALIDADE –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Atenção em relação ao correto preenchimento das variáveis da DN</a:t>
            </a:r>
          </a:p>
          <a:p>
            <a:pPr>
              <a:buNone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- principalmente para: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idade gestacional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endereço de residência da mãe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Apgar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Anomalia congênita</a:t>
            </a:r>
          </a:p>
          <a:p>
            <a:pPr marL="514350" indent="-514350">
              <a:buNone/>
            </a:pPr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Completitude das variáveis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274780" y="1285860"/>
          <a:ext cx="8869220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Planilha" r:id="rId3" imgW="13068469" imgH="2852328" progId="Excel.Sheet.12">
                  <p:embed/>
                </p:oleObj>
              </mc:Choice>
              <mc:Fallback>
                <p:oleObj name="Planilha" r:id="rId3" imgW="13068469" imgH="2852328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80" y="1285860"/>
                        <a:ext cx="8869220" cy="264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4129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POSSIBILIDADES DOS SISTEMAS 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383493"/>
            <a:ext cx="1872208" cy="7366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7504" y="253874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CONHECER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7864" y="25557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COMPARAR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88224" y="255175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AVALIAR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1661" y="432561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PLANEJAR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53321" y="545864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INTERVIR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27884" y="2383493"/>
            <a:ext cx="1872208" cy="7366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05677" y="2383493"/>
            <a:ext cx="1872208" cy="7366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805677" y="4157353"/>
            <a:ext cx="1872208" cy="7366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491880" y="5290382"/>
            <a:ext cx="1872208" cy="7366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411760" y="2938859"/>
            <a:ext cx="864096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724128" y="2938859"/>
            <a:ext cx="864096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668344" y="3284984"/>
            <a:ext cx="0" cy="709134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5724128" y="5858752"/>
            <a:ext cx="2017653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741781" y="5290382"/>
            <a:ext cx="0" cy="56837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5143512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OBRIGADA 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918" y="2071678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sim@saude.rj.gov.br</a:t>
            </a:r>
            <a:endParaRPr lang="pt-B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sinasc@saude.rj.gov.br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idealizado em 1975 – o primeiro dos Sistemas de Informação do MS – dados nacionais desde 1979.  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Fonte de Dados – Declaração de óbito – DO, o modelo padronizado é distribuído pelo MS a todas as UF.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Fluxo de Dados – Cada UF pode ter seu próprio fluxo para coleta das DOs, desde que sejam cumpridos os prazos determinados pelo MS.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1095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ESTADO DO RIO DE JANEIRO</a:t>
            </a:r>
            <a:endParaRPr lang="pt-B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7149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75,0% dos municípios do ERJ com SIM descentralizado, correspondendo a 69 municípios com ocorrência de 130.507 óbitos no estado no ano de 2014 (97,5%).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25,0% dos municípios do ERJ com SIM centralizado na SES, correspondendo a 23 municípios com ocorrência de  3.350 óbitos no estado no ano de 2014 (2,5%).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pt-B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83963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72,5% dos municípios com processamento on-line, óbitos ocorridos em 50 municípios -  35.174 óbitos (26,9%).</a:t>
            </a:r>
          </a:p>
          <a:p>
            <a:pPr algn="just">
              <a:lnSpc>
                <a:spcPct val="150000"/>
              </a:lnSpc>
              <a:buNone/>
            </a:pP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27,5% dos municípios com processamento local, óbitos ocorridos em 19 municípios -  95.333 óbitos (37,2%). </a:t>
            </a: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10001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PROCESSAMENTO DO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NOS MUNICÍPIOS COM SISTEMA DESCENTRALIZADO 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8578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implantado oficialmente em 1990, em todo o território nacional. No estado do Rio de Janeiro em 1994.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Fonte de Dados – Declaração de Nascido Vivo – DN, o modelo padronizado é distribuído pelo MS a todas as UF.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Fluxo de Dados – Cada UF pode ter seu próprio fluxo para coleta das DNs, desde que sejam cumpridos os prazos determinados pelo MS. O Estado do Rio de Janeiro segue o fluxo padronizado pelo MS.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9144000" cy="50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71095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SINASC</a:t>
            </a: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ESTADO DO RIO DE JANEIRO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28614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100,0% dos municípios do ERJ estão com o SINASC descentralizado, desde 1996, correspondendo a 92 municípios com ocorrência de 185.480 nascimentos ocorridos no estado no ano de 2014 (100,0%).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757</Words>
  <Application>Microsoft Office PowerPoint</Application>
  <PresentationFormat>Apresentação na tela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Planilha</vt:lpstr>
      <vt:lpstr>Apresentação do PowerPoint</vt:lpstr>
      <vt:lpstr>ENCONTRO DE DIRIGENTES DE VIGILÂNCIA EM SAÚDE </vt:lpstr>
      <vt:lpstr>Apresentação do PowerPoint</vt:lpstr>
      <vt:lpstr>Apresentação do PowerPoint</vt:lpstr>
      <vt:lpstr>O SIM NO ESTADO DO RIO DE JANEIRO</vt:lpstr>
      <vt:lpstr>Apresentação do PowerPoint</vt:lpstr>
      <vt:lpstr>Apresentação do PowerPoint</vt:lpstr>
      <vt:lpstr>Apresentação do PowerPoint</vt:lpstr>
      <vt:lpstr>O SINASC NO ESTADO DO RIO DE JANEIRO</vt:lpstr>
      <vt:lpstr>Apresentação do PowerPoint</vt:lpstr>
      <vt:lpstr>Onde buscar os dados de mortalidade e de nascimentos de residentes no Estado do Rio de Janeiro (mais recentes)</vt:lpstr>
      <vt:lpstr>Apresentação do PowerPoint</vt:lpstr>
      <vt:lpstr>DESAFIOS DO SIM E DO SINASC</vt:lpstr>
      <vt:lpstr>DESAFIOS DO SIM E DO SINASC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renata.design</dc:creator>
  <cp:lastModifiedBy>Seu nome de usuário</cp:lastModifiedBy>
  <cp:revision>83</cp:revision>
  <dcterms:created xsi:type="dcterms:W3CDTF">2015-03-24T20:59:22Z</dcterms:created>
  <dcterms:modified xsi:type="dcterms:W3CDTF">2015-11-04T12:37:54Z</dcterms:modified>
</cp:coreProperties>
</file>