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4"/>
  </p:notesMasterIdLst>
  <p:sldIdLst>
    <p:sldId id="291" r:id="rId2"/>
    <p:sldId id="292" r:id="rId3"/>
    <p:sldId id="293" r:id="rId4"/>
    <p:sldId id="416" r:id="rId5"/>
    <p:sldId id="342" r:id="rId6"/>
    <p:sldId id="417" r:id="rId7"/>
    <p:sldId id="424" r:id="rId8"/>
    <p:sldId id="425" r:id="rId9"/>
    <p:sldId id="345" r:id="rId10"/>
    <p:sldId id="346" r:id="rId11"/>
    <p:sldId id="421" r:id="rId12"/>
    <p:sldId id="426" r:id="rId13"/>
    <p:sldId id="368" r:id="rId14"/>
    <p:sldId id="418" r:id="rId15"/>
    <p:sldId id="419" r:id="rId16"/>
    <p:sldId id="420" r:id="rId17"/>
    <p:sldId id="429" r:id="rId18"/>
    <p:sldId id="430" r:id="rId19"/>
    <p:sldId id="378" r:id="rId20"/>
    <p:sldId id="427" r:id="rId21"/>
    <p:sldId id="431" r:id="rId22"/>
    <p:sldId id="373" r:id="rId23"/>
    <p:sldId id="374" r:id="rId24"/>
    <p:sldId id="375" r:id="rId25"/>
    <p:sldId id="366" r:id="rId26"/>
    <p:sldId id="357" r:id="rId27"/>
    <p:sldId id="358" r:id="rId28"/>
    <p:sldId id="359" r:id="rId29"/>
    <p:sldId id="371" r:id="rId30"/>
    <p:sldId id="360" r:id="rId31"/>
    <p:sldId id="361" r:id="rId32"/>
    <p:sldId id="423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DE48-A150-4D26-961D-AD9B0908FC8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E32EE7-0D33-4B2F-9500-F41EBA1B88B7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Violências e os acidentes- Brasil-2000 a 2013 </a:t>
          </a:r>
          <a:endParaRPr lang="pt-BR" b="1" dirty="0">
            <a:solidFill>
              <a:schemeClr val="tx1"/>
            </a:solidFill>
          </a:endParaRPr>
        </a:p>
      </dgm:t>
    </dgm:pt>
    <dgm:pt modelId="{E7E272F8-AB41-42DE-AE3C-2507F20528CA}" type="parTrans" cxnId="{68165C96-8C2F-4F27-842B-E149ED4C560B}">
      <dgm:prSet/>
      <dgm:spPr/>
      <dgm:t>
        <a:bodyPr/>
        <a:lstStyle/>
        <a:p>
          <a:endParaRPr lang="pt-BR"/>
        </a:p>
      </dgm:t>
    </dgm:pt>
    <dgm:pt modelId="{EB827A5E-65A4-4755-AB1D-87BD05FB87DD}" type="sibTrans" cxnId="{68165C96-8C2F-4F27-842B-E149ED4C560B}">
      <dgm:prSet/>
      <dgm:spPr/>
      <dgm:t>
        <a:bodyPr/>
        <a:lstStyle/>
        <a:p>
          <a:endParaRPr lang="pt-BR"/>
        </a:p>
      </dgm:t>
    </dgm:pt>
    <dgm:pt modelId="{91A366D5-64B1-47D6-83DB-6AF307D93118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-1.874.508 óbitos por causas externas (aumento de 28,1% de 2000 a 2013) </a:t>
          </a:r>
          <a:endParaRPr lang="pt-BR" dirty="0">
            <a:solidFill>
              <a:schemeClr val="tx1"/>
            </a:solidFill>
          </a:endParaRPr>
        </a:p>
      </dgm:t>
    </dgm:pt>
    <dgm:pt modelId="{E3A0E293-6F55-4E25-B3FF-275846EE18ED}" type="parTrans" cxnId="{73FD4B96-D83E-470D-9544-CE889BC0443A}">
      <dgm:prSet/>
      <dgm:spPr/>
      <dgm:t>
        <a:bodyPr/>
        <a:lstStyle/>
        <a:p>
          <a:endParaRPr lang="pt-BR"/>
        </a:p>
      </dgm:t>
    </dgm:pt>
    <dgm:pt modelId="{F04E19DC-F0C0-469E-933F-B4EC42DB0492}" type="sibTrans" cxnId="{73FD4B96-D83E-470D-9544-CE889BC0443A}">
      <dgm:prSet/>
      <dgm:spPr/>
      <dgm:t>
        <a:bodyPr/>
        <a:lstStyle/>
        <a:p>
          <a:endParaRPr lang="pt-BR"/>
        </a:p>
      </dgm:t>
    </dgm:pt>
    <dgm:pt modelId="{E87F6D60-6381-4199-8703-296FEE8B19EC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-12,5% do total de óbitos no País</a:t>
          </a:r>
        </a:p>
        <a:p>
          <a:r>
            <a:rPr lang="pt-BR" dirty="0" smtClean="0">
              <a:solidFill>
                <a:schemeClr val="tx1"/>
              </a:solidFill>
            </a:rPr>
            <a:t>-Terceira causa de morte na população geral e a primeira na população de 1 a 49 anos</a:t>
          </a:r>
          <a:endParaRPr lang="pt-BR" dirty="0">
            <a:solidFill>
              <a:schemeClr val="tx1"/>
            </a:solidFill>
          </a:endParaRPr>
        </a:p>
      </dgm:t>
    </dgm:pt>
    <dgm:pt modelId="{8FAC0187-A974-4B17-ADFC-6E504539ED45}" type="parTrans" cxnId="{120C97D6-5C80-42CB-91F7-8D502863DC89}">
      <dgm:prSet/>
      <dgm:spPr/>
      <dgm:t>
        <a:bodyPr/>
        <a:lstStyle/>
        <a:p>
          <a:endParaRPr lang="pt-BR"/>
        </a:p>
      </dgm:t>
    </dgm:pt>
    <dgm:pt modelId="{111FFBFD-A22B-4C13-8047-14CC3F0E28BB}" type="sibTrans" cxnId="{120C97D6-5C80-42CB-91F7-8D502863DC89}">
      <dgm:prSet/>
      <dgm:spPr/>
      <dgm:t>
        <a:bodyPr/>
        <a:lstStyle/>
        <a:p>
          <a:endParaRPr lang="pt-BR"/>
        </a:p>
      </dgm:t>
    </dgm:pt>
    <dgm:pt modelId="{E29E5832-3AC1-4659-A770-080C8BBD143D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-Em 2013, nos hospitais que integram o Sistema Único de Saúde (SUS), 9,5% do total de foram por internações por causas externas.</a:t>
          </a:r>
        </a:p>
        <a:p>
          <a:r>
            <a:rPr lang="pt-BR" dirty="0" smtClean="0">
              <a:solidFill>
                <a:schemeClr val="tx1"/>
              </a:solidFill>
            </a:rPr>
            <a:t> -Em 2014, esse percentual aumentou para 9,9%. </a:t>
          </a:r>
          <a:endParaRPr lang="pt-BR" dirty="0">
            <a:solidFill>
              <a:schemeClr val="tx1"/>
            </a:solidFill>
          </a:endParaRPr>
        </a:p>
      </dgm:t>
    </dgm:pt>
    <dgm:pt modelId="{FA8BE20D-7634-4E7E-ACA5-6BA76FAE3B17}" type="parTrans" cxnId="{BD46080B-8292-4851-AD57-5D686CCC2FA9}">
      <dgm:prSet/>
      <dgm:spPr/>
      <dgm:t>
        <a:bodyPr/>
        <a:lstStyle/>
        <a:p>
          <a:endParaRPr lang="pt-BR"/>
        </a:p>
      </dgm:t>
    </dgm:pt>
    <dgm:pt modelId="{01E2ABED-08FB-4E7A-9593-EB197C39F5B5}" type="sibTrans" cxnId="{BD46080B-8292-4851-AD57-5D686CCC2FA9}">
      <dgm:prSet/>
      <dgm:spPr/>
      <dgm:t>
        <a:bodyPr/>
        <a:lstStyle/>
        <a:p>
          <a:endParaRPr lang="pt-BR"/>
        </a:p>
      </dgm:t>
    </dgm:pt>
    <dgm:pt modelId="{452151D5-04A8-4944-AC3B-02AB11CF9CC3}" type="pres">
      <dgm:prSet presAssocID="{B30CDE48-A150-4D26-961D-AD9B0908FC8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864037-6F28-4831-BADE-90C3C3DA6B44}" type="pres">
      <dgm:prSet presAssocID="{19E32EE7-0D33-4B2F-9500-F41EBA1B88B7}" presName="roof" presStyleLbl="dkBgShp" presStyleIdx="0" presStyleCnt="2"/>
      <dgm:spPr/>
      <dgm:t>
        <a:bodyPr/>
        <a:lstStyle/>
        <a:p>
          <a:endParaRPr lang="pt-BR"/>
        </a:p>
      </dgm:t>
    </dgm:pt>
    <dgm:pt modelId="{376E590D-54D3-4F28-A5F8-001CBC9EAF56}" type="pres">
      <dgm:prSet presAssocID="{19E32EE7-0D33-4B2F-9500-F41EBA1B88B7}" presName="pillars" presStyleCnt="0"/>
      <dgm:spPr/>
    </dgm:pt>
    <dgm:pt modelId="{725D1B2C-DD74-4606-9B39-6F397C15B749}" type="pres">
      <dgm:prSet presAssocID="{19E32EE7-0D33-4B2F-9500-F41EBA1B88B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CF623-711C-4C48-BD8D-1F5149A1374E}" type="pres">
      <dgm:prSet presAssocID="{E87F6D60-6381-4199-8703-296FEE8B19E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017E99-6196-4B55-BB20-8C7B6627DFB2}" type="pres">
      <dgm:prSet presAssocID="{E29E5832-3AC1-4659-A770-080C8BBD143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B4516C-E267-4FCE-B86E-88CA163B4858}" type="pres">
      <dgm:prSet presAssocID="{19E32EE7-0D33-4B2F-9500-F41EBA1B88B7}" presName="base" presStyleLbl="dkBgShp" presStyleIdx="1" presStyleCnt="2"/>
      <dgm:spPr/>
    </dgm:pt>
  </dgm:ptLst>
  <dgm:cxnLst>
    <dgm:cxn modelId="{68165C96-8C2F-4F27-842B-E149ED4C560B}" srcId="{B30CDE48-A150-4D26-961D-AD9B0908FC84}" destId="{19E32EE7-0D33-4B2F-9500-F41EBA1B88B7}" srcOrd="0" destOrd="0" parTransId="{E7E272F8-AB41-42DE-AE3C-2507F20528CA}" sibTransId="{EB827A5E-65A4-4755-AB1D-87BD05FB87DD}"/>
    <dgm:cxn modelId="{0B0B82F3-9933-47E0-9900-476D1A148796}" type="presOf" srcId="{19E32EE7-0D33-4B2F-9500-F41EBA1B88B7}" destId="{57864037-6F28-4831-BADE-90C3C3DA6B44}" srcOrd="0" destOrd="0" presId="urn:microsoft.com/office/officeart/2005/8/layout/hList3"/>
    <dgm:cxn modelId="{120C97D6-5C80-42CB-91F7-8D502863DC89}" srcId="{19E32EE7-0D33-4B2F-9500-F41EBA1B88B7}" destId="{E87F6D60-6381-4199-8703-296FEE8B19EC}" srcOrd="1" destOrd="0" parTransId="{8FAC0187-A974-4B17-ADFC-6E504539ED45}" sibTransId="{111FFBFD-A22B-4C13-8047-14CC3F0E28BB}"/>
    <dgm:cxn modelId="{7E1C9057-9CF3-484E-9577-6F35C7BF4BE1}" type="presOf" srcId="{B30CDE48-A150-4D26-961D-AD9B0908FC84}" destId="{452151D5-04A8-4944-AC3B-02AB11CF9CC3}" srcOrd="0" destOrd="0" presId="urn:microsoft.com/office/officeart/2005/8/layout/hList3"/>
    <dgm:cxn modelId="{52DE01C0-93B9-4A06-8E1E-E6E0B66FB042}" type="presOf" srcId="{E29E5832-3AC1-4659-A770-080C8BBD143D}" destId="{02017E99-6196-4B55-BB20-8C7B6627DFB2}" srcOrd="0" destOrd="0" presId="urn:microsoft.com/office/officeart/2005/8/layout/hList3"/>
    <dgm:cxn modelId="{424C2D40-E151-4A35-A905-7ECFA7CBA47E}" type="presOf" srcId="{91A366D5-64B1-47D6-83DB-6AF307D93118}" destId="{725D1B2C-DD74-4606-9B39-6F397C15B749}" srcOrd="0" destOrd="0" presId="urn:microsoft.com/office/officeart/2005/8/layout/hList3"/>
    <dgm:cxn modelId="{73FD4B96-D83E-470D-9544-CE889BC0443A}" srcId="{19E32EE7-0D33-4B2F-9500-F41EBA1B88B7}" destId="{91A366D5-64B1-47D6-83DB-6AF307D93118}" srcOrd="0" destOrd="0" parTransId="{E3A0E293-6F55-4E25-B3FF-275846EE18ED}" sibTransId="{F04E19DC-F0C0-469E-933F-B4EC42DB0492}"/>
    <dgm:cxn modelId="{BD46080B-8292-4851-AD57-5D686CCC2FA9}" srcId="{19E32EE7-0D33-4B2F-9500-F41EBA1B88B7}" destId="{E29E5832-3AC1-4659-A770-080C8BBD143D}" srcOrd="2" destOrd="0" parTransId="{FA8BE20D-7634-4E7E-ACA5-6BA76FAE3B17}" sibTransId="{01E2ABED-08FB-4E7A-9593-EB197C39F5B5}"/>
    <dgm:cxn modelId="{B40A34CE-D955-4A93-A23A-344E5CF9D2E8}" type="presOf" srcId="{E87F6D60-6381-4199-8703-296FEE8B19EC}" destId="{FD5CF623-711C-4C48-BD8D-1F5149A1374E}" srcOrd="0" destOrd="0" presId="urn:microsoft.com/office/officeart/2005/8/layout/hList3"/>
    <dgm:cxn modelId="{154E4448-0F74-476B-838C-A65E27E8A9D1}" type="presParOf" srcId="{452151D5-04A8-4944-AC3B-02AB11CF9CC3}" destId="{57864037-6F28-4831-BADE-90C3C3DA6B44}" srcOrd="0" destOrd="0" presId="urn:microsoft.com/office/officeart/2005/8/layout/hList3"/>
    <dgm:cxn modelId="{78F1664A-0ECA-49B1-9003-E0EC6767B0F8}" type="presParOf" srcId="{452151D5-04A8-4944-AC3B-02AB11CF9CC3}" destId="{376E590D-54D3-4F28-A5F8-001CBC9EAF56}" srcOrd="1" destOrd="0" presId="urn:microsoft.com/office/officeart/2005/8/layout/hList3"/>
    <dgm:cxn modelId="{0FF3F474-344D-4AAC-977F-7BC8C3DBACE9}" type="presParOf" srcId="{376E590D-54D3-4F28-A5F8-001CBC9EAF56}" destId="{725D1B2C-DD74-4606-9B39-6F397C15B749}" srcOrd="0" destOrd="0" presId="urn:microsoft.com/office/officeart/2005/8/layout/hList3"/>
    <dgm:cxn modelId="{78966DA1-51E1-4931-8C77-24CB1C46643A}" type="presParOf" srcId="{376E590D-54D3-4F28-A5F8-001CBC9EAF56}" destId="{FD5CF623-711C-4C48-BD8D-1F5149A1374E}" srcOrd="1" destOrd="0" presId="urn:microsoft.com/office/officeart/2005/8/layout/hList3"/>
    <dgm:cxn modelId="{2C734793-CD4E-4AD6-8740-28554D6616CE}" type="presParOf" srcId="{376E590D-54D3-4F28-A5F8-001CBC9EAF56}" destId="{02017E99-6196-4B55-BB20-8C7B6627DFB2}" srcOrd="2" destOrd="0" presId="urn:microsoft.com/office/officeart/2005/8/layout/hList3"/>
    <dgm:cxn modelId="{BD2801E1-6526-4273-B5C4-8F7DB33BB030}" type="presParOf" srcId="{452151D5-04A8-4944-AC3B-02AB11CF9CC3}" destId="{1AB4516C-E267-4FCE-B86E-88CA163B485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CDE48-A150-4D26-961D-AD9B0908FC8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E32EE7-0D33-4B2F-9500-F41EBA1B88B7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Lançamento em 2001 da Política Nacional de Redução da Morbimortalidade por Acidentes e Violências</a:t>
          </a:r>
          <a:endParaRPr lang="pt-BR" b="1" dirty="0">
            <a:solidFill>
              <a:schemeClr val="tx1"/>
            </a:solidFill>
          </a:endParaRPr>
        </a:p>
      </dgm:t>
    </dgm:pt>
    <dgm:pt modelId="{E7E272F8-AB41-42DE-AE3C-2507F20528CA}" type="parTrans" cxnId="{68165C96-8C2F-4F27-842B-E149ED4C560B}">
      <dgm:prSet/>
      <dgm:spPr/>
      <dgm:t>
        <a:bodyPr/>
        <a:lstStyle/>
        <a:p>
          <a:endParaRPr lang="pt-BR"/>
        </a:p>
      </dgm:t>
    </dgm:pt>
    <dgm:pt modelId="{EB827A5E-65A4-4755-AB1D-87BD05FB87DD}" type="sibTrans" cxnId="{68165C96-8C2F-4F27-842B-E149ED4C560B}">
      <dgm:prSet/>
      <dgm:spPr/>
      <dgm:t>
        <a:bodyPr/>
        <a:lstStyle/>
        <a:p>
          <a:endParaRPr lang="pt-BR"/>
        </a:p>
      </dgm:t>
    </dgm:pt>
    <dgm:pt modelId="{91A366D5-64B1-47D6-83DB-6AF307D93118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- Considera as limitações do SIM e SIH/SUS em descrever as características apenas dos casos violentos cujo desfecho tenha sido o óbito ou a internação.</a:t>
          </a:r>
          <a:endParaRPr lang="pt-BR" dirty="0">
            <a:solidFill>
              <a:schemeClr val="tx1"/>
            </a:solidFill>
          </a:endParaRPr>
        </a:p>
      </dgm:t>
    </dgm:pt>
    <dgm:pt modelId="{E3A0E293-6F55-4E25-B3FF-275846EE18ED}" type="parTrans" cxnId="{73FD4B96-D83E-470D-9544-CE889BC0443A}">
      <dgm:prSet/>
      <dgm:spPr/>
      <dgm:t>
        <a:bodyPr/>
        <a:lstStyle/>
        <a:p>
          <a:endParaRPr lang="pt-BR"/>
        </a:p>
      </dgm:t>
    </dgm:pt>
    <dgm:pt modelId="{F04E19DC-F0C0-469E-933F-B4EC42DB0492}" type="sibTrans" cxnId="{73FD4B96-D83E-470D-9544-CE889BC0443A}">
      <dgm:prSet/>
      <dgm:spPr/>
      <dgm:t>
        <a:bodyPr/>
        <a:lstStyle/>
        <a:p>
          <a:endParaRPr lang="pt-BR"/>
        </a:p>
      </dgm:t>
    </dgm:pt>
    <dgm:pt modelId="{E87F6D60-6381-4199-8703-296FEE8B19EC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- Dentre as prioridades está  a Implantação em Sistema de Vigilância de Violências e Acidentes (VIVA) </a:t>
          </a:r>
        </a:p>
        <a:p>
          <a:endParaRPr lang="pt-BR" dirty="0">
            <a:solidFill>
              <a:schemeClr val="tx1"/>
            </a:solidFill>
          </a:endParaRPr>
        </a:p>
      </dgm:t>
    </dgm:pt>
    <dgm:pt modelId="{8FAC0187-A974-4B17-ADFC-6E504539ED45}" type="parTrans" cxnId="{120C97D6-5C80-42CB-91F7-8D502863DC89}">
      <dgm:prSet/>
      <dgm:spPr/>
      <dgm:t>
        <a:bodyPr/>
        <a:lstStyle/>
        <a:p>
          <a:endParaRPr lang="pt-BR"/>
        </a:p>
      </dgm:t>
    </dgm:pt>
    <dgm:pt modelId="{111FFBFD-A22B-4C13-8047-14CC3F0E28BB}" type="sibTrans" cxnId="{120C97D6-5C80-42CB-91F7-8D502863DC89}">
      <dgm:prSet/>
      <dgm:spPr/>
      <dgm:t>
        <a:bodyPr/>
        <a:lstStyle/>
        <a:p>
          <a:endParaRPr lang="pt-BR"/>
        </a:p>
      </dgm:t>
    </dgm:pt>
    <dgm:pt modelId="{E29E5832-3AC1-4659-A770-080C8BBD143D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Ênfase na notificação de violências interpessoais e autoprovocadas como uma das ações de vigilância em saúde</a:t>
          </a:r>
          <a:endParaRPr lang="pt-BR" dirty="0">
            <a:solidFill>
              <a:schemeClr val="tx1"/>
            </a:solidFill>
          </a:endParaRPr>
        </a:p>
      </dgm:t>
    </dgm:pt>
    <dgm:pt modelId="{FA8BE20D-7634-4E7E-ACA5-6BA76FAE3B17}" type="parTrans" cxnId="{BD46080B-8292-4851-AD57-5D686CCC2FA9}">
      <dgm:prSet/>
      <dgm:spPr/>
      <dgm:t>
        <a:bodyPr/>
        <a:lstStyle/>
        <a:p>
          <a:endParaRPr lang="pt-BR"/>
        </a:p>
      </dgm:t>
    </dgm:pt>
    <dgm:pt modelId="{01E2ABED-08FB-4E7A-9593-EB197C39F5B5}" type="sibTrans" cxnId="{BD46080B-8292-4851-AD57-5D686CCC2FA9}">
      <dgm:prSet/>
      <dgm:spPr/>
      <dgm:t>
        <a:bodyPr/>
        <a:lstStyle/>
        <a:p>
          <a:endParaRPr lang="pt-BR"/>
        </a:p>
      </dgm:t>
    </dgm:pt>
    <dgm:pt modelId="{452151D5-04A8-4944-AC3B-02AB11CF9CC3}" type="pres">
      <dgm:prSet presAssocID="{B30CDE48-A150-4D26-961D-AD9B0908FC8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864037-6F28-4831-BADE-90C3C3DA6B44}" type="pres">
      <dgm:prSet presAssocID="{19E32EE7-0D33-4B2F-9500-F41EBA1B88B7}" presName="roof" presStyleLbl="dkBgShp" presStyleIdx="0" presStyleCnt="2"/>
      <dgm:spPr/>
      <dgm:t>
        <a:bodyPr/>
        <a:lstStyle/>
        <a:p>
          <a:endParaRPr lang="pt-BR"/>
        </a:p>
      </dgm:t>
    </dgm:pt>
    <dgm:pt modelId="{376E590D-54D3-4F28-A5F8-001CBC9EAF56}" type="pres">
      <dgm:prSet presAssocID="{19E32EE7-0D33-4B2F-9500-F41EBA1B88B7}" presName="pillars" presStyleCnt="0"/>
      <dgm:spPr/>
    </dgm:pt>
    <dgm:pt modelId="{725D1B2C-DD74-4606-9B39-6F397C15B749}" type="pres">
      <dgm:prSet presAssocID="{19E32EE7-0D33-4B2F-9500-F41EBA1B88B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CF623-711C-4C48-BD8D-1F5149A1374E}" type="pres">
      <dgm:prSet presAssocID="{E87F6D60-6381-4199-8703-296FEE8B19E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017E99-6196-4B55-BB20-8C7B6627DFB2}" type="pres">
      <dgm:prSet presAssocID="{E29E5832-3AC1-4659-A770-080C8BBD143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B4516C-E267-4FCE-B86E-88CA163B4858}" type="pres">
      <dgm:prSet presAssocID="{19E32EE7-0D33-4B2F-9500-F41EBA1B88B7}" presName="base" presStyleLbl="dkBgShp" presStyleIdx="1" presStyleCnt="2"/>
      <dgm:spPr/>
    </dgm:pt>
  </dgm:ptLst>
  <dgm:cxnLst>
    <dgm:cxn modelId="{069220B0-50DB-43AD-A63B-AAF2FA0AFAFE}" type="presOf" srcId="{E29E5832-3AC1-4659-A770-080C8BBD143D}" destId="{02017E99-6196-4B55-BB20-8C7B6627DFB2}" srcOrd="0" destOrd="0" presId="urn:microsoft.com/office/officeart/2005/8/layout/hList3"/>
    <dgm:cxn modelId="{73FD4B96-D83E-470D-9544-CE889BC0443A}" srcId="{19E32EE7-0D33-4B2F-9500-F41EBA1B88B7}" destId="{91A366D5-64B1-47D6-83DB-6AF307D93118}" srcOrd="0" destOrd="0" parTransId="{E3A0E293-6F55-4E25-B3FF-275846EE18ED}" sibTransId="{F04E19DC-F0C0-469E-933F-B4EC42DB0492}"/>
    <dgm:cxn modelId="{BD46080B-8292-4851-AD57-5D686CCC2FA9}" srcId="{19E32EE7-0D33-4B2F-9500-F41EBA1B88B7}" destId="{E29E5832-3AC1-4659-A770-080C8BBD143D}" srcOrd="2" destOrd="0" parTransId="{FA8BE20D-7634-4E7E-ACA5-6BA76FAE3B17}" sibTransId="{01E2ABED-08FB-4E7A-9593-EB197C39F5B5}"/>
    <dgm:cxn modelId="{EA9C1892-8667-46AA-8A0E-3A6F0E49BF7C}" type="presOf" srcId="{B30CDE48-A150-4D26-961D-AD9B0908FC84}" destId="{452151D5-04A8-4944-AC3B-02AB11CF9CC3}" srcOrd="0" destOrd="0" presId="urn:microsoft.com/office/officeart/2005/8/layout/hList3"/>
    <dgm:cxn modelId="{72302855-D46E-4E44-9AFA-B7BABB675E72}" type="presOf" srcId="{E87F6D60-6381-4199-8703-296FEE8B19EC}" destId="{FD5CF623-711C-4C48-BD8D-1F5149A1374E}" srcOrd="0" destOrd="0" presId="urn:microsoft.com/office/officeart/2005/8/layout/hList3"/>
    <dgm:cxn modelId="{8DE10250-078C-45F5-9F74-045286647EA1}" type="presOf" srcId="{19E32EE7-0D33-4B2F-9500-F41EBA1B88B7}" destId="{57864037-6F28-4831-BADE-90C3C3DA6B44}" srcOrd="0" destOrd="0" presId="urn:microsoft.com/office/officeart/2005/8/layout/hList3"/>
    <dgm:cxn modelId="{120C97D6-5C80-42CB-91F7-8D502863DC89}" srcId="{19E32EE7-0D33-4B2F-9500-F41EBA1B88B7}" destId="{E87F6D60-6381-4199-8703-296FEE8B19EC}" srcOrd="1" destOrd="0" parTransId="{8FAC0187-A974-4B17-ADFC-6E504539ED45}" sibTransId="{111FFBFD-A22B-4C13-8047-14CC3F0E28BB}"/>
    <dgm:cxn modelId="{9FC4B23D-7FD3-4B6D-B5E0-15A2B6FDFDB6}" type="presOf" srcId="{91A366D5-64B1-47D6-83DB-6AF307D93118}" destId="{725D1B2C-DD74-4606-9B39-6F397C15B749}" srcOrd="0" destOrd="0" presId="urn:microsoft.com/office/officeart/2005/8/layout/hList3"/>
    <dgm:cxn modelId="{68165C96-8C2F-4F27-842B-E149ED4C560B}" srcId="{B30CDE48-A150-4D26-961D-AD9B0908FC84}" destId="{19E32EE7-0D33-4B2F-9500-F41EBA1B88B7}" srcOrd="0" destOrd="0" parTransId="{E7E272F8-AB41-42DE-AE3C-2507F20528CA}" sibTransId="{EB827A5E-65A4-4755-AB1D-87BD05FB87DD}"/>
    <dgm:cxn modelId="{E74E1609-B03E-4DCA-A88B-F1D9A0FCAF4B}" type="presParOf" srcId="{452151D5-04A8-4944-AC3B-02AB11CF9CC3}" destId="{57864037-6F28-4831-BADE-90C3C3DA6B44}" srcOrd="0" destOrd="0" presId="urn:microsoft.com/office/officeart/2005/8/layout/hList3"/>
    <dgm:cxn modelId="{33D084E2-FF39-423C-B805-9EB4071ECA8F}" type="presParOf" srcId="{452151D5-04A8-4944-AC3B-02AB11CF9CC3}" destId="{376E590D-54D3-4F28-A5F8-001CBC9EAF56}" srcOrd="1" destOrd="0" presId="urn:microsoft.com/office/officeart/2005/8/layout/hList3"/>
    <dgm:cxn modelId="{9A748224-E207-4642-BC67-0DE320B4B9FE}" type="presParOf" srcId="{376E590D-54D3-4F28-A5F8-001CBC9EAF56}" destId="{725D1B2C-DD74-4606-9B39-6F397C15B749}" srcOrd="0" destOrd="0" presId="urn:microsoft.com/office/officeart/2005/8/layout/hList3"/>
    <dgm:cxn modelId="{AA0EFEBB-59BD-4885-9813-25F468C949F0}" type="presParOf" srcId="{376E590D-54D3-4F28-A5F8-001CBC9EAF56}" destId="{FD5CF623-711C-4C48-BD8D-1F5149A1374E}" srcOrd="1" destOrd="0" presId="urn:microsoft.com/office/officeart/2005/8/layout/hList3"/>
    <dgm:cxn modelId="{964B4BC8-CCD4-4D5C-B121-E70FA6614883}" type="presParOf" srcId="{376E590D-54D3-4F28-A5F8-001CBC9EAF56}" destId="{02017E99-6196-4B55-BB20-8C7B6627DFB2}" srcOrd="2" destOrd="0" presId="urn:microsoft.com/office/officeart/2005/8/layout/hList3"/>
    <dgm:cxn modelId="{CAAAADA0-39FC-43A1-BF29-77675381F980}" type="presParOf" srcId="{452151D5-04A8-4944-AC3B-02AB11CF9CC3}" destId="{1AB4516C-E267-4FCE-B86E-88CA163B485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0D94B-7B84-44AC-994C-DEAE8E0AC973}" type="doc">
      <dgm:prSet loTypeId="urn:microsoft.com/office/officeart/2005/8/layout/default#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E5EC45AD-1FFE-4BF5-B3B2-F69E4E600A34}">
      <dgm:prSet phldrT="[Texto]" custT="1"/>
      <dgm:spPr/>
      <dgm:t>
        <a:bodyPr/>
        <a:lstStyle/>
        <a:p>
          <a:r>
            <a:rPr lang="pt-BR" sz="1800" dirty="0" smtClean="0"/>
            <a:t>doméstica (</a:t>
          </a:r>
          <a:r>
            <a:rPr lang="pt-BR" sz="1800" dirty="0" err="1" smtClean="0"/>
            <a:t>intrafamiliar</a:t>
          </a:r>
          <a:r>
            <a:rPr lang="pt-BR" sz="1800" dirty="0" smtClean="0"/>
            <a:t>)</a:t>
          </a:r>
          <a:endParaRPr lang="pt-BR" sz="1800" dirty="0"/>
        </a:p>
      </dgm:t>
    </dgm:pt>
    <dgm:pt modelId="{72C6A340-9CC9-4A7E-81C8-90E306BFEC8F}" type="parTrans" cxnId="{FF35A236-55AC-4348-A31D-1A535144769A}">
      <dgm:prSet/>
      <dgm:spPr/>
      <dgm:t>
        <a:bodyPr/>
        <a:lstStyle/>
        <a:p>
          <a:endParaRPr lang="pt-BR" sz="2400"/>
        </a:p>
      </dgm:t>
    </dgm:pt>
    <dgm:pt modelId="{01BC5AE3-E7FE-4549-A5F8-3F682D33EFD6}" type="sibTrans" cxnId="{FF35A236-55AC-4348-A31D-1A535144769A}">
      <dgm:prSet/>
      <dgm:spPr/>
      <dgm:t>
        <a:bodyPr/>
        <a:lstStyle/>
        <a:p>
          <a:endParaRPr lang="pt-BR" sz="2400"/>
        </a:p>
      </dgm:t>
    </dgm:pt>
    <dgm:pt modelId="{116A5542-89CB-46C6-9864-81279BDA0426}">
      <dgm:prSet phldrT="[Texto]" custT="1"/>
      <dgm:spPr/>
      <dgm:t>
        <a:bodyPr/>
        <a:lstStyle/>
        <a:p>
          <a:r>
            <a:rPr lang="pt-BR" sz="1800" dirty="0" smtClean="0"/>
            <a:t>sexual</a:t>
          </a:r>
          <a:endParaRPr lang="pt-BR" sz="1600" dirty="0"/>
        </a:p>
      </dgm:t>
    </dgm:pt>
    <dgm:pt modelId="{1B972972-352A-484D-AEFD-F7A680513B31}" type="parTrans" cxnId="{55C8A6F3-8FBC-4124-B112-CF44BC85D132}">
      <dgm:prSet/>
      <dgm:spPr/>
      <dgm:t>
        <a:bodyPr/>
        <a:lstStyle/>
        <a:p>
          <a:endParaRPr lang="pt-BR" sz="2400"/>
        </a:p>
      </dgm:t>
    </dgm:pt>
    <dgm:pt modelId="{520D2CB4-EC29-4F5A-B3F7-229B46100453}" type="sibTrans" cxnId="{55C8A6F3-8FBC-4124-B112-CF44BC85D132}">
      <dgm:prSet/>
      <dgm:spPr/>
      <dgm:t>
        <a:bodyPr/>
        <a:lstStyle/>
        <a:p>
          <a:endParaRPr lang="pt-BR" sz="2400"/>
        </a:p>
      </dgm:t>
    </dgm:pt>
    <dgm:pt modelId="{9162170B-2A6E-496A-97D7-A148DA46B717}">
      <dgm:prSet phldrT="[Texto]" custT="1"/>
      <dgm:spPr/>
      <dgm:t>
        <a:bodyPr/>
        <a:lstStyle/>
        <a:p>
          <a:r>
            <a:rPr lang="pt-BR" sz="1800" dirty="0" smtClean="0"/>
            <a:t>autoprovocada</a:t>
          </a:r>
          <a:endParaRPr lang="pt-BR" sz="1600" dirty="0"/>
        </a:p>
      </dgm:t>
    </dgm:pt>
    <dgm:pt modelId="{363A0F41-6104-42FD-8546-3AA51DDFAEFA}" type="parTrans" cxnId="{8014F30E-BECA-4816-B0AC-AED51A4F7DED}">
      <dgm:prSet/>
      <dgm:spPr/>
      <dgm:t>
        <a:bodyPr/>
        <a:lstStyle/>
        <a:p>
          <a:endParaRPr lang="pt-BR" sz="2400"/>
        </a:p>
      </dgm:t>
    </dgm:pt>
    <dgm:pt modelId="{9CAE5510-3B10-45E1-98A1-77CA6C3B7A63}" type="sibTrans" cxnId="{8014F30E-BECA-4816-B0AC-AED51A4F7DED}">
      <dgm:prSet/>
      <dgm:spPr/>
      <dgm:t>
        <a:bodyPr/>
        <a:lstStyle/>
        <a:p>
          <a:endParaRPr lang="pt-BR" sz="2400"/>
        </a:p>
      </dgm:t>
    </dgm:pt>
    <dgm:pt modelId="{2A51246D-2907-422D-AC3F-CCAF7F1339A1}">
      <dgm:prSet phldrT="[Texto]" custT="1"/>
      <dgm:spPr/>
      <dgm:t>
        <a:bodyPr/>
        <a:lstStyle/>
        <a:p>
          <a:r>
            <a:rPr lang="pt-BR" sz="1800" dirty="0" smtClean="0"/>
            <a:t>tráfico de pessoas</a:t>
          </a:r>
          <a:endParaRPr lang="pt-BR" sz="1800" dirty="0"/>
        </a:p>
      </dgm:t>
    </dgm:pt>
    <dgm:pt modelId="{706BA756-C59E-4002-B083-5FAAAC065713}" type="parTrans" cxnId="{5ADA6D52-89A8-47A4-A28E-D451254B956E}">
      <dgm:prSet/>
      <dgm:spPr/>
      <dgm:t>
        <a:bodyPr/>
        <a:lstStyle/>
        <a:p>
          <a:endParaRPr lang="pt-BR" sz="2400"/>
        </a:p>
      </dgm:t>
    </dgm:pt>
    <dgm:pt modelId="{80807710-5557-4838-A929-66CAEADC91F4}" type="sibTrans" cxnId="{5ADA6D52-89A8-47A4-A28E-D451254B956E}">
      <dgm:prSet/>
      <dgm:spPr/>
      <dgm:t>
        <a:bodyPr/>
        <a:lstStyle/>
        <a:p>
          <a:endParaRPr lang="pt-BR" sz="2400"/>
        </a:p>
      </dgm:t>
    </dgm:pt>
    <dgm:pt modelId="{E02E56DF-3CFC-4C26-8F08-5991C571AC05}">
      <dgm:prSet phldrT="[Texto]" custT="1"/>
      <dgm:spPr/>
      <dgm:t>
        <a:bodyPr/>
        <a:lstStyle/>
        <a:p>
          <a:r>
            <a:rPr lang="pt-BR" sz="1800" dirty="0" smtClean="0"/>
            <a:t>trabalho escravo</a:t>
          </a:r>
          <a:endParaRPr lang="pt-BR" sz="1800" dirty="0"/>
        </a:p>
      </dgm:t>
    </dgm:pt>
    <dgm:pt modelId="{6E6468FC-9E82-429C-9251-58A72BD5A684}" type="parTrans" cxnId="{E33A2C75-A88B-441F-BD05-6A318D5BADC5}">
      <dgm:prSet/>
      <dgm:spPr/>
      <dgm:t>
        <a:bodyPr/>
        <a:lstStyle/>
        <a:p>
          <a:endParaRPr lang="pt-BR" sz="2400"/>
        </a:p>
      </dgm:t>
    </dgm:pt>
    <dgm:pt modelId="{9C77A0E0-2104-44E3-BED8-5CAA4A9CE1C2}" type="sibTrans" cxnId="{E33A2C75-A88B-441F-BD05-6A318D5BADC5}">
      <dgm:prSet/>
      <dgm:spPr/>
      <dgm:t>
        <a:bodyPr/>
        <a:lstStyle/>
        <a:p>
          <a:endParaRPr lang="pt-BR" sz="2400"/>
        </a:p>
      </dgm:t>
    </dgm:pt>
    <dgm:pt modelId="{EC0FE15D-8E70-482C-BC2E-0A760D2318B2}">
      <dgm:prSet phldrT="[Texto]" custT="1"/>
      <dgm:spPr/>
      <dgm:t>
        <a:bodyPr/>
        <a:lstStyle/>
        <a:p>
          <a:r>
            <a:rPr lang="pt-BR" sz="1800" dirty="0" smtClean="0"/>
            <a:t>trabalho infantil</a:t>
          </a:r>
          <a:endParaRPr lang="pt-BR" sz="1800" dirty="0"/>
        </a:p>
      </dgm:t>
    </dgm:pt>
    <dgm:pt modelId="{C0D972A6-8A1E-4559-8EE5-43EA4973D68C}" type="parTrans" cxnId="{C1CAF705-2E9E-4D25-9233-B3C11FE4295E}">
      <dgm:prSet/>
      <dgm:spPr/>
      <dgm:t>
        <a:bodyPr/>
        <a:lstStyle/>
        <a:p>
          <a:endParaRPr lang="pt-BR" sz="2400"/>
        </a:p>
      </dgm:t>
    </dgm:pt>
    <dgm:pt modelId="{8377E234-9EC3-42C3-A885-98EA3C572912}" type="sibTrans" cxnId="{C1CAF705-2E9E-4D25-9233-B3C11FE4295E}">
      <dgm:prSet/>
      <dgm:spPr/>
      <dgm:t>
        <a:bodyPr/>
        <a:lstStyle/>
        <a:p>
          <a:endParaRPr lang="pt-BR" sz="2400"/>
        </a:p>
      </dgm:t>
    </dgm:pt>
    <dgm:pt modelId="{C1133E0F-66B1-447F-8B9B-7575437028B1}">
      <dgm:prSet phldrT="[Texto]" custT="1"/>
      <dgm:spPr/>
      <dgm:t>
        <a:bodyPr/>
        <a:lstStyle/>
        <a:p>
          <a:r>
            <a:rPr lang="pt-BR" sz="1800" dirty="0" smtClean="0"/>
            <a:t>intervenção legal </a:t>
          </a:r>
          <a:endParaRPr lang="pt-BR" sz="1800" dirty="0"/>
        </a:p>
      </dgm:t>
    </dgm:pt>
    <dgm:pt modelId="{F49FCB68-08A3-4E67-B4B5-B58B98D369CF}" type="parTrans" cxnId="{CDB1A4B9-B197-4B75-87EB-758D9B46E55C}">
      <dgm:prSet/>
      <dgm:spPr/>
      <dgm:t>
        <a:bodyPr/>
        <a:lstStyle/>
        <a:p>
          <a:endParaRPr lang="pt-BR" sz="2400"/>
        </a:p>
      </dgm:t>
    </dgm:pt>
    <dgm:pt modelId="{04938F5C-953B-46A9-9EB4-F655836B970A}" type="sibTrans" cxnId="{CDB1A4B9-B197-4B75-87EB-758D9B46E55C}">
      <dgm:prSet/>
      <dgm:spPr/>
      <dgm:t>
        <a:bodyPr/>
        <a:lstStyle/>
        <a:p>
          <a:endParaRPr lang="pt-BR" sz="2400"/>
        </a:p>
      </dgm:t>
    </dgm:pt>
    <dgm:pt modelId="{399447C6-F3F6-4C16-AEA4-BE097B8F7116}">
      <dgm:prSet phldrT="[Texto]" custT="1"/>
      <dgm:spPr/>
      <dgm:t>
        <a:bodyPr/>
        <a:lstStyle/>
        <a:p>
          <a:r>
            <a:rPr lang="pt-BR" sz="1800" dirty="0" smtClean="0"/>
            <a:t>tortura</a:t>
          </a:r>
          <a:endParaRPr lang="pt-BR" sz="2400" dirty="0"/>
        </a:p>
      </dgm:t>
    </dgm:pt>
    <dgm:pt modelId="{EAAC184C-6BB0-40CF-BA1A-22B03B57B89E}" type="parTrans" cxnId="{C91B842D-029B-4E99-BB12-D5C58ADFCB12}">
      <dgm:prSet/>
      <dgm:spPr/>
      <dgm:t>
        <a:bodyPr/>
        <a:lstStyle/>
        <a:p>
          <a:endParaRPr lang="pt-BR"/>
        </a:p>
      </dgm:t>
    </dgm:pt>
    <dgm:pt modelId="{F453DF7C-31CC-4D78-A9D6-03A8B1FF80EF}" type="sibTrans" cxnId="{C91B842D-029B-4E99-BB12-D5C58ADFCB12}">
      <dgm:prSet/>
      <dgm:spPr/>
      <dgm:t>
        <a:bodyPr/>
        <a:lstStyle/>
        <a:p>
          <a:endParaRPr lang="pt-BR"/>
        </a:p>
      </dgm:t>
    </dgm:pt>
    <dgm:pt modelId="{B569813E-0400-449F-98C4-1A14686EE968}">
      <dgm:prSet phldrT="[Texto]" custT="1"/>
      <dgm:spPr/>
      <dgm:t>
        <a:bodyPr/>
        <a:lstStyle/>
        <a:p>
          <a:r>
            <a:rPr lang="pt-BR" sz="1600" b="0" baseline="0" dirty="0" smtClean="0"/>
            <a:t>Violências homofóbicas</a:t>
          </a:r>
          <a:endParaRPr lang="pt-BR" sz="1600" b="0" baseline="0" dirty="0"/>
        </a:p>
      </dgm:t>
    </dgm:pt>
    <dgm:pt modelId="{DAEE101E-ADA2-4A43-9581-67946E8CB345}" type="parTrans" cxnId="{5981DC7C-A422-4D0E-BEDB-F07E0C8A64E2}">
      <dgm:prSet/>
      <dgm:spPr/>
      <dgm:t>
        <a:bodyPr/>
        <a:lstStyle/>
        <a:p>
          <a:endParaRPr lang="pt-BR"/>
        </a:p>
      </dgm:t>
    </dgm:pt>
    <dgm:pt modelId="{EF17BE6D-D72B-4F6F-9B04-3CB2137114AC}" type="sibTrans" cxnId="{5981DC7C-A422-4D0E-BEDB-F07E0C8A64E2}">
      <dgm:prSet/>
      <dgm:spPr/>
      <dgm:t>
        <a:bodyPr/>
        <a:lstStyle/>
        <a:p>
          <a:endParaRPr lang="pt-BR"/>
        </a:p>
      </dgm:t>
    </dgm:pt>
    <dgm:pt modelId="{BC0C5172-D4D5-4342-8281-3458D22E8EDA}" type="pres">
      <dgm:prSet presAssocID="{8CC0D94B-7B84-44AC-994C-DEAE8E0AC9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5B62CB-F69C-48BC-B9B2-386643B7BD78}" type="pres">
      <dgm:prSet presAssocID="{E5EC45AD-1FFE-4BF5-B3B2-F69E4E600A34}" presName="node" presStyleLbl="node1" presStyleIdx="0" presStyleCnt="9" custScaleX="113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E3DA69-9907-41FA-9E67-9AED306809E7}" type="pres">
      <dgm:prSet presAssocID="{01BC5AE3-E7FE-4549-A5F8-3F682D33EFD6}" presName="sibTrans" presStyleCnt="0"/>
      <dgm:spPr/>
    </dgm:pt>
    <dgm:pt modelId="{F1BE875D-5504-4CF1-B4E3-C0EACD78FE2A}" type="pres">
      <dgm:prSet presAssocID="{116A5542-89CB-46C6-9864-81279BDA0426}" presName="node" presStyleLbl="node1" presStyleIdx="1" presStyleCnt="9" custScaleX="113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A0B479-6871-4B5F-A3D6-6BF264132A19}" type="pres">
      <dgm:prSet presAssocID="{520D2CB4-EC29-4F5A-B3F7-229B46100453}" presName="sibTrans" presStyleCnt="0"/>
      <dgm:spPr/>
    </dgm:pt>
    <dgm:pt modelId="{12054DC4-B75D-4D80-8F22-530D7C3035EC}" type="pres">
      <dgm:prSet presAssocID="{9162170B-2A6E-496A-97D7-A148DA46B717}" presName="node" presStyleLbl="node1" presStyleIdx="2" presStyleCnt="9" custScaleX="113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6B476E-4705-473D-ADC9-8554D6FD7BCF}" type="pres">
      <dgm:prSet presAssocID="{9CAE5510-3B10-45E1-98A1-77CA6C3B7A63}" presName="sibTrans" presStyleCnt="0"/>
      <dgm:spPr/>
    </dgm:pt>
    <dgm:pt modelId="{8E1E917E-D75F-4D9B-92DA-2464203D125D}" type="pres">
      <dgm:prSet presAssocID="{2A51246D-2907-422D-AC3F-CCAF7F1339A1}" presName="node" presStyleLbl="node1" presStyleIdx="3" presStyleCnt="9" custScaleX="113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A65C98-BCD2-454E-9A05-515F5B5405A2}" type="pres">
      <dgm:prSet presAssocID="{80807710-5557-4838-A929-66CAEADC91F4}" presName="sibTrans" presStyleCnt="0"/>
      <dgm:spPr/>
    </dgm:pt>
    <dgm:pt modelId="{C12DCA10-277F-40B2-97D6-87DA57FF8311}" type="pres">
      <dgm:prSet presAssocID="{E02E56DF-3CFC-4C26-8F08-5991C571AC05}" presName="node" presStyleLbl="node1" presStyleIdx="4" presStyleCnt="9" custScaleX="113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5D51F3-6FFC-496D-B347-001B5B4CF79E}" type="pres">
      <dgm:prSet presAssocID="{9C77A0E0-2104-44E3-BED8-5CAA4A9CE1C2}" presName="sibTrans" presStyleCnt="0"/>
      <dgm:spPr/>
    </dgm:pt>
    <dgm:pt modelId="{0EAEC096-F95C-46EE-B2F8-11E2A4ED104F}" type="pres">
      <dgm:prSet presAssocID="{EC0FE15D-8E70-482C-BC2E-0A760D2318B2}" presName="node" presStyleLbl="node1" presStyleIdx="5" presStyleCnt="9" custScaleX="113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7504ED-D12D-4599-88C2-CD696B03F736}" type="pres">
      <dgm:prSet presAssocID="{8377E234-9EC3-42C3-A885-98EA3C572912}" presName="sibTrans" presStyleCnt="0"/>
      <dgm:spPr/>
    </dgm:pt>
    <dgm:pt modelId="{A26D1D3F-F241-4518-AC42-BE3F286D45A7}" type="pres">
      <dgm:prSet presAssocID="{C1133E0F-66B1-447F-8B9B-7575437028B1}" presName="node" presStyleLbl="node1" presStyleIdx="6" presStyleCnt="9" custScaleX="113162" custLinFactX="25718" custLinFactNeighborX="100000" custLinFactNeighborY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F35DE-75E4-45DB-91A5-3D585F436813}" type="pres">
      <dgm:prSet presAssocID="{04938F5C-953B-46A9-9EB4-F655836B970A}" presName="sibTrans" presStyleCnt="0"/>
      <dgm:spPr/>
    </dgm:pt>
    <dgm:pt modelId="{EE9F6AC9-8CAA-44B9-AE6F-4E2BEAABB31A}" type="pres">
      <dgm:prSet presAssocID="{399447C6-F3F6-4C16-AEA4-BE097B8F7116}" presName="node" presStyleLbl="node1" presStyleIdx="7" presStyleCnt="9" custScaleX="113162" custLinFactX="-19673" custLinFactNeighborX="-100000" custLinFactNeighborY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854E18-CA80-4020-A700-9E8DFA2C4597}" type="pres">
      <dgm:prSet presAssocID="{F453DF7C-31CC-4D78-A9D6-03A8B1FF80EF}" presName="sibTrans" presStyleCnt="0"/>
      <dgm:spPr/>
    </dgm:pt>
    <dgm:pt modelId="{561DD870-ADD1-46CE-9946-48151CB2ECE8}" type="pres">
      <dgm:prSet presAssocID="{B569813E-0400-449F-98C4-1A14686EE968}" presName="node" presStyleLbl="node1" presStyleIdx="8" presStyleCnt="9" custScaleX="113162" custLinFactNeighborX="3663" custLinFactNeighborY="19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B1A4B9-B197-4B75-87EB-758D9B46E55C}" srcId="{8CC0D94B-7B84-44AC-994C-DEAE8E0AC973}" destId="{C1133E0F-66B1-447F-8B9B-7575437028B1}" srcOrd="6" destOrd="0" parTransId="{F49FCB68-08A3-4E67-B4B5-B58B98D369CF}" sibTransId="{04938F5C-953B-46A9-9EB4-F655836B970A}"/>
    <dgm:cxn modelId="{C91B842D-029B-4E99-BB12-D5C58ADFCB12}" srcId="{8CC0D94B-7B84-44AC-994C-DEAE8E0AC973}" destId="{399447C6-F3F6-4C16-AEA4-BE097B8F7116}" srcOrd="7" destOrd="0" parTransId="{EAAC184C-6BB0-40CF-BA1A-22B03B57B89E}" sibTransId="{F453DF7C-31CC-4D78-A9D6-03A8B1FF80EF}"/>
    <dgm:cxn modelId="{94B59E85-EC3E-41A1-9706-3DFDE7995105}" type="presOf" srcId="{116A5542-89CB-46C6-9864-81279BDA0426}" destId="{F1BE875D-5504-4CF1-B4E3-C0EACD78FE2A}" srcOrd="0" destOrd="0" presId="urn:microsoft.com/office/officeart/2005/8/layout/default#5"/>
    <dgm:cxn modelId="{8014F30E-BECA-4816-B0AC-AED51A4F7DED}" srcId="{8CC0D94B-7B84-44AC-994C-DEAE8E0AC973}" destId="{9162170B-2A6E-496A-97D7-A148DA46B717}" srcOrd="2" destOrd="0" parTransId="{363A0F41-6104-42FD-8546-3AA51DDFAEFA}" sibTransId="{9CAE5510-3B10-45E1-98A1-77CA6C3B7A63}"/>
    <dgm:cxn modelId="{5981DC7C-A422-4D0E-BEDB-F07E0C8A64E2}" srcId="{8CC0D94B-7B84-44AC-994C-DEAE8E0AC973}" destId="{B569813E-0400-449F-98C4-1A14686EE968}" srcOrd="8" destOrd="0" parTransId="{DAEE101E-ADA2-4A43-9581-67946E8CB345}" sibTransId="{EF17BE6D-D72B-4F6F-9B04-3CB2137114AC}"/>
    <dgm:cxn modelId="{B7645578-C460-46F6-AAD9-CF5B92854593}" type="presOf" srcId="{EC0FE15D-8E70-482C-BC2E-0A760D2318B2}" destId="{0EAEC096-F95C-46EE-B2F8-11E2A4ED104F}" srcOrd="0" destOrd="0" presId="urn:microsoft.com/office/officeart/2005/8/layout/default#5"/>
    <dgm:cxn modelId="{FDE250A9-7CC1-426D-91FC-65302674F2F4}" type="presOf" srcId="{2A51246D-2907-422D-AC3F-CCAF7F1339A1}" destId="{8E1E917E-D75F-4D9B-92DA-2464203D125D}" srcOrd="0" destOrd="0" presId="urn:microsoft.com/office/officeart/2005/8/layout/default#5"/>
    <dgm:cxn modelId="{9BEE2A4F-F24C-4B38-B9D5-6ECDC57F472F}" type="presOf" srcId="{9162170B-2A6E-496A-97D7-A148DA46B717}" destId="{12054DC4-B75D-4D80-8F22-530D7C3035EC}" srcOrd="0" destOrd="0" presId="urn:microsoft.com/office/officeart/2005/8/layout/default#5"/>
    <dgm:cxn modelId="{FF35A236-55AC-4348-A31D-1A535144769A}" srcId="{8CC0D94B-7B84-44AC-994C-DEAE8E0AC973}" destId="{E5EC45AD-1FFE-4BF5-B3B2-F69E4E600A34}" srcOrd="0" destOrd="0" parTransId="{72C6A340-9CC9-4A7E-81C8-90E306BFEC8F}" sibTransId="{01BC5AE3-E7FE-4549-A5F8-3F682D33EFD6}"/>
    <dgm:cxn modelId="{5ADA6D52-89A8-47A4-A28E-D451254B956E}" srcId="{8CC0D94B-7B84-44AC-994C-DEAE8E0AC973}" destId="{2A51246D-2907-422D-AC3F-CCAF7F1339A1}" srcOrd="3" destOrd="0" parTransId="{706BA756-C59E-4002-B083-5FAAAC065713}" sibTransId="{80807710-5557-4838-A929-66CAEADC91F4}"/>
    <dgm:cxn modelId="{4095BCB9-3F16-4562-A789-3CFEFAAAA3B7}" type="presOf" srcId="{E5EC45AD-1FFE-4BF5-B3B2-F69E4E600A34}" destId="{8C5B62CB-F69C-48BC-B9B2-386643B7BD78}" srcOrd="0" destOrd="0" presId="urn:microsoft.com/office/officeart/2005/8/layout/default#5"/>
    <dgm:cxn modelId="{C1CAF705-2E9E-4D25-9233-B3C11FE4295E}" srcId="{8CC0D94B-7B84-44AC-994C-DEAE8E0AC973}" destId="{EC0FE15D-8E70-482C-BC2E-0A760D2318B2}" srcOrd="5" destOrd="0" parTransId="{C0D972A6-8A1E-4559-8EE5-43EA4973D68C}" sibTransId="{8377E234-9EC3-42C3-A885-98EA3C572912}"/>
    <dgm:cxn modelId="{6FEC43BB-686D-4F3C-ABF0-DF59637F5874}" type="presOf" srcId="{8CC0D94B-7B84-44AC-994C-DEAE8E0AC973}" destId="{BC0C5172-D4D5-4342-8281-3458D22E8EDA}" srcOrd="0" destOrd="0" presId="urn:microsoft.com/office/officeart/2005/8/layout/default#5"/>
    <dgm:cxn modelId="{1F660B10-941D-487C-9958-BBCF3C536784}" type="presOf" srcId="{399447C6-F3F6-4C16-AEA4-BE097B8F7116}" destId="{EE9F6AC9-8CAA-44B9-AE6F-4E2BEAABB31A}" srcOrd="0" destOrd="0" presId="urn:microsoft.com/office/officeart/2005/8/layout/default#5"/>
    <dgm:cxn modelId="{B9D4CF01-3980-47D6-93D7-5E08D7F3B36A}" type="presOf" srcId="{C1133E0F-66B1-447F-8B9B-7575437028B1}" destId="{A26D1D3F-F241-4518-AC42-BE3F286D45A7}" srcOrd="0" destOrd="0" presId="urn:microsoft.com/office/officeart/2005/8/layout/default#5"/>
    <dgm:cxn modelId="{8AA0FE64-00E2-47E1-8963-EBB5F712AC44}" type="presOf" srcId="{E02E56DF-3CFC-4C26-8F08-5991C571AC05}" destId="{C12DCA10-277F-40B2-97D6-87DA57FF8311}" srcOrd="0" destOrd="0" presId="urn:microsoft.com/office/officeart/2005/8/layout/default#5"/>
    <dgm:cxn modelId="{55C8A6F3-8FBC-4124-B112-CF44BC85D132}" srcId="{8CC0D94B-7B84-44AC-994C-DEAE8E0AC973}" destId="{116A5542-89CB-46C6-9864-81279BDA0426}" srcOrd="1" destOrd="0" parTransId="{1B972972-352A-484D-AEFD-F7A680513B31}" sibTransId="{520D2CB4-EC29-4F5A-B3F7-229B46100453}"/>
    <dgm:cxn modelId="{E33A2C75-A88B-441F-BD05-6A318D5BADC5}" srcId="{8CC0D94B-7B84-44AC-994C-DEAE8E0AC973}" destId="{E02E56DF-3CFC-4C26-8F08-5991C571AC05}" srcOrd="4" destOrd="0" parTransId="{6E6468FC-9E82-429C-9251-58A72BD5A684}" sibTransId="{9C77A0E0-2104-44E3-BED8-5CAA4A9CE1C2}"/>
    <dgm:cxn modelId="{60B4A444-929A-46CA-9B83-97CEAEE34BF3}" type="presOf" srcId="{B569813E-0400-449F-98C4-1A14686EE968}" destId="{561DD870-ADD1-46CE-9946-48151CB2ECE8}" srcOrd="0" destOrd="0" presId="urn:microsoft.com/office/officeart/2005/8/layout/default#5"/>
    <dgm:cxn modelId="{A15037B9-4C83-4860-A9F8-C7C5CBF391BD}" type="presParOf" srcId="{BC0C5172-D4D5-4342-8281-3458D22E8EDA}" destId="{8C5B62CB-F69C-48BC-B9B2-386643B7BD78}" srcOrd="0" destOrd="0" presId="urn:microsoft.com/office/officeart/2005/8/layout/default#5"/>
    <dgm:cxn modelId="{3C1AA0B8-F7D7-4BAB-89B4-25421BF958C3}" type="presParOf" srcId="{BC0C5172-D4D5-4342-8281-3458D22E8EDA}" destId="{42E3DA69-9907-41FA-9E67-9AED306809E7}" srcOrd="1" destOrd="0" presId="urn:microsoft.com/office/officeart/2005/8/layout/default#5"/>
    <dgm:cxn modelId="{0922E6DE-E04B-4ACC-BFD6-5DB5D5EC4B18}" type="presParOf" srcId="{BC0C5172-D4D5-4342-8281-3458D22E8EDA}" destId="{F1BE875D-5504-4CF1-B4E3-C0EACD78FE2A}" srcOrd="2" destOrd="0" presId="urn:microsoft.com/office/officeart/2005/8/layout/default#5"/>
    <dgm:cxn modelId="{544DBD93-9736-418A-A89D-601867B2E65D}" type="presParOf" srcId="{BC0C5172-D4D5-4342-8281-3458D22E8EDA}" destId="{DDA0B479-6871-4B5F-A3D6-6BF264132A19}" srcOrd="3" destOrd="0" presId="urn:microsoft.com/office/officeart/2005/8/layout/default#5"/>
    <dgm:cxn modelId="{4FF4E9C3-2773-4279-AE42-BCC2C7749D20}" type="presParOf" srcId="{BC0C5172-D4D5-4342-8281-3458D22E8EDA}" destId="{12054DC4-B75D-4D80-8F22-530D7C3035EC}" srcOrd="4" destOrd="0" presId="urn:microsoft.com/office/officeart/2005/8/layout/default#5"/>
    <dgm:cxn modelId="{74C646E3-628E-4B37-B5C6-4E1C59692C71}" type="presParOf" srcId="{BC0C5172-D4D5-4342-8281-3458D22E8EDA}" destId="{ED6B476E-4705-473D-ADC9-8554D6FD7BCF}" srcOrd="5" destOrd="0" presId="urn:microsoft.com/office/officeart/2005/8/layout/default#5"/>
    <dgm:cxn modelId="{1F9E7660-48DA-4425-9C27-DDB43E677C68}" type="presParOf" srcId="{BC0C5172-D4D5-4342-8281-3458D22E8EDA}" destId="{8E1E917E-D75F-4D9B-92DA-2464203D125D}" srcOrd="6" destOrd="0" presId="urn:microsoft.com/office/officeart/2005/8/layout/default#5"/>
    <dgm:cxn modelId="{D2A29C3C-6860-412D-9780-2E4CA5369251}" type="presParOf" srcId="{BC0C5172-D4D5-4342-8281-3458D22E8EDA}" destId="{2CA65C98-BCD2-454E-9A05-515F5B5405A2}" srcOrd="7" destOrd="0" presId="urn:microsoft.com/office/officeart/2005/8/layout/default#5"/>
    <dgm:cxn modelId="{1A3E1062-B39A-4B92-929A-E97E85C63F5B}" type="presParOf" srcId="{BC0C5172-D4D5-4342-8281-3458D22E8EDA}" destId="{C12DCA10-277F-40B2-97D6-87DA57FF8311}" srcOrd="8" destOrd="0" presId="urn:microsoft.com/office/officeart/2005/8/layout/default#5"/>
    <dgm:cxn modelId="{FA321256-80B1-4482-B82C-E13EC4181DAD}" type="presParOf" srcId="{BC0C5172-D4D5-4342-8281-3458D22E8EDA}" destId="{EB5D51F3-6FFC-496D-B347-001B5B4CF79E}" srcOrd="9" destOrd="0" presId="urn:microsoft.com/office/officeart/2005/8/layout/default#5"/>
    <dgm:cxn modelId="{271228F4-60B3-46CE-9FEA-0A4DCA9E0A44}" type="presParOf" srcId="{BC0C5172-D4D5-4342-8281-3458D22E8EDA}" destId="{0EAEC096-F95C-46EE-B2F8-11E2A4ED104F}" srcOrd="10" destOrd="0" presId="urn:microsoft.com/office/officeart/2005/8/layout/default#5"/>
    <dgm:cxn modelId="{2F87985F-8310-46D6-811D-BA315FECF3F6}" type="presParOf" srcId="{BC0C5172-D4D5-4342-8281-3458D22E8EDA}" destId="{407504ED-D12D-4599-88C2-CD696B03F736}" srcOrd="11" destOrd="0" presId="urn:microsoft.com/office/officeart/2005/8/layout/default#5"/>
    <dgm:cxn modelId="{0B1BBF7C-6FE8-4391-84C6-3E7C89B2E12C}" type="presParOf" srcId="{BC0C5172-D4D5-4342-8281-3458D22E8EDA}" destId="{A26D1D3F-F241-4518-AC42-BE3F286D45A7}" srcOrd="12" destOrd="0" presId="urn:microsoft.com/office/officeart/2005/8/layout/default#5"/>
    <dgm:cxn modelId="{BBBECE48-36D2-4447-A0E6-7B466F48D6C3}" type="presParOf" srcId="{BC0C5172-D4D5-4342-8281-3458D22E8EDA}" destId="{C5FF35DE-75E4-45DB-91A5-3D585F436813}" srcOrd="13" destOrd="0" presId="urn:microsoft.com/office/officeart/2005/8/layout/default#5"/>
    <dgm:cxn modelId="{A0A18A4D-685B-4545-91E7-F1CC143797A1}" type="presParOf" srcId="{BC0C5172-D4D5-4342-8281-3458D22E8EDA}" destId="{EE9F6AC9-8CAA-44B9-AE6F-4E2BEAABB31A}" srcOrd="14" destOrd="0" presId="urn:microsoft.com/office/officeart/2005/8/layout/default#5"/>
    <dgm:cxn modelId="{D9CC3988-C7A0-405D-8D79-D1DF9DA386CD}" type="presParOf" srcId="{BC0C5172-D4D5-4342-8281-3458D22E8EDA}" destId="{3D854E18-CA80-4020-A700-9E8DFA2C4597}" srcOrd="15" destOrd="0" presId="urn:microsoft.com/office/officeart/2005/8/layout/default#5"/>
    <dgm:cxn modelId="{690EDEF6-335B-43AB-8379-27374C166AD8}" type="presParOf" srcId="{BC0C5172-D4D5-4342-8281-3458D22E8EDA}" destId="{561DD870-ADD1-46CE-9946-48151CB2ECE8}" srcOrd="1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64037-6F28-4831-BADE-90C3C3DA6B44}">
      <dsp:nvSpPr>
        <dsp:cNvPr id="0" name=""/>
        <dsp:cNvSpPr/>
      </dsp:nvSpPr>
      <dsp:spPr>
        <a:xfrm>
          <a:off x="0" y="0"/>
          <a:ext cx="7848872" cy="10585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Violências e os acidentes- Brasil-2000 a 2013 </a:t>
          </a:r>
          <a:endParaRPr lang="pt-BR" sz="3200" b="1" kern="1200" dirty="0">
            <a:solidFill>
              <a:schemeClr val="tx1"/>
            </a:solidFill>
          </a:endParaRPr>
        </a:p>
      </dsp:txBody>
      <dsp:txXfrm>
        <a:off x="0" y="0"/>
        <a:ext cx="7848872" cy="1058517"/>
      </dsp:txXfrm>
    </dsp:sp>
    <dsp:sp modelId="{725D1B2C-DD74-4606-9B39-6F397C15B749}">
      <dsp:nvSpPr>
        <dsp:cNvPr id="0" name=""/>
        <dsp:cNvSpPr/>
      </dsp:nvSpPr>
      <dsp:spPr>
        <a:xfrm>
          <a:off x="3832" y="1058517"/>
          <a:ext cx="2613735" cy="222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-1.874.508 óbitos por causas externas (aumento de 28,1% de 2000 a 2013) 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3832" y="1058517"/>
        <a:ext cx="2613735" cy="2222886"/>
      </dsp:txXfrm>
    </dsp:sp>
    <dsp:sp modelId="{FD5CF623-711C-4C48-BD8D-1F5149A1374E}">
      <dsp:nvSpPr>
        <dsp:cNvPr id="0" name=""/>
        <dsp:cNvSpPr/>
      </dsp:nvSpPr>
      <dsp:spPr>
        <a:xfrm>
          <a:off x="2617568" y="1058517"/>
          <a:ext cx="2613735" cy="222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-12,5% do total de óbitos no País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-Terceira causa de morte na população geral e a primeira na população de 1 a 49 anos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2617568" y="1058517"/>
        <a:ext cx="2613735" cy="2222886"/>
      </dsp:txXfrm>
    </dsp:sp>
    <dsp:sp modelId="{02017E99-6196-4B55-BB20-8C7B6627DFB2}">
      <dsp:nvSpPr>
        <dsp:cNvPr id="0" name=""/>
        <dsp:cNvSpPr/>
      </dsp:nvSpPr>
      <dsp:spPr>
        <a:xfrm>
          <a:off x="5231303" y="1058517"/>
          <a:ext cx="2613735" cy="222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-Em 2013, nos hospitais que integram o Sistema Único de Saúde (SUS), 9,5% do total de foram por internações por causas externas.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 -Em 2014, esse percentual aumentou para 9,9%. 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5231303" y="1058517"/>
        <a:ext cx="2613735" cy="2222886"/>
      </dsp:txXfrm>
    </dsp:sp>
    <dsp:sp modelId="{1AB4516C-E267-4FCE-B86E-88CA163B4858}">
      <dsp:nvSpPr>
        <dsp:cNvPr id="0" name=""/>
        <dsp:cNvSpPr/>
      </dsp:nvSpPr>
      <dsp:spPr>
        <a:xfrm>
          <a:off x="0" y="3281404"/>
          <a:ext cx="7848872" cy="2469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64037-6F28-4831-BADE-90C3C3DA6B44}">
      <dsp:nvSpPr>
        <dsp:cNvPr id="0" name=""/>
        <dsp:cNvSpPr/>
      </dsp:nvSpPr>
      <dsp:spPr>
        <a:xfrm>
          <a:off x="0" y="0"/>
          <a:ext cx="8064896" cy="10585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chemeClr val="tx1"/>
              </a:solidFill>
            </a:rPr>
            <a:t>Lançamento em 2001 da Política Nacional de Redução da Morbimortalidade por Acidentes e Violências</a:t>
          </a:r>
          <a:endParaRPr lang="pt-BR" sz="2700" b="1" kern="1200" dirty="0">
            <a:solidFill>
              <a:schemeClr val="tx1"/>
            </a:solidFill>
          </a:endParaRPr>
        </a:p>
      </dsp:txBody>
      <dsp:txXfrm>
        <a:off x="0" y="0"/>
        <a:ext cx="8064896" cy="1058517"/>
      </dsp:txXfrm>
    </dsp:sp>
    <dsp:sp modelId="{725D1B2C-DD74-4606-9B39-6F397C15B749}">
      <dsp:nvSpPr>
        <dsp:cNvPr id="0" name=""/>
        <dsp:cNvSpPr/>
      </dsp:nvSpPr>
      <dsp:spPr>
        <a:xfrm>
          <a:off x="3937" y="1058517"/>
          <a:ext cx="2685673" cy="222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- Considera as limitações do SIM e SIH/SUS em descrever as características apenas dos casos violentos cujo desfecho tenha sido o óbito ou a internação.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937" y="1058517"/>
        <a:ext cx="2685673" cy="2222886"/>
      </dsp:txXfrm>
    </dsp:sp>
    <dsp:sp modelId="{FD5CF623-711C-4C48-BD8D-1F5149A1374E}">
      <dsp:nvSpPr>
        <dsp:cNvPr id="0" name=""/>
        <dsp:cNvSpPr/>
      </dsp:nvSpPr>
      <dsp:spPr>
        <a:xfrm>
          <a:off x="2689611" y="1058517"/>
          <a:ext cx="2685673" cy="222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- Dentre as prioridades está  a Implantação em Sistema de Vigilância de Violências e Acidentes (VIVA)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>
            <a:solidFill>
              <a:schemeClr val="tx1"/>
            </a:solidFill>
          </a:endParaRPr>
        </a:p>
      </dsp:txBody>
      <dsp:txXfrm>
        <a:off x="2689611" y="1058517"/>
        <a:ext cx="2685673" cy="2222886"/>
      </dsp:txXfrm>
    </dsp:sp>
    <dsp:sp modelId="{02017E99-6196-4B55-BB20-8C7B6627DFB2}">
      <dsp:nvSpPr>
        <dsp:cNvPr id="0" name=""/>
        <dsp:cNvSpPr/>
      </dsp:nvSpPr>
      <dsp:spPr>
        <a:xfrm>
          <a:off x="5375284" y="1058517"/>
          <a:ext cx="2685673" cy="222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Ênfase na notificação de violências interpessoais e autoprovocadas como uma das ações de vigilância em saúde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375284" y="1058517"/>
        <a:ext cx="2685673" cy="2222886"/>
      </dsp:txXfrm>
    </dsp:sp>
    <dsp:sp modelId="{1AB4516C-E267-4FCE-B86E-88CA163B4858}">
      <dsp:nvSpPr>
        <dsp:cNvPr id="0" name=""/>
        <dsp:cNvSpPr/>
      </dsp:nvSpPr>
      <dsp:spPr>
        <a:xfrm>
          <a:off x="0" y="3281404"/>
          <a:ext cx="8064896" cy="2469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AF11-FB49-4E85-A0BE-8274B75ADDE3}" type="datetimeFigureOut">
              <a:rPr lang="pt-BR" smtClean="0"/>
              <a:pPr/>
              <a:t>30/08/2017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B131C-B07F-4679-872C-A0C791335B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28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300BB68-EC4F-4924-A6A3-7D023A1EE486}" type="slidenum">
              <a:rPr lang="pt-BR" smtClean="0"/>
              <a:pPr eaLnBrk="1" hangingPunct="1"/>
              <a:t>4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300BB68-EC4F-4924-A6A3-7D023A1EE486}" type="slidenum">
              <a:rPr lang="pt-BR" smtClean="0"/>
              <a:pPr eaLnBrk="1" hangingPunct="1"/>
              <a:t>5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300BB68-EC4F-4924-A6A3-7D023A1EE486}" type="slidenum">
              <a:rPr lang="pt-BR" smtClean="0"/>
              <a:pPr eaLnBrk="1" hangingPunct="1"/>
              <a:t>6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CC6C707-614D-4797-8548-4D4BDD0BAB22}" type="slidenum">
              <a:rPr lang="pt-BR" altLang="pt-BR" smtClean="0">
                <a:latin typeface="Arial" pitchFamily="34" charset="0"/>
              </a:rPr>
              <a:pPr eaLnBrk="1" hangingPunct="1">
                <a:defRPr/>
              </a:pPr>
              <a:t>17</a:t>
            </a:fld>
            <a:endParaRPr lang="pt-BR" alt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59E0-B20D-4511-8BCF-18BC21B4481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4C09-C469-4CBE-8671-E9FC5B5F11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4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B930-A4BC-4253-94C7-F2495FBE05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E9F5-705F-4019-A49A-230213FF471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601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22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46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092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990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4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941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905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410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934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4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5BFC-32CA-40DF-8FB3-9CCEBF42E6C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2C300-7E2E-456D-B86A-4DA47F9D1D1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422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241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584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80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441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000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097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374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56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CD8B52-7BC0-47F1-8BB1-50532DA5991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9B757A-3965-42B5-8874-39D8CA3D03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43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99CB3B-695F-4E1B-BA5B-73BB689FD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3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0075" cy="13398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8731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EA892C-DB14-4790-A7BB-33B44BDED0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108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303FAB-9A19-418D-9864-B0E0F8BF50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403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B0C5F8-B01C-4781-BE1C-7FB3622FA0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483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3CC177-FF0F-461D-9B37-42A3B7227A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806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1C9D48-6932-4BE5-B354-AF2D8B4E1D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51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60DB69-CEA9-4607-B80D-3B8B368ED5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587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CD8B52-7BC0-47F1-8BB1-50532DA5991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9B757A-3965-42B5-8874-39D8CA3D03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29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99CB3B-695F-4E1B-BA5B-73BB689FD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953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EA892C-DB14-4790-A7BB-33B44BDED0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844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303FAB-9A19-418D-9864-B0E0F8BF50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7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504545-A173-40A2-8F3F-DEEA2873A1F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4A814-1943-4843-B916-7DDE997AB1C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13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B0C5F8-B01C-4781-BE1C-7FB3622FA0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208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3CC177-FF0F-461D-9B37-42A3B7227A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780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1C9D48-6932-4BE5-B354-AF2D8B4E1D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76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60DB69-CEA9-4607-B80D-3B8B368ED5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520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CD8B52-7BC0-47F1-8BB1-50532DA5991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9B757A-3965-42B5-8874-39D8CA3D03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21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99CB3B-695F-4E1B-BA5B-73BB689FD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981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EA892C-DB14-4790-A7BB-33B44BDED0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318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303FAB-9A19-418D-9864-B0E0F8BF50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669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B0C5F8-B01C-4781-BE1C-7FB3622FA0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53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3CC177-FF0F-461D-9B37-42A3B7227A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5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83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1C9D48-6932-4BE5-B354-AF2D8B4E1D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553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60DB69-CEA9-4607-B80D-3B8B368ED5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2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75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307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915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328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942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948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156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4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430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280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594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498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409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030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78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584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447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modelo-Maio20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152400" y="1196975"/>
            <a:ext cx="8763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b="1" u="sng" smtClean="0">
                <a:solidFill>
                  <a:srgbClr val="2D2868"/>
                </a:solidFill>
                <a:latin typeface="Trebuchet MS" pitchFamily="34" charset="0"/>
              </a:rPr>
              <a:t>Texto texto texto texto texto texto:</a:t>
            </a:r>
            <a:endParaRPr lang="en-US" b="1" u="sng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539750" y="1844675"/>
            <a:ext cx="8451850" cy="4581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textotextotextotexto textotextotextotexto texto texto textotexto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 textotextotextotextotextotextotextotextotextotextotextotexto texto 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 textotextotexto textotextotextotexto texto texto textotexto textotextotextotexto textotextotextotextotextotextotextotextotextotextotextotexto textotextotextotexto.</a:t>
            </a:r>
            <a:endParaRPr lang="en-US" sz="2100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79388" y="188913"/>
            <a:ext cx="5905500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300" b="1" smtClean="0">
                <a:solidFill>
                  <a:srgbClr val="2D2868"/>
                </a:solidFill>
                <a:latin typeface="Trebuchet MS" pitchFamily="34" charset="0"/>
              </a:rPr>
              <a:t>TÍTULO DA APRESENTAÇÃO TÍTULO DA APRESENTAÇÃO TÍTULO DA APRESENTAÇÃO TÍTULO DA APRESENTAÇÃO TÍTULO DA APRESENTAÇÃO</a:t>
            </a:r>
            <a:endParaRPr lang="en-US" sz="1300" b="1" smtClean="0">
              <a:solidFill>
                <a:srgbClr val="2D286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DFD38-B1C7-4600-871E-9AE5005D20B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8/30/2017</a:t>
            </a:fld>
            <a:endParaRPr lang="en-US" dirty="0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5C666-7B3B-45D9-BC45-58F485CB05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87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modelo-Maio20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152400" y="1196975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b="1" u="sng" smtClean="0">
                <a:solidFill>
                  <a:srgbClr val="2D2868"/>
                </a:solidFill>
                <a:latin typeface="Trebuchet MS" pitchFamily="34" charset="0"/>
              </a:rPr>
              <a:t>Texto texto texto texto texto texto:</a:t>
            </a:r>
            <a:endParaRPr lang="en-US" b="1" u="sng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539750" y="1844675"/>
            <a:ext cx="8451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textotextotextotexto textotextotextotexto texto texto textotexto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 textotextotextotextotextotextotextotextotextotextotextotexto texto 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 textotextotexto textotextotextotexto texto texto textotexto textotextotextotexto textotextotextotextotextotextotextotextotextotextotextotexto textotextotextotexto.</a:t>
            </a:r>
            <a:endParaRPr lang="en-US" sz="2100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79388" y="188913"/>
            <a:ext cx="5905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300" b="1" smtClean="0">
                <a:solidFill>
                  <a:srgbClr val="2D2868"/>
                </a:solidFill>
                <a:latin typeface="Trebuchet MS" pitchFamily="34" charset="0"/>
              </a:rPr>
              <a:t>TÍTULO DA APRESENTAÇÃO TÍTULO DA APRESENTAÇÃO TÍTULO DA APRESENTAÇÃO TÍTULO DA APRESENTAÇÃO TÍTULO DA APRESENTAÇÃO</a:t>
            </a:r>
            <a:endParaRPr lang="en-US" sz="1300" b="1" smtClean="0">
              <a:solidFill>
                <a:srgbClr val="2D286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EE14DB-66A6-4397-AE7D-93DD46A36792}" type="datetimeFigureOut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8/30/2017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18A553-07D2-43EE-86F4-5E495827268B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modelo-Maio20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152400" y="1196975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b="1" u="sng" smtClean="0">
                <a:solidFill>
                  <a:srgbClr val="2D2868"/>
                </a:solidFill>
                <a:latin typeface="Trebuchet MS" pitchFamily="34" charset="0"/>
              </a:rPr>
              <a:t>Texto texto texto texto texto texto:</a:t>
            </a:r>
            <a:endParaRPr lang="en-US" b="1" u="sng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539750" y="1844675"/>
            <a:ext cx="8451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textotextotextotexto textotextotextotexto texto texto textotexto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 textotextotextotextotextotextotextotextotextotextotextotexto texto 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 textotextotexto textotextotextotexto texto texto textotexto textotextotextotexto textotextotextotextotextotextotextotextotextotextotextotexto textotextotextotexto.</a:t>
            </a:r>
            <a:endParaRPr lang="en-US" sz="2100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79388" y="188913"/>
            <a:ext cx="5905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300" b="1" smtClean="0">
                <a:solidFill>
                  <a:srgbClr val="2D2868"/>
                </a:solidFill>
                <a:latin typeface="Trebuchet MS" pitchFamily="34" charset="0"/>
              </a:rPr>
              <a:t>TÍTULO DA APRESENTAÇÃO TÍTULO DA APRESENTAÇÃO TÍTULO DA APRESENTAÇÃO TÍTULO DA APRESENTAÇÃO TÍTULO DA APRESENTAÇÃO</a:t>
            </a:r>
            <a:endParaRPr lang="en-US" sz="1300" b="1" smtClean="0">
              <a:solidFill>
                <a:srgbClr val="2D286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modelo-Maio20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152400" y="1196975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b="1" u="sng" smtClean="0">
                <a:solidFill>
                  <a:srgbClr val="2D2868"/>
                </a:solidFill>
                <a:latin typeface="Trebuchet MS" pitchFamily="34" charset="0"/>
              </a:rPr>
              <a:t>Texto texto texto texto texto texto:</a:t>
            </a:r>
            <a:endParaRPr lang="en-US" b="1" u="sng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539750" y="1844675"/>
            <a:ext cx="8451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textotextotextotexto textotextotextotexto texto texto textotexto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 textotextotextotextotextotextotextotextotextotextotextotexto texto 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 textotextotexto textotextotextotexto texto texto textotexto textotextotextotexto textotextotextotextotextotextotextotextotextotextotextotexto textotextotextotexto.</a:t>
            </a:r>
            <a:endParaRPr lang="en-US" sz="2100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79388" y="188913"/>
            <a:ext cx="5905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300" b="1" smtClean="0">
                <a:solidFill>
                  <a:srgbClr val="2D2868"/>
                </a:solidFill>
                <a:latin typeface="Trebuchet MS" pitchFamily="34" charset="0"/>
              </a:rPr>
              <a:t>TÍTULO DA APRESENTAÇÃO TÍTULO DA APRESENTAÇÃO TÍTULO DA APRESENTAÇÃO TÍTULO DA APRESENTAÇÃO TÍTULO DA APRESENTAÇÃO</a:t>
            </a:r>
            <a:endParaRPr lang="en-US" sz="1300" b="1" smtClean="0">
              <a:solidFill>
                <a:srgbClr val="2D286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EE14DB-66A6-4397-AE7D-93DD46A36792}" type="datetimeFigureOut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8/30/2017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18A553-07D2-43EE-86F4-5E495827268B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modelo-Maio20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152400" y="1196975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b="1" u="sng" smtClean="0">
                <a:solidFill>
                  <a:srgbClr val="2D2868"/>
                </a:solidFill>
                <a:latin typeface="Trebuchet MS" pitchFamily="34" charset="0"/>
              </a:rPr>
              <a:t>Texto texto texto texto texto texto:</a:t>
            </a:r>
            <a:endParaRPr lang="en-US" b="1" u="sng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539750" y="1844675"/>
            <a:ext cx="8451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textotextotextotexto textotextotextotexto texto texto textotexto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 textotextotextotextotextotextotextotextotextotextotextotexto texto 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 textotextotexto textotextotextotexto texto texto textotexto textotextotextotexto textotextotextotextotextotextotextotextotextotextotextotexto textotextotextotexto.</a:t>
            </a:r>
            <a:endParaRPr lang="en-US" sz="2100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79388" y="188913"/>
            <a:ext cx="5905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300" b="1" smtClean="0">
                <a:solidFill>
                  <a:srgbClr val="2D2868"/>
                </a:solidFill>
                <a:latin typeface="Trebuchet MS" pitchFamily="34" charset="0"/>
              </a:rPr>
              <a:t>TÍTULO DA APRESENTAÇÃO TÍTULO DA APRESENTAÇÃO TÍTULO DA APRESENTAÇÃO TÍTULO DA APRESENTAÇÃO TÍTULO DA APRESENTAÇÃO</a:t>
            </a:r>
            <a:endParaRPr lang="en-US" sz="1300" b="1" smtClean="0">
              <a:solidFill>
                <a:srgbClr val="2D286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modelo-Maio20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152400" y="1196975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b="1" u="sng" smtClean="0">
                <a:solidFill>
                  <a:srgbClr val="2D2868"/>
                </a:solidFill>
                <a:latin typeface="Trebuchet MS" pitchFamily="34" charset="0"/>
              </a:rPr>
              <a:t>Texto texto texto texto texto texto:</a:t>
            </a:r>
            <a:endParaRPr lang="en-US" b="1" u="sng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539750" y="1844675"/>
            <a:ext cx="8451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textotextotextotexto textotextotextotexto texto texto textotexto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 textotextotextotextotextotextotextotextotextotextotextotexto texto 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 textotextotexto textotextotextotexto texto texto textotexto textotextotextotexto textotextotextotextotextotextotextotextotextotextotextotexto textotextotextotexto.</a:t>
            </a:r>
            <a:endParaRPr lang="en-US" sz="2100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79388" y="188913"/>
            <a:ext cx="5905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300" b="1" smtClean="0">
                <a:solidFill>
                  <a:srgbClr val="2D2868"/>
                </a:solidFill>
                <a:latin typeface="Trebuchet MS" pitchFamily="34" charset="0"/>
              </a:rPr>
              <a:t>TÍTULO DA APRESENTAÇÃO TÍTULO DA APRESENTAÇÃO TÍTULO DA APRESENTAÇÃO TÍTULO DA APRESENTAÇÃO TÍTULO DA APRESENTAÇÃO</a:t>
            </a:r>
            <a:endParaRPr lang="en-US" sz="1300" b="1" smtClean="0">
              <a:solidFill>
                <a:srgbClr val="2D286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EE14DB-66A6-4397-AE7D-93DD46A36792}" type="datetimeFigureOut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8/30/2017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18A553-07D2-43EE-86F4-5E495827268B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modelo-Maio20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152400" y="1196975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b="1" u="sng" smtClean="0">
                <a:solidFill>
                  <a:srgbClr val="2D2868"/>
                </a:solidFill>
                <a:latin typeface="Trebuchet MS" pitchFamily="34" charset="0"/>
              </a:rPr>
              <a:t>Texto texto texto texto texto texto:</a:t>
            </a:r>
            <a:endParaRPr lang="en-US" b="1" u="sng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539750" y="1844675"/>
            <a:ext cx="8451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textotextotextotexto textotextotextotexto texto texto textotexto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 textotextotextotextotextotextotextotextotextotextotextotexto texto texto textotextotextotexto.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endParaRPr lang="pt-BR" sz="2100" smtClean="0">
              <a:solidFill>
                <a:srgbClr val="2D2868"/>
              </a:solidFill>
              <a:latin typeface="Trebuchet MS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C82A2"/>
              </a:buClr>
              <a:buFont typeface="Wingdings" pitchFamily="2" charset="2"/>
              <a:buChar char="§"/>
              <a:defRPr/>
            </a:pPr>
            <a:r>
              <a:rPr lang="pt-BR" sz="2100" smtClean="0">
                <a:solidFill>
                  <a:srgbClr val="2D2868"/>
                </a:solidFill>
                <a:latin typeface="Trebuchet MS" pitchFamily="34" charset="0"/>
              </a:rPr>
              <a:t> Textotextotextotexto textotextotextotexto texto texto textotexto textotextotextotexto textotextotextotexto texto textotextotexto textotextotextotexto texto texto textotexto textotextotextotexto textotextotextotextotextotextotextotextotextotextotextotexto textotextotextotexto.</a:t>
            </a:r>
            <a:endParaRPr lang="en-US" sz="2100" smtClean="0">
              <a:solidFill>
                <a:srgbClr val="2D2868"/>
              </a:solidFill>
              <a:latin typeface="Trebuchet MS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79388" y="188913"/>
            <a:ext cx="5905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300" b="1" smtClean="0">
                <a:solidFill>
                  <a:srgbClr val="2D2868"/>
                </a:solidFill>
                <a:latin typeface="Trebuchet MS" pitchFamily="34" charset="0"/>
              </a:rPr>
              <a:t>TÍTULO DA APRESENTAÇÃO TÍTULO DA APRESENTAÇÃO TÍTULO DA APRESENTAÇÃO TÍTULO DA APRESENTAÇÃO TÍTULO DA APRESENTAÇÃO</a:t>
            </a:r>
            <a:endParaRPr lang="en-US" sz="1300" b="1" smtClean="0">
              <a:solidFill>
                <a:srgbClr val="2D286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17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78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1745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8261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92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2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4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8395-F90D-4808-8851-6080FBF815B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14F6-ECA5-4F38-82B4-78DEF01682D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8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9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0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7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64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66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2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87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2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5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42D8-B6C0-4648-B540-DA2DE38E78D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2507-7D92-481B-8FF9-DF9A79AA5B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8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45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23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10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71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51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53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1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9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8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BC42-DEEE-4454-A1C5-E0B07842E03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D5F7-4326-4CDF-840F-C8BB5B85A3A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50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4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52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6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72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55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0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30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86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21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8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15FC-03B0-472D-9316-06F84F07C8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7D16-024C-453A-8994-AA19ED32C10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50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97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57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30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3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43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11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5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0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7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A9C0-43CA-4D62-88FD-AA2DADBC48A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09E8-F87A-459F-8D89-2450C44C446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231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53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3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5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323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79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7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07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18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2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70C1-A841-4C9F-9915-F4F15C4028F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F01A-47A7-4198-B7A1-336838EAC3B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4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41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88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995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304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176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89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274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15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32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8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45D5-7E29-4F01-AEA7-988C57BE564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779C-0B66-41A2-B905-6B805BA442C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51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70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477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4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577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82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33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202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103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16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3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17E4-7183-4CBD-8090-952BF67CE86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FF813-2290-4AD6-BF12-0A75F1B9CE6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727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957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4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C9A6-775E-436D-BA4C-EC24F3BA8D49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342-1419-4527-83B1-FF75C5E89C1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581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5088-6CD8-40DE-867D-B594E225E360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43D3-A908-4ECF-9CFC-80A1C5F09DD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62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8B52-7BC0-47F1-8BB1-50532DA59915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B55-5689-4050-93B0-8E9FC379CFD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14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70E-C38B-45F4-98F0-7D2C39DA6D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6BF-1637-4A7B-9D7A-63F8F6FA08F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33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850-1486-449F-B69A-37AE11BB2DCF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7295-3A18-4036-B9D2-8E176287EDDF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801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AA6F-441F-404C-A5DE-B9C276B5A68D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E03-D781-4DC9-A270-DDCF524C228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79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E51-9C50-4A22-ADE5-065CD1DCF09E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2886-4EDB-4D7A-8DED-C8AF3ABA81C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08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6E9-1AAD-41E1-857B-BF0D2AB9D49C}" type="datetime1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8/30/2017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42AC-0C89-4B78-9BDF-D008F224C6F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0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003F8F-E10E-4866-917C-22ECC6B0820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6D96E-6F57-4242-93ED-415FD2E913D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m 7" descr="DEMAIS PÁGINAS.jpg"/>
          <p:cNvPicPr>
            <a:picLocks noChangeAspect="1"/>
          </p:cNvPicPr>
          <p:nvPr userDrawn="1"/>
        </p:nvPicPr>
        <p:blipFill>
          <a:blip r:embed="rId1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9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  <p:sldLayoutId id="2147483754" r:id="rId88"/>
    <p:sldLayoutId id="2147483755" r:id="rId89"/>
    <p:sldLayoutId id="2147483756" r:id="rId90"/>
    <p:sldLayoutId id="2147483757" r:id="rId91"/>
    <p:sldLayoutId id="2147483758" r:id="rId92"/>
    <p:sldLayoutId id="2147483759" r:id="rId93"/>
    <p:sldLayoutId id="2147483760" r:id="rId94"/>
    <p:sldLayoutId id="2147483761" r:id="rId95"/>
    <p:sldLayoutId id="2147483762" r:id="rId96"/>
    <p:sldLayoutId id="2147483763" r:id="rId97"/>
    <p:sldLayoutId id="2147483764" r:id="rId98"/>
    <p:sldLayoutId id="2147483765" r:id="rId99"/>
    <p:sldLayoutId id="2147483766" r:id="rId100"/>
    <p:sldLayoutId id="2147483767" r:id="rId101"/>
    <p:sldLayoutId id="2147483768" r:id="rId102"/>
    <p:sldLayoutId id="2147483769" r:id="rId103"/>
    <p:sldLayoutId id="2147483770" r:id="rId104"/>
    <p:sldLayoutId id="2147483771" r:id="rId105"/>
    <p:sldLayoutId id="2147483772" r:id="rId106"/>
    <p:sldLayoutId id="2147483773" r:id="rId107"/>
    <p:sldLayoutId id="2147483774" r:id="rId108"/>
    <p:sldLayoutId id="2147483775" r:id="rId109"/>
    <p:sldLayoutId id="2147483776" r:id="rId110"/>
    <p:sldLayoutId id="2147483777" r:id="rId111"/>
    <p:sldLayoutId id="2147483778" r:id="rId112"/>
    <p:sldLayoutId id="2147483779" r:id="rId113"/>
    <p:sldLayoutId id="2147483780" r:id="rId114"/>
    <p:sldLayoutId id="2147483781" r:id="rId115"/>
    <p:sldLayoutId id="2147483782" r:id="rId116"/>
    <p:sldLayoutId id="2147483783" r:id="rId117"/>
    <p:sldLayoutId id="2147483784" r:id="rId118"/>
    <p:sldLayoutId id="2147483785" r:id="rId119"/>
    <p:sldLayoutId id="2147483786" r:id="rId120"/>
    <p:sldLayoutId id="2147483787" r:id="rId121"/>
    <p:sldLayoutId id="2147483788" r:id="rId122"/>
    <p:sldLayoutId id="2147483789" r:id="rId123"/>
    <p:sldLayoutId id="2147483790" r:id="rId124"/>
    <p:sldLayoutId id="2147483791" r:id="rId125"/>
    <p:sldLayoutId id="2147483792" r:id="rId126"/>
    <p:sldLayoutId id="2147483793" r:id="rId127"/>
    <p:sldLayoutId id="2147483794" r:id="rId128"/>
    <p:sldLayoutId id="2147483795" r:id="rId129"/>
    <p:sldLayoutId id="2147483796" r:id="rId130"/>
    <p:sldLayoutId id="2147483797" r:id="rId131"/>
    <p:sldLayoutId id="2147483798" r:id="rId132"/>
    <p:sldLayoutId id="2147483799" r:id="rId133"/>
    <p:sldLayoutId id="2147483800" r:id="rId134"/>
    <p:sldLayoutId id="2147483801" r:id="rId135"/>
    <p:sldLayoutId id="2147483802" r:id="rId136"/>
    <p:sldLayoutId id="2147483803" r:id="rId137"/>
    <p:sldLayoutId id="2147483804" r:id="rId138"/>
    <p:sldLayoutId id="2147483805" r:id="rId139"/>
    <p:sldLayoutId id="2147483806" r:id="rId140"/>
    <p:sldLayoutId id="2147483807" r:id="rId141"/>
    <p:sldLayoutId id="2147483808" r:id="rId142"/>
    <p:sldLayoutId id="2147483809" r:id="rId143"/>
    <p:sldLayoutId id="2147483810" r:id="rId144"/>
    <p:sldLayoutId id="2147483811" r:id="rId145"/>
    <p:sldLayoutId id="2147483812" r:id="rId146"/>
    <p:sldLayoutId id="2147483813" r:id="rId147"/>
    <p:sldLayoutId id="2147483814" r:id="rId148"/>
    <p:sldLayoutId id="2147483815" r:id="rId149"/>
    <p:sldLayoutId id="2147483816" r:id="rId150"/>
    <p:sldLayoutId id="2147483817" r:id="rId151"/>
    <p:sldLayoutId id="2147483818" r:id="rId152"/>
    <p:sldLayoutId id="2147483819" r:id="rId153"/>
    <p:sldLayoutId id="2147483820" r:id="rId154"/>
    <p:sldLayoutId id="2147483821" r:id="rId155"/>
    <p:sldLayoutId id="2147483822" r:id="rId156"/>
    <p:sldLayoutId id="2147483823" r:id="rId157"/>
    <p:sldLayoutId id="2147483824" r:id="rId158"/>
    <p:sldLayoutId id="2147483825" r:id="rId159"/>
    <p:sldLayoutId id="2147483826" r:id="rId160"/>
    <p:sldLayoutId id="2147483827" r:id="rId161"/>
    <p:sldLayoutId id="2147483828" r:id="rId162"/>
    <p:sldLayoutId id="2147483829" r:id="rId163"/>
    <p:sldLayoutId id="2147483830" r:id="rId164"/>
    <p:sldLayoutId id="2147483831" r:id="rId165"/>
    <p:sldLayoutId id="2147483832" r:id="rId166"/>
    <p:sldLayoutId id="2147483833" r:id="rId167"/>
    <p:sldLayoutId id="2147483834" r:id="rId168"/>
    <p:sldLayoutId id="2147483660" r:id="rId169"/>
    <p:sldLayoutId id="2147483661" r:id="rId170"/>
    <p:sldLayoutId id="2147483664" r:id="rId171"/>
    <p:sldLayoutId id="2147483665" r:id="rId17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apav@saude.rj.gov.b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PRIMEIRA PÁGI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b="394"/>
          <a:stretch>
            <a:fillRect/>
          </a:stretch>
        </p:blipFill>
        <p:spPr bwMode="auto">
          <a:xfrm>
            <a:off x="-36513" y="-52388"/>
            <a:ext cx="9228138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68313" y="1173857"/>
            <a:ext cx="80645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2" algn="ctr" eaLnBrk="0" hangingPunct="0">
              <a:lnSpc>
                <a:spcPct val="150000"/>
              </a:lnSpc>
            </a:pPr>
            <a:endParaRPr lang="pt-BR" altLang="pt-BR" sz="1600" b="1" dirty="0">
              <a:cs typeface="Calibri" pitchFamily="34" charset="0"/>
            </a:endParaRPr>
          </a:p>
          <a:p>
            <a:pPr marL="352425" indent="-352425" algn="just" eaLnBrk="0" hangingPunct="0">
              <a:lnSpc>
                <a:spcPct val="150000"/>
              </a:lnSpc>
              <a:buFontTx/>
              <a:buChar char="•"/>
            </a:pPr>
            <a:r>
              <a:rPr lang="pt-BR" altLang="pt-BR" dirty="0">
                <a:cs typeface="Calibri" pitchFamily="34" charset="0"/>
              </a:rPr>
              <a:t>Identificar e monitorar os casos de violência notificados;</a:t>
            </a:r>
          </a:p>
          <a:p>
            <a:pPr marL="352425" indent="-352425" algn="just" eaLnBrk="0" hangingPunct="0">
              <a:lnSpc>
                <a:spcPct val="150000"/>
              </a:lnSpc>
              <a:buFontTx/>
              <a:buChar char="•"/>
            </a:pPr>
            <a:r>
              <a:rPr lang="pt-BR" altLang="pt-BR" dirty="0">
                <a:cs typeface="Calibri" pitchFamily="34" charset="0"/>
              </a:rPr>
              <a:t>Caracterizar e monitorar o perfil da violência segundo características da vítima, da ocorrência e do provável autor(a) da agressão;</a:t>
            </a:r>
          </a:p>
          <a:p>
            <a:pPr marL="352425" indent="-352425" algn="just" eaLnBrk="0" hangingPunct="0">
              <a:lnSpc>
                <a:spcPct val="150000"/>
              </a:lnSpc>
              <a:buFontTx/>
              <a:buChar char="•"/>
            </a:pPr>
            <a:r>
              <a:rPr lang="pt-BR" altLang="pt-BR" dirty="0">
                <a:cs typeface="Calibri" pitchFamily="34" charset="0"/>
              </a:rPr>
              <a:t>Identificar fatores de risco e proteção associados à ocorrência da violência;</a:t>
            </a:r>
          </a:p>
          <a:p>
            <a:pPr marL="352425" indent="-352425" algn="just" eaLnBrk="0" hangingPunct="0">
              <a:lnSpc>
                <a:spcPct val="150000"/>
              </a:lnSpc>
              <a:buFontTx/>
              <a:buChar char="•"/>
            </a:pPr>
            <a:r>
              <a:rPr lang="pt-BR" altLang="pt-BR" dirty="0">
                <a:cs typeface="Calibri" pitchFamily="34" charset="0"/>
              </a:rPr>
              <a:t>Identificar áreas de maior vulnerabilidade para ocorrência de violência;</a:t>
            </a:r>
          </a:p>
          <a:p>
            <a:pPr marL="352425" indent="-352425" algn="just" eaLnBrk="0" hangingPunct="0">
              <a:lnSpc>
                <a:spcPct val="150000"/>
              </a:lnSpc>
              <a:buFontTx/>
              <a:buChar char="•"/>
            </a:pPr>
            <a:r>
              <a:rPr lang="pt-BR" altLang="pt-BR" dirty="0">
                <a:cs typeface="Calibri" pitchFamily="34" charset="0"/>
              </a:rPr>
              <a:t>Monitorar os encaminhamentos para a rede de atenção e proteção integral;</a:t>
            </a:r>
          </a:p>
          <a:p>
            <a:pPr marL="352425" indent="-352425" algn="just" eaLnBrk="0" hangingPunct="0">
              <a:lnSpc>
                <a:spcPct val="150000"/>
              </a:lnSpc>
              <a:buFontTx/>
              <a:buChar char="•"/>
            </a:pPr>
            <a:r>
              <a:rPr lang="pt-BR" altLang="pt-BR" dirty="0">
                <a:cs typeface="Calibri" pitchFamily="34" charset="0"/>
              </a:rPr>
              <a:t>Intervir nos casos a fim de prevenir consequências das violências e encaminhar para a rede de atenção e proteção. </a:t>
            </a:r>
          </a:p>
          <a:p>
            <a:pPr marL="352425" indent="-352425" algn="just" eaLnBrk="0" hangingPunct="0">
              <a:lnSpc>
                <a:spcPct val="150000"/>
              </a:lnSpc>
              <a:buFontTx/>
              <a:buChar char="•"/>
            </a:pPr>
            <a:r>
              <a:rPr lang="pt-BR" altLang="pt-BR" dirty="0">
                <a:solidFill>
                  <a:srgbClr val="FF0000"/>
                </a:solidFill>
                <a:cs typeface="Calibri" pitchFamily="34" charset="0"/>
              </a:rPr>
              <a:t>Implantar/Implementar políticas públicas de </a:t>
            </a:r>
            <a:r>
              <a:rPr lang="pt-BR" altLang="pt-BR" dirty="0" smtClean="0">
                <a:solidFill>
                  <a:srgbClr val="FF0000"/>
                </a:solidFill>
                <a:cs typeface="Calibri" pitchFamily="34" charset="0"/>
              </a:rPr>
              <a:t>enfrentamento </a:t>
            </a:r>
            <a:r>
              <a:rPr lang="pt-BR" altLang="pt-BR" dirty="0">
                <a:solidFill>
                  <a:srgbClr val="FF0000"/>
                </a:solidFill>
                <a:cs typeface="Calibri" pitchFamily="34" charset="0"/>
              </a:rPr>
              <a:t>das violências e promoção da cultura de paz.</a:t>
            </a:r>
          </a:p>
        </p:txBody>
      </p:sp>
      <p:sp>
        <p:nvSpPr>
          <p:cNvPr id="3" name="Rectangle 4"/>
          <p:cNvSpPr>
            <a:spLocks noGrp="1"/>
          </p:cNvSpPr>
          <p:nvPr>
            <p:ph type="title"/>
          </p:nvPr>
        </p:nvSpPr>
        <p:spPr>
          <a:xfrm>
            <a:off x="1691680" y="764704"/>
            <a:ext cx="6984776" cy="720080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pt-BR" sz="2400" b="1" dirty="0" smtClean="0">
                <a:latin typeface="Arial" charset="0"/>
              </a:rPr>
              <a:t/>
            </a:r>
            <a:br>
              <a:rPr lang="pt-BR" sz="2400" b="1" dirty="0" smtClean="0">
                <a:latin typeface="Arial" charset="0"/>
              </a:rPr>
            </a:br>
            <a:r>
              <a:rPr lang="pt-BR" sz="2400" b="1" dirty="0">
                <a:latin typeface="Arial" charset="0"/>
              </a:rPr>
              <a:t/>
            </a:r>
            <a:br>
              <a:rPr lang="pt-BR" sz="2400" b="1" dirty="0">
                <a:latin typeface="Arial" charset="0"/>
              </a:rPr>
            </a:br>
            <a:r>
              <a:rPr lang="pt-BR" sz="2400" b="1" dirty="0" smtClean="0">
                <a:latin typeface="Arial" charset="0"/>
              </a:rPr>
              <a:t>VIVA - </a:t>
            </a:r>
            <a:r>
              <a:rPr lang="pt-BR" altLang="pt-BR" sz="2400" b="1" dirty="0" smtClean="0">
                <a:solidFill>
                  <a:schemeClr val="tx1"/>
                </a:solidFill>
                <a:cs typeface="Calibri" pitchFamily="34" charset="0"/>
              </a:rPr>
              <a:t>OBJETIVOS ESPECÍFICOS</a:t>
            </a:r>
            <a:r>
              <a:rPr lang="pt-BR" altLang="pt-BR" sz="2400" b="1" dirty="0" smtClean="0">
                <a:solidFill>
                  <a:srgbClr val="FF0000"/>
                </a:solidFill>
                <a:cs typeface="Calibri" pitchFamily="34" charset="0"/>
              </a:rPr>
              <a:t/>
            </a:r>
            <a:br>
              <a:rPr lang="pt-BR" altLang="pt-BR" sz="2400" b="1" dirty="0" smtClean="0">
                <a:solidFill>
                  <a:srgbClr val="FF0000"/>
                </a:solidFill>
                <a:cs typeface="Calibri" pitchFamily="34" charset="0"/>
              </a:rPr>
            </a:br>
            <a:r>
              <a:rPr lang="pt-BR" altLang="pt-BR" sz="2400" b="1" dirty="0" smtClean="0">
                <a:solidFill>
                  <a:schemeClr val="tx1"/>
                </a:solidFill>
                <a:cs typeface="Calibri" pitchFamily="34" charset="0"/>
              </a:rPr>
              <a:t/>
            </a:r>
            <a:br>
              <a:rPr lang="pt-BR" altLang="pt-BR" sz="2400" b="1" dirty="0" smtClean="0">
                <a:solidFill>
                  <a:schemeClr val="tx1"/>
                </a:solidFill>
                <a:cs typeface="Calibri" pitchFamily="34" charset="0"/>
              </a:rPr>
            </a:br>
            <a:endParaRPr lang="pt-BR" sz="2400" b="1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9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1"/>
            <a:ext cx="8535739" cy="5091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1800" b="1" dirty="0" smtClean="0">
                <a:latin typeface="Arial" pitchFamily="34" charset="0"/>
              </a:rPr>
              <a:t>Dispositivo disparador de processos – instrumento de gestão: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pt-BR" sz="1800" b="1" dirty="0" smtClean="0">
              <a:latin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Visibilidade ao problema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1800" b="1" dirty="0" smtClean="0">
                <a:latin typeface="Arial" pitchFamily="34" charset="0"/>
              </a:rPr>
              <a:t> 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1800" b="1" dirty="0" smtClean="0">
                <a:latin typeface="Arial" pitchFamily="34" charset="0"/>
              </a:rPr>
              <a:t>Articulação intrassetorial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1800" b="1" dirty="0">
                <a:latin typeface="Arial" pitchFamily="34" charset="0"/>
              </a:rPr>
              <a:t>	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Organização dos serviços de saúde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pt-BR" sz="1800" b="1" dirty="0" smtClean="0">
              <a:latin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1800" b="1" dirty="0" smtClean="0">
                <a:latin typeface="Arial" pitchFamily="34" charset="0"/>
              </a:rPr>
              <a:t>Articulação </a:t>
            </a:r>
            <a:r>
              <a:rPr lang="pt-BR" sz="1800" b="1" dirty="0" err="1" smtClean="0">
                <a:latin typeface="Arial" pitchFamily="34" charset="0"/>
              </a:rPr>
              <a:t>intersetorial</a:t>
            </a:r>
            <a:r>
              <a:rPr lang="pt-BR" sz="1800" dirty="0" smtClean="0">
                <a:latin typeface="Arial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pt-BR" sz="1800" b="1" dirty="0">
              <a:latin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Formação de redes de atenção e proteção às pessoas em situação de violências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pt-BR" sz="1800" b="1" dirty="0" smtClean="0">
              <a:latin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pt-BR" sz="1800" b="1" dirty="0" smtClean="0">
              <a:solidFill>
                <a:srgbClr val="A737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1800" b="1" dirty="0" smtClean="0">
                <a:solidFill>
                  <a:srgbClr val="A737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GARANTIA DE DIREITO E CIDADANIA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pt-BR" sz="1800" dirty="0"/>
          </a:p>
        </p:txBody>
      </p:sp>
      <p:sp>
        <p:nvSpPr>
          <p:cNvPr id="44036" name="AutoShape 8"/>
          <p:cNvSpPr>
            <a:spLocks noChangeArrowheads="1"/>
          </p:cNvSpPr>
          <p:nvPr/>
        </p:nvSpPr>
        <p:spPr bwMode="auto">
          <a:xfrm flipH="1">
            <a:off x="4295777" y="2635126"/>
            <a:ext cx="264414" cy="433834"/>
          </a:xfrm>
          <a:prstGeom prst="downArrow">
            <a:avLst>
              <a:gd name="adj1" fmla="val 50000"/>
              <a:gd name="adj2" fmla="val 503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7" name="AutoShape 8"/>
          <p:cNvSpPr>
            <a:spLocks noChangeArrowheads="1"/>
          </p:cNvSpPr>
          <p:nvPr/>
        </p:nvSpPr>
        <p:spPr bwMode="auto">
          <a:xfrm flipH="1">
            <a:off x="4343215" y="1982398"/>
            <a:ext cx="224130" cy="425468"/>
          </a:xfrm>
          <a:prstGeom prst="downArrow">
            <a:avLst>
              <a:gd name="adj1" fmla="val 50000"/>
              <a:gd name="adj2" fmla="val 50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 flipH="1">
            <a:off x="4311264" y="3429000"/>
            <a:ext cx="288032" cy="288033"/>
          </a:xfrm>
          <a:prstGeom prst="downArrow">
            <a:avLst>
              <a:gd name="adj1" fmla="val 50000"/>
              <a:gd name="adj2" fmla="val 5017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 flipH="1">
            <a:off x="4355976" y="4077072"/>
            <a:ext cx="216024" cy="360041"/>
          </a:xfrm>
          <a:prstGeom prst="downArrow">
            <a:avLst>
              <a:gd name="adj1" fmla="val 50000"/>
              <a:gd name="adj2" fmla="val 5017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 flipH="1">
            <a:off x="4355976" y="4725144"/>
            <a:ext cx="288032" cy="360040"/>
          </a:xfrm>
          <a:prstGeom prst="downArrow">
            <a:avLst>
              <a:gd name="adj1" fmla="val 50000"/>
              <a:gd name="adj2" fmla="val 501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 flipH="1">
            <a:off x="4336033" y="5373217"/>
            <a:ext cx="307975" cy="576064"/>
          </a:xfrm>
          <a:prstGeom prst="downArrow">
            <a:avLst>
              <a:gd name="adj1" fmla="val 50000"/>
              <a:gd name="adj2" fmla="val 501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" name="Rectangle 4"/>
          <p:cNvSpPr txBox="1">
            <a:spLocks/>
          </p:cNvSpPr>
          <p:nvPr/>
        </p:nvSpPr>
        <p:spPr>
          <a:xfrm>
            <a:off x="1894325" y="764704"/>
            <a:ext cx="6912768" cy="648072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spcBef>
                <a:spcPct val="0"/>
              </a:spcBef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</a:rPr>
              <a:t>Vigilância de Violências – VIVA: notificação</a:t>
            </a:r>
            <a:endParaRPr lang="pt-BR" sz="20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000" dirty="0"/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000" dirty="0" smtClean="0"/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 smtClean="0"/>
              <a:t>Em </a:t>
            </a:r>
            <a:r>
              <a:rPr lang="pt-BR" sz="2000" dirty="0"/>
              <a:t>7 de abril de 2009 </a:t>
            </a:r>
            <a:r>
              <a:rPr lang="pt-BR" sz="2000" dirty="0" smtClean="0"/>
              <a:t>foi realizada </a:t>
            </a:r>
            <a:r>
              <a:rPr lang="pt-BR" sz="2000" dirty="0" smtClean="0">
                <a:solidFill>
                  <a:prstClr val="black"/>
                </a:solidFill>
              </a:rPr>
              <a:t>Reunião </a:t>
            </a:r>
            <a:r>
              <a:rPr lang="pt-BR" sz="2000" dirty="0">
                <a:solidFill>
                  <a:prstClr val="black"/>
                </a:solidFill>
              </a:rPr>
              <a:t>Técnica em </a:t>
            </a:r>
            <a:r>
              <a:rPr lang="pt-BR" sz="2000" dirty="0" smtClean="0">
                <a:solidFill>
                  <a:prstClr val="black"/>
                </a:solidFill>
              </a:rPr>
              <a:t>parceria com o </a:t>
            </a:r>
            <a:r>
              <a:rPr lang="pt-BR" sz="2000" dirty="0">
                <a:solidFill>
                  <a:prstClr val="black"/>
                </a:solidFill>
              </a:rPr>
              <a:t>Ministério da </a:t>
            </a:r>
            <a:r>
              <a:rPr lang="pt-BR" sz="2000" dirty="0" smtClean="0">
                <a:solidFill>
                  <a:prstClr val="black"/>
                </a:solidFill>
              </a:rPr>
              <a:t>Saúde/SES, objetivando </a:t>
            </a:r>
            <a:r>
              <a:rPr lang="pt-BR" sz="2000" dirty="0">
                <a:solidFill>
                  <a:prstClr val="black"/>
                </a:solidFill>
              </a:rPr>
              <a:t>inserir </a:t>
            </a:r>
            <a:r>
              <a:rPr lang="pt-BR" sz="2000" dirty="0" smtClean="0">
                <a:solidFill>
                  <a:prstClr val="black"/>
                </a:solidFill>
              </a:rPr>
              <a:t>no Rio de Janeiro como </a:t>
            </a:r>
            <a:r>
              <a:rPr lang="pt-BR" sz="2000" dirty="0">
                <a:solidFill>
                  <a:prstClr val="black"/>
                </a:solidFill>
              </a:rPr>
              <a:t>um </a:t>
            </a:r>
            <a:r>
              <a:rPr lang="pt-BR" sz="2000" dirty="0" smtClean="0">
                <a:solidFill>
                  <a:prstClr val="black"/>
                </a:solidFill>
              </a:rPr>
              <a:t>todo o </a:t>
            </a:r>
            <a:r>
              <a:rPr lang="pt-BR" sz="2000" dirty="0">
                <a:solidFill>
                  <a:prstClr val="black"/>
                </a:solidFill>
              </a:rPr>
              <a:t>sistema VIVA/SINAN </a:t>
            </a:r>
            <a:r>
              <a:rPr lang="pt-BR" sz="2000" dirty="0" smtClean="0">
                <a:solidFill>
                  <a:prstClr val="black"/>
                </a:solidFill>
              </a:rPr>
              <a:t>NET. 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</a:rPr>
              <a:t> Assim, em </a:t>
            </a:r>
            <a:r>
              <a:rPr lang="pt-BR" sz="2000" dirty="0">
                <a:solidFill>
                  <a:prstClr val="black"/>
                </a:solidFill>
              </a:rPr>
              <a:t>novembro e dezembro de 2009, a ATAV inicia as primeiras oficinas voltadas para o sistema VIVA e a </a:t>
            </a:r>
            <a:r>
              <a:rPr lang="pt-BR" sz="2000" u="sng" dirty="0">
                <a:solidFill>
                  <a:prstClr val="black"/>
                </a:solidFill>
              </a:rPr>
              <a:t>“Ficha de notificação/Investigação de Violência </a:t>
            </a:r>
            <a:r>
              <a:rPr lang="pt-BR" sz="2000" u="sng" dirty="0" err="1">
                <a:solidFill>
                  <a:prstClr val="black"/>
                </a:solidFill>
              </a:rPr>
              <a:t>Doméstica,Sexual</a:t>
            </a:r>
            <a:r>
              <a:rPr lang="pt-BR" sz="2000" u="sng" dirty="0">
                <a:solidFill>
                  <a:prstClr val="black"/>
                </a:solidFill>
              </a:rPr>
              <a:t> e/ou outras Violências”, para todos os municípios do estado.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7308304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6804" y="2420888"/>
            <a:ext cx="6769572" cy="1800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pt-BR" altLang="pt-BR" sz="2400" b="1" dirty="0" smtClean="0">
                <a:solidFill>
                  <a:schemeClr val="tx1"/>
                </a:solidFill>
              </a:rPr>
              <a:t>Ficha </a:t>
            </a:r>
            <a:r>
              <a:rPr lang="pt-BR" altLang="pt-BR" sz="2400" b="1" dirty="0">
                <a:solidFill>
                  <a:schemeClr val="tx1"/>
                </a:solidFill>
              </a:rPr>
              <a:t>de Notificação de Violência Interpessoal/Autoprovocada</a:t>
            </a:r>
            <a:r>
              <a:rPr lang="pt-BR" altLang="pt-BR" sz="2000" b="1" dirty="0">
                <a:solidFill>
                  <a:srgbClr val="0B0FED"/>
                </a:solidFill>
              </a:rPr>
              <a:t/>
            </a:r>
            <a:br>
              <a:rPr lang="pt-BR" altLang="pt-BR" sz="2000" b="1" dirty="0">
                <a:solidFill>
                  <a:srgbClr val="0B0FED"/>
                </a:solidFill>
              </a:rPr>
            </a:br>
            <a:r>
              <a:rPr lang="pt-BR" altLang="pt-BR" sz="2000" b="1" dirty="0" smtClean="0">
                <a:solidFill>
                  <a:schemeClr val="tx1"/>
                </a:solidFill>
              </a:rPr>
              <a:t>SINAN </a:t>
            </a:r>
            <a:r>
              <a:rPr lang="pt-BR" altLang="pt-BR" sz="2000" b="1" dirty="0">
                <a:solidFill>
                  <a:schemeClr val="tx1"/>
                </a:solidFill>
              </a:rPr>
              <a:t>VERSÃO </a:t>
            </a:r>
            <a:r>
              <a:rPr lang="pt-BR" altLang="pt-BR" sz="2000" b="1" dirty="0" smtClean="0">
                <a:solidFill>
                  <a:schemeClr val="tx1"/>
                </a:solidFill>
              </a:rPr>
              <a:t>5.1</a:t>
            </a:r>
            <a:r>
              <a:rPr lang="pt-BR" altLang="pt-BR" sz="2400" b="1" dirty="0">
                <a:solidFill>
                  <a:schemeClr val="tx1"/>
                </a:solidFill>
              </a:rPr>
              <a:t/>
            </a:r>
            <a:br>
              <a:rPr lang="pt-BR" altLang="pt-BR" sz="2400" b="1" dirty="0">
                <a:solidFill>
                  <a:schemeClr val="tx1"/>
                </a:solidFill>
              </a:rPr>
            </a:b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49788"/>
            <a:ext cx="20653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424937" cy="1224136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3100" b="1" dirty="0" smtClean="0">
                <a:solidFill>
                  <a:srgbClr val="7030A0"/>
                </a:solidFill>
              </a:rPr>
              <a:t/>
            </a:r>
            <a:br>
              <a:rPr lang="pt-BR" sz="3100" b="1" dirty="0" smtClean="0">
                <a:solidFill>
                  <a:srgbClr val="7030A0"/>
                </a:solidFill>
              </a:rPr>
            </a:br>
            <a:r>
              <a:rPr lang="pt-BR" sz="3100" b="1" dirty="0" smtClean="0">
                <a:solidFill>
                  <a:srgbClr val="7030A0"/>
                </a:solidFill>
              </a:rPr>
              <a:t/>
            </a:r>
            <a:br>
              <a:rPr lang="pt-BR" sz="3100" b="1" dirty="0" smtClean="0">
                <a:solidFill>
                  <a:srgbClr val="7030A0"/>
                </a:solidFill>
              </a:rPr>
            </a:br>
            <a:r>
              <a:rPr lang="pt-BR" sz="3100" b="1" dirty="0" smtClean="0">
                <a:solidFill>
                  <a:srgbClr val="7030A0"/>
                </a:solidFill>
              </a:rPr>
              <a:t/>
            </a:r>
            <a:br>
              <a:rPr lang="pt-BR" sz="3100" b="1" dirty="0" smtClean="0">
                <a:solidFill>
                  <a:srgbClr val="7030A0"/>
                </a:solidFill>
              </a:rPr>
            </a:br>
            <a:r>
              <a:rPr lang="pt-BR" sz="2700" b="1" dirty="0" smtClean="0"/>
              <a:t>ALTERAÇÕES </a:t>
            </a:r>
            <a:r>
              <a:rPr lang="pt-BR" sz="2700" b="1" dirty="0"/>
              <a:t>NA FICHA DE NOTIFICAÇÕES DE VIOLÊNCIA </a:t>
            </a:r>
            <a:r>
              <a:rPr lang="pt-BR" sz="2700" b="1" dirty="0" smtClean="0"/>
              <a:t>– SINAN </a:t>
            </a:r>
            <a:r>
              <a:rPr lang="pt-BR" sz="2700" b="1" dirty="0"/>
              <a:t>VERSÃO </a:t>
            </a:r>
            <a:r>
              <a:rPr lang="pt-BR" sz="2700" b="1" dirty="0" smtClean="0"/>
              <a:t>5.0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(versão  06.11.2014)</a:t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25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Considerando a Política </a:t>
            </a:r>
            <a:r>
              <a:rPr lang="pt-BR" sz="2800" dirty="0"/>
              <a:t>Nacional de Saúde Integral de Lésbicas, Gays, Bissexuais, Travestis e </a:t>
            </a:r>
            <a:r>
              <a:rPr lang="pt-BR" sz="2800" dirty="0" smtClean="0"/>
              <a:t>Transexuais, ampliou-se </a:t>
            </a:r>
            <a:r>
              <a:rPr lang="pt-BR" sz="2800" dirty="0"/>
              <a:t>o objeto da notificação, incorporando as violências por motivação </a:t>
            </a:r>
            <a:r>
              <a:rPr lang="pt-BR" sz="2800" dirty="0" smtClean="0"/>
              <a:t>homo/</a:t>
            </a:r>
            <a:r>
              <a:rPr lang="pt-BR" sz="2800" dirty="0" err="1" smtClean="0"/>
              <a:t>lesbo</a:t>
            </a:r>
            <a:r>
              <a:rPr lang="pt-BR" sz="2800" dirty="0" smtClean="0"/>
              <a:t>/ </a:t>
            </a:r>
            <a:r>
              <a:rPr lang="pt-BR" sz="2800" dirty="0" err="1" smtClean="0"/>
              <a:t>transfóbica</a:t>
            </a:r>
            <a:r>
              <a:rPr lang="pt-BR" sz="2800" dirty="0" smtClean="0"/>
              <a:t>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solidFill>
                  <a:srgbClr val="FF0000"/>
                </a:solidFill>
              </a:rPr>
              <a:t>Foram retirados alguns campos da ficha</a:t>
            </a:r>
            <a:r>
              <a:rPr lang="pt-BR" sz="2800" dirty="0"/>
              <a:t>, visto que após análise do banco de dados, esses campos eram </a:t>
            </a:r>
            <a:r>
              <a:rPr lang="pt-BR" sz="2800" dirty="0" smtClean="0"/>
              <a:t>subutilizados </a:t>
            </a:r>
            <a:r>
              <a:rPr lang="pt-BR" sz="2800" dirty="0"/>
              <a:t>ou não geravam informação para a </a:t>
            </a:r>
            <a:r>
              <a:rPr lang="pt-BR" sz="2800" dirty="0" smtClean="0"/>
              <a:t>ação.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330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7" y="1052736"/>
            <a:ext cx="8280920" cy="648072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3100" b="1" dirty="0" smtClean="0">
                <a:solidFill>
                  <a:srgbClr val="7030A0"/>
                </a:solidFill>
              </a:rPr>
              <a:t/>
            </a:r>
            <a:br>
              <a:rPr lang="pt-BR" sz="3100" b="1" dirty="0" smtClean="0">
                <a:solidFill>
                  <a:srgbClr val="7030A0"/>
                </a:solidFill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ALTERAÇÕES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NA FICHA DE NOTIFICAÇÕES DE VIOLÊNCIA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– SINAN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VERSÃO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5.0(versão  06.11.2014)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>
                <a:latin typeface="Arial" pitchFamily="34" charset="0"/>
                <a:cs typeface="Arial" pitchFamily="34" charset="0"/>
              </a:rPr>
            </a:br>
            <a:endParaRPr lang="pt-BR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927225"/>
            <a:ext cx="8640763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Foram incluídos os seguintes campos na ficha: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808038"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campo 6 – unidade notificadora;</a:t>
            </a:r>
          </a:p>
          <a:p>
            <a:pPr marL="808038"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campo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33 – nome social; </a:t>
            </a:r>
          </a:p>
          <a:p>
            <a:pPr marL="808038"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campo 36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orientação sexual; </a:t>
            </a:r>
          </a:p>
          <a:p>
            <a:pPr marL="808038" eaLnBrk="1" fontAlgn="auto" hangingPunct="1"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campo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37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identidade de gênero; </a:t>
            </a:r>
          </a:p>
          <a:p>
            <a:pPr marL="808038" eaLnBrk="1" fontAlgn="auto" hangingPunct="1"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campo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55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essa violência foi motivada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por...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808038" eaLnBrk="1" fontAlgn="auto" hangingPunct="1"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campo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ciclo de vida do provável autor da agressão</a:t>
            </a:r>
          </a:p>
        </p:txBody>
      </p:sp>
    </p:spTree>
    <p:extLst>
      <p:ext uri="{BB962C8B-B14F-4D97-AF65-F5344CB8AC3E}">
        <p14:creationId xmlns:p14="http://schemas.microsoft.com/office/powerpoint/2010/main" val="29590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52928" cy="1070570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b="1" dirty="0" smtClean="0">
                <a:solidFill>
                  <a:srgbClr val="7030A0"/>
                </a:solidFill>
              </a:rPr>
              <a:t/>
            </a:r>
            <a:br>
              <a:rPr lang="pt-BR" sz="3100" b="1" dirty="0" smtClean="0">
                <a:solidFill>
                  <a:srgbClr val="7030A0"/>
                </a:solidFill>
              </a:rPr>
            </a:br>
            <a:r>
              <a:rPr lang="pt-BR" sz="2200" b="1" dirty="0" smtClean="0"/>
              <a:t>ALTERAÇÕES </a:t>
            </a:r>
            <a:r>
              <a:rPr lang="pt-BR" sz="2200" b="1" dirty="0"/>
              <a:t>NA FICHA DE NOTIFICAÇÕES DE VIOLÊNCIA </a:t>
            </a:r>
            <a:r>
              <a:rPr lang="pt-BR" sz="2200" b="1" dirty="0" smtClean="0"/>
              <a:t>– SINAN </a:t>
            </a:r>
            <a:r>
              <a:rPr lang="pt-BR" sz="2200" b="1" dirty="0"/>
              <a:t>VERSÃO </a:t>
            </a:r>
            <a:r>
              <a:rPr lang="pt-BR" sz="2200" b="1" dirty="0" smtClean="0"/>
              <a:t>5.1</a:t>
            </a:r>
            <a:br>
              <a:rPr lang="pt-BR" sz="2200" b="1" dirty="0" smtClean="0"/>
            </a:br>
            <a:r>
              <a:rPr lang="pt-BR" sz="2200" b="1" dirty="0" smtClean="0"/>
              <a:t>Intersetorialidade</a:t>
            </a:r>
            <a:r>
              <a:rPr lang="pt-BR" sz="2200" dirty="0"/>
              <a:t/>
            </a:r>
            <a:br>
              <a:rPr lang="pt-BR" sz="2200" dirty="0"/>
            </a:b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9138"/>
            <a:ext cx="8507413" cy="452596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Dados Gerais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pt-BR" sz="2800" dirty="0" smtClean="0"/>
              <a:t>    campo 6 (inclusão das seguintes opções em “Unidades Notificadoras”) :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pt-BR" sz="2800" dirty="0" smtClean="0"/>
              <a:t>		</a:t>
            </a:r>
          </a:p>
          <a:p>
            <a:pPr lvl="2" algn="just">
              <a:defRPr/>
            </a:pPr>
            <a:r>
              <a:rPr lang="pt-BR" sz="2800" dirty="0" smtClean="0"/>
              <a:t>Unidade de saúde</a:t>
            </a:r>
          </a:p>
          <a:p>
            <a:pPr lvl="2" algn="just">
              <a:defRPr/>
            </a:pPr>
            <a:r>
              <a:rPr lang="pt-BR" sz="2800" dirty="0" smtClean="0"/>
              <a:t>Estabelecimentos da Educação 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Estabelecimentos da Assistência Social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Centro Especializado de Atendimento à Mulher 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Unidades Indígenas (polo, distrito)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Conselhos Tutelares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032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3" y="1601788"/>
            <a:ext cx="7920881" cy="4707532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altLang="pt-BR" sz="2400" dirty="0" smtClean="0"/>
              <a:t> Acordo entre </a:t>
            </a:r>
            <a:r>
              <a:rPr lang="pt-BR" altLang="pt-BR" sz="2400" b="1" dirty="0" smtClean="0"/>
              <a:t>Ministério da Saúde, Ministério do Turismo,  Min. Desenvolvimento Social, MEC</a:t>
            </a:r>
            <a:r>
              <a:rPr lang="pt-BR" altLang="pt-BR" sz="2400" b="1" dirty="0"/>
              <a:t>, </a:t>
            </a:r>
            <a:r>
              <a:rPr lang="pt-BR" altLang="pt-BR" sz="2400" b="1" dirty="0" smtClean="0"/>
              <a:t>Secretaria de Direitos Humanos, Secretaria de Políticas para Mulheres, Ministério do Trabalho e Emprego,Ministério da Justiça, e outros </a:t>
            </a:r>
            <a:r>
              <a:rPr lang="pt-BR" altLang="pt-BR" sz="2400" dirty="0" smtClean="0"/>
              <a:t>para </a:t>
            </a:r>
            <a:r>
              <a:rPr lang="pt-BR" altLang="pt-BR" sz="2400" u="sng" dirty="0">
                <a:solidFill>
                  <a:srgbClr val="FF0000"/>
                </a:solidFill>
              </a:rPr>
              <a:t>implantação </a:t>
            </a:r>
            <a:r>
              <a:rPr lang="pt-BR" altLang="pt-BR" sz="2400" u="sng" dirty="0" smtClean="0">
                <a:solidFill>
                  <a:srgbClr val="FF0000"/>
                </a:solidFill>
              </a:rPr>
              <a:t>progressiva e por adesão </a:t>
            </a:r>
            <a:r>
              <a:rPr lang="pt-BR" altLang="pt-BR" sz="2400" dirty="0"/>
              <a:t>na rede de </a:t>
            </a:r>
            <a:r>
              <a:rPr lang="pt-BR" altLang="pt-BR" sz="2400" dirty="0" smtClean="0"/>
              <a:t>atenção e proteção às pessoas em </a:t>
            </a:r>
            <a:r>
              <a:rPr lang="pt-BR" altLang="pt-BR" sz="2400" dirty="0"/>
              <a:t>situação de violência a </a:t>
            </a:r>
            <a:r>
              <a:rPr lang="pt-BR" altLang="pt-BR" sz="2400" dirty="0">
                <a:solidFill>
                  <a:srgbClr val="FF0000"/>
                </a:solidFill>
              </a:rPr>
              <a:t>partir de 2015.  </a:t>
            </a:r>
          </a:p>
          <a:p>
            <a:pPr algn="just" eaLnBrk="1" hangingPunct="1">
              <a:defRPr/>
            </a:pPr>
            <a:r>
              <a:rPr lang="pt-BR" altLang="pt-BR" sz="2400" dirty="0" smtClean="0">
                <a:solidFill>
                  <a:srgbClr val="FF0000"/>
                </a:solidFill>
              </a:rPr>
              <a:t>Necessário 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pactuação</a:t>
            </a:r>
            <a:r>
              <a:rPr lang="pt-BR" altLang="pt-BR" sz="2400" dirty="0" smtClean="0">
                <a:solidFill>
                  <a:srgbClr val="FF0000"/>
                </a:solidFill>
              </a:rPr>
              <a:t> CIT (MS, 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Conass</a:t>
            </a:r>
            <a:r>
              <a:rPr lang="pt-BR" altLang="pt-BR" sz="2400" dirty="0" smtClean="0">
                <a:solidFill>
                  <a:srgbClr val="FF0000"/>
                </a:solidFill>
              </a:rPr>
              <a:t> e 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Conasems</a:t>
            </a:r>
            <a:r>
              <a:rPr lang="pt-BR" altLang="pt-BR" sz="2400" dirty="0" smtClean="0">
                <a:solidFill>
                  <a:srgbClr val="FF0000"/>
                </a:solidFill>
              </a:rPr>
              <a:t>).</a:t>
            </a:r>
            <a:endParaRPr lang="pt-BR" altLang="pt-BR" sz="2400" dirty="0"/>
          </a:p>
          <a:p>
            <a:pPr algn="just" eaLnBrk="1" hangingPunct="1">
              <a:defRPr/>
            </a:pPr>
            <a:r>
              <a:rPr lang="pt-BR" altLang="pt-BR" sz="2400" dirty="0"/>
              <a:t>As diretrizes para o fluxo de encaminhamento dos casos à rede de atenção e proteção nos municípios, estados e DF e a comunicação ao Conselho Tutelar </a:t>
            </a:r>
            <a:r>
              <a:rPr lang="pt-BR" altLang="pt-BR" sz="2400" dirty="0" smtClean="0"/>
              <a:t>deverá ser </a:t>
            </a:r>
            <a:r>
              <a:rPr lang="pt-BR" altLang="pt-BR" sz="2400" dirty="0"/>
              <a:t>instituída por meio de um ato normativo. </a:t>
            </a:r>
            <a:endParaRPr lang="en-US" altLang="pt-BR" dirty="0" smtClean="0"/>
          </a:p>
        </p:txBody>
      </p: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1763688" y="836712"/>
            <a:ext cx="7390977" cy="553998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000" b="1" dirty="0">
                <a:latin typeface="Arial" pitchFamily="34" charset="0"/>
              </a:rPr>
              <a:t>Notificação Intersetorial de Violências</a:t>
            </a:r>
          </a:p>
        </p:txBody>
      </p:sp>
    </p:spTree>
    <p:extLst>
      <p:ext uri="{BB962C8B-B14F-4D97-AF65-F5344CB8AC3E}">
        <p14:creationId xmlns:p14="http://schemas.microsoft.com/office/powerpoint/2010/main" val="30273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35"/>
            <a:ext cx="9144000" cy="62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2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/>
          <p:cNvSpPr txBox="1">
            <a:spLocks noChangeArrowheads="1"/>
          </p:cNvSpPr>
          <p:nvPr/>
        </p:nvSpPr>
        <p:spPr bwMode="auto">
          <a:xfrm>
            <a:off x="107504" y="1124744"/>
            <a:ext cx="8424936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pt-BR" altLang="pt-BR" sz="2800" dirty="0"/>
          </a:p>
          <a:p>
            <a:pPr algn="just">
              <a:defRPr/>
            </a:pPr>
            <a:r>
              <a:rPr lang="pt-BR" altLang="pt-BR" sz="1800" dirty="0" smtClean="0">
                <a:latin typeface="Arial" pitchFamily="34" charset="0"/>
                <a:cs typeface="Arial" pitchFamily="34" charset="0"/>
              </a:rPr>
              <a:t>Entre outras providências, estabelece a </a:t>
            </a:r>
            <a:r>
              <a:rPr lang="pt-BR" altLang="pt-BR" sz="1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notificação imediata</a:t>
            </a: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800" dirty="0" smtClean="0">
                <a:latin typeface="Arial" pitchFamily="34" charset="0"/>
                <a:cs typeface="Arial" pitchFamily="34" charset="0"/>
              </a:rPr>
              <a:t>(em menos de 24 horas) para 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violência sexual</a:t>
            </a:r>
            <a:r>
              <a:rPr lang="pt-BR" altLang="pt-BR" sz="1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tentativa de suicídio</a:t>
            </a:r>
            <a:r>
              <a:rPr lang="pt-BR" altLang="pt-BR" sz="1800" dirty="0" smtClean="0">
                <a:latin typeface="Arial" pitchFamily="34" charset="0"/>
                <a:cs typeface="Arial" pitchFamily="34" charset="0"/>
              </a:rPr>
              <a:t>, em âmbito municipal. As demais violências interpessoais são de notificação semanal (Atualizada pela </a:t>
            </a:r>
            <a:r>
              <a:rPr lang="pt-BR" sz="1800" b="1" cap="all" dirty="0"/>
              <a:t>PORTARIA </a:t>
            </a:r>
            <a:r>
              <a:rPr lang="pt-BR" sz="1800" b="1" cap="all" dirty="0" smtClean="0"/>
              <a:t> </a:t>
            </a:r>
            <a:r>
              <a:rPr lang="pt-BR" sz="1800" b="1" cap="all" dirty="0"/>
              <a:t>204 DE 17 DE FEVEREIRO DE 2016 </a:t>
            </a:r>
            <a:r>
              <a:rPr lang="pt-BR" sz="1800" b="1" cap="all" dirty="0" smtClean="0"/>
              <a:t>).</a:t>
            </a:r>
            <a:endParaRPr lang="pt-BR" sz="1800" dirty="0"/>
          </a:p>
          <a:p>
            <a:pPr algn="just">
              <a:defRPr/>
            </a:pPr>
            <a:endParaRPr lang="pt-BR" altLang="pt-BR" sz="18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alt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alt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alt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Violência Sexual </a:t>
            </a:r>
            <a:r>
              <a:rPr lang="pt-BR" altLang="pt-B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altLang="pt-BR" sz="1800" dirty="0" smtClean="0">
                <a:latin typeface="Arial" pitchFamily="34" charset="0"/>
                <a:cs typeface="Arial" pitchFamily="34" charset="0"/>
              </a:rPr>
              <a:t> agilizar o atendimento a vítima e seu acesso à contracepção de emergência e às medidas profiláticas de acordo com o preconizado na Norma Técnica Prevenção e Tratamento dos Agravos Resultantes da Violência Sexual contra Mulheres e Adolescentes (Ministério da Saúde, 2011) em até 72 horas da agressão (mais precocemente possível). </a:t>
            </a:r>
          </a:p>
          <a:p>
            <a:pPr algn="just">
              <a:defRPr/>
            </a:pPr>
            <a:endParaRPr lang="pt-BR" alt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alt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alt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Tentativa de Suicídio </a:t>
            </a:r>
            <a:r>
              <a:rPr lang="pt-BR" altLang="pt-B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altLang="pt-BR" sz="1800" dirty="0" smtClean="0">
                <a:latin typeface="Arial" pitchFamily="34" charset="0"/>
                <a:cs typeface="Arial" pitchFamily="34" charset="0"/>
              </a:rPr>
              <a:t> Tomada rápida de decisão, como o encaminhamento e vinculação do paciente aos serviços de atenção psicossocial, de modo a impedir que um caso de tentativa de suicídio se concretize.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99792" y="26064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ea typeface="MS PGothic" pitchFamily="34" charset="-128"/>
              </a:rPr>
              <a:t>Portaria Nº 1.271, de 06 de Junho de 2014</a:t>
            </a:r>
          </a:p>
        </p:txBody>
      </p:sp>
    </p:spTree>
    <p:extLst>
      <p:ext uri="{BB962C8B-B14F-4D97-AF65-F5344CB8AC3E}">
        <p14:creationId xmlns:p14="http://schemas.microsoft.com/office/powerpoint/2010/main" val="4125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903" y="2060848"/>
            <a:ext cx="8291264" cy="8640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pt-BR" sz="2400" b="1" kern="0" dirty="0">
                <a:solidFill>
                  <a:schemeClr val="tx1"/>
                </a:solidFill>
              </a:rPr>
              <a:t>DIVISÃO DE </a:t>
            </a:r>
            <a:r>
              <a:rPr lang="pt-BR" sz="2400" b="1" kern="0" dirty="0" smtClean="0">
                <a:solidFill>
                  <a:schemeClr val="tx1"/>
                </a:solidFill>
              </a:rPr>
              <a:t>VIGILÂNCIA  </a:t>
            </a:r>
            <a:r>
              <a:rPr lang="pt-BR" sz="2400" b="1" kern="0" dirty="0">
                <a:solidFill>
                  <a:schemeClr val="tx1"/>
                </a:solidFill>
              </a:rPr>
              <a:t>DAS DOENÇAS E AGRAVOS NÃO TRANSMISSÍVIES E PROMOÇÃO DA SAUDE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" y="3212976"/>
            <a:ext cx="8229600" cy="4525963"/>
          </a:xfrm>
        </p:spPr>
        <p:txBody>
          <a:bodyPr/>
          <a:lstStyle/>
          <a:p>
            <a:r>
              <a:rPr lang="pt-BR" b="1" dirty="0">
                <a:solidFill>
                  <a:prstClr val="black"/>
                </a:solidFill>
                <a:latin typeface="+mj-lt"/>
              </a:rPr>
              <a:t>Área  </a:t>
            </a:r>
            <a:r>
              <a:rPr lang="pt-BR" b="1" dirty="0" smtClean="0">
                <a:solidFill>
                  <a:prstClr val="black"/>
                </a:solidFill>
                <a:latin typeface="+mj-lt"/>
              </a:rPr>
              <a:t>Técnica </a:t>
            </a:r>
            <a:r>
              <a:rPr lang="pt-BR" b="1" dirty="0">
                <a:solidFill>
                  <a:prstClr val="black"/>
                </a:solidFill>
                <a:latin typeface="+mj-lt"/>
              </a:rPr>
              <a:t>de Notificação e Prevenção de Violência e </a:t>
            </a:r>
            <a:r>
              <a:rPr lang="pt-BR" b="1" dirty="0" smtClean="0">
                <a:solidFill>
                  <a:prstClr val="black"/>
                </a:solidFill>
                <a:latin typeface="+mj-lt"/>
              </a:rPr>
              <a:t>Acidentes</a:t>
            </a:r>
            <a:endParaRPr lang="pt-BR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251520" y="980728"/>
            <a:ext cx="8712968" cy="9361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400" b="1" kern="0" dirty="0" smtClean="0">
                <a:solidFill>
                  <a:schemeClr val="tx1"/>
                </a:solidFill>
              </a:rPr>
              <a:t>SUPERINTENDÊNCIA DE VIGILÂNCIA EPIDEMIOLÓGICA E AMBIENTAL</a:t>
            </a:r>
            <a:endParaRPr lang="pt-BR" sz="2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60840" cy="306288"/>
          </a:xfrm>
        </p:spPr>
        <p:txBody>
          <a:bodyPr/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  <a:ea typeface="MS PGothic" pitchFamily="34" charset="-128"/>
                <a:cs typeface="+mn-cs"/>
              </a:rPr>
              <a:t>Fluxo(notificações imediatas)</a:t>
            </a:r>
            <a:br>
              <a:rPr lang="pt-BR" sz="2400" b="1" dirty="0">
                <a:solidFill>
                  <a:schemeClr val="bg1"/>
                </a:solidFill>
                <a:ea typeface="MS PGothic" pitchFamily="34" charset="-128"/>
                <a:cs typeface="+mn-cs"/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prstClr val="black"/>
                </a:solidFill>
              </a:rPr>
              <a:t>Para os casos ocorridos em residentes no município: </a:t>
            </a:r>
            <a:endParaRPr lang="pt-BR" sz="2000" dirty="0">
              <a:solidFill>
                <a:prstClr val="black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prstClr val="black"/>
                </a:solidFill>
              </a:rPr>
              <a:t>Divulgar no município o fluxo de atendimento, notificação e encaminhamento (s) dos casos de violência de residentes no município em questão, especialmente os casos de tentativa de suicídio e violência sexual, pois são agravos que requerem imediato atendimento e intervenção, a fim de que as medidas cabíveis a cada situação </a:t>
            </a:r>
            <a:r>
              <a:rPr lang="pt-BR" sz="2000" dirty="0" smtClean="0">
                <a:solidFill>
                  <a:prstClr val="black"/>
                </a:solidFill>
              </a:rPr>
              <a:t>sejam </a:t>
            </a:r>
            <a:r>
              <a:rPr lang="pt-BR" sz="2000" dirty="0">
                <a:solidFill>
                  <a:prstClr val="black"/>
                </a:solidFill>
              </a:rPr>
              <a:t>rapidamente estabelecido.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prstClr val="black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prstClr val="black"/>
                </a:solidFill>
              </a:rPr>
              <a:t>Para os casos ocorridos em residentes de outros municípios: </a:t>
            </a:r>
            <a:endParaRPr lang="pt-BR" sz="2000" dirty="0">
              <a:solidFill>
                <a:prstClr val="black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prstClr val="black"/>
                </a:solidFill>
              </a:rPr>
              <a:t>Repassar o caso para Área Técnica de Ações Contra a Violência (ATAV) – SES/ RJ.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prstClr val="black"/>
                </a:solidFill>
              </a:rPr>
              <a:t>a) Segunda a Sexta-Feira (horário comercial): Enviar a ficha digitalizada através de e-mail  </a:t>
            </a:r>
            <a:r>
              <a:rPr lang="pt-BR" sz="2000" b="1" dirty="0">
                <a:solidFill>
                  <a:prstClr val="black"/>
                </a:solidFill>
              </a:rPr>
              <a:t>apav@saude.rj.gov.br 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prstClr val="black"/>
                </a:solidFill>
              </a:rPr>
              <a:t>b) À noite, fins de semana e feriados: Enviar a ficha digitalizada através de e-mail ou para o plantão do CIEVS- RJ (estadual): </a:t>
            </a:r>
            <a:r>
              <a:rPr lang="pt-BR" sz="2000" b="1" dirty="0">
                <a:solidFill>
                  <a:prstClr val="black"/>
                </a:solidFill>
              </a:rPr>
              <a:t>notifica@saude.rj.gov.br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prstClr val="black"/>
                </a:solidFill>
              </a:rPr>
              <a:t>Este procedimento é necessário para que seja garantida a continuidade do atendimento para as vítimas de violência sexual e tentativa de suicídio no município de residência ( </a:t>
            </a:r>
            <a:r>
              <a:rPr lang="pt-BR" sz="2000" b="1" dirty="0">
                <a:solidFill>
                  <a:prstClr val="black"/>
                </a:solidFill>
              </a:rPr>
              <a:t>NOTA TÉCNICA APAV/SAB/SAS/SES N°001/2015 )</a:t>
            </a:r>
            <a:r>
              <a:rPr lang="pt-BR" sz="2000" dirty="0">
                <a:solidFill>
                  <a:prstClr val="black"/>
                </a:solidFill>
              </a:rPr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4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62050" y="188913"/>
            <a:ext cx="78740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raditional Arabic" pitchFamily="2" charset="-78"/>
              </a:rPr>
              <a:t>OBJETO DE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raditional Arabic" pitchFamily="2" charset="-78"/>
              </a:rPr>
              <a:t>NOTIFICAÇÃO(cabeçalho da ficha)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raditional Arabic" pitchFamily="2" charset="-78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110960" y="2407725"/>
          <a:ext cx="6032665" cy="318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Retângulo 8"/>
          <p:cNvSpPr>
            <a:spLocks noChangeArrowheads="1"/>
          </p:cNvSpPr>
          <p:nvPr/>
        </p:nvSpPr>
        <p:spPr bwMode="auto">
          <a:xfrm>
            <a:off x="250825" y="1412875"/>
            <a:ext cx="5689600" cy="954088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b="1" dirty="0">
                <a:solidFill>
                  <a:srgbClr val="FF0000"/>
                </a:solidFill>
                <a:latin typeface="+mn-lt"/>
                <a:cs typeface="+mn-cs"/>
              </a:rPr>
              <a:t>Homens e Mulheres em todos os ciclos de vida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384925" y="2347913"/>
            <a:ext cx="2363788" cy="100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/>
                </a:solidFill>
              </a:rPr>
              <a:t>Violência comunitária (extrafamiliar)</a:t>
            </a:r>
          </a:p>
        </p:txBody>
      </p:sp>
      <p:sp>
        <p:nvSpPr>
          <p:cNvPr id="11270" name="CaixaDeTexto 6"/>
          <p:cNvSpPr txBox="1">
            <a:spLocks noChangeArrowheads="1"/>
          </p:cNvSpPr>
          <p:nvPr/>
        </p:nvSpPr>
        <p:spPr bwMode="auto">
          <a:xfrm>
            <a:off x="6084888" y="4237038"/>
            <a:ext cx="2922587" cy="203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800" b="1" dirty="0" smtClean="0">
                <a:solidFill>
                  <a:schemeClr val="accent4">
                    <a:lumMod val="50000"/>
                  </a:schemeClr>
                </a:solidFill>
              </a:rPr>
              <a:t>Situações previstas na legislação</a:t>
            </a:r>
            <a:r>
              <a:rPr lang="pt-BR" altLang="pt-BR" sz="1800" b="1" dirty="0" smtClean="0">
                <a:solidFill>
                  <a:schemeClr val="accent4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800" b="1" dirty="0" smtClean="0">
                <a:solidFill>
                  <a:srgbClr val="FF0000"/>
                </a:solidFill>
              </a:rPr>
              <a:t>Crianças, Adolescentes, Mulheres e Pessoas idosas, Pessoas com deficiência, Indígenas e População LGBT</a:t>
            </a:r>
          </a:p>
        </p:txBody>
      </p:sp>
      <p:sp>
        <p:nvSpPr>
          <p:cNvPr id="11" name="Seta para baixo 10"/>
          <p:cNvSpPr/>
          <p:nvPr/>
        </p:nvSpPr>
        <p:spPr>
          <a:xfrm>
            <a:off x="7315200" y="3367088"/>
            <a:ext cx="344488" cy="85407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7176" name="Conector reto 11"/>
          <p:cNvCxnSpPr>
            <a:cxnSpLocks noChangeShapeType="1"/>
          </p:cNvCxnSpPr>
          <p:nvPr/>
        </p:nvCxnSpPr>
        <p:spPr bwMode="auto">
          <a:xfrm>
            <a:off x="3251200" y="549275"/>
            <a:ext cx="58578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177" name="Retângulo 8"/>
          <p:cNvSpPr>
            <a:spLocks noChangeArrowheads="1"/>
          </p:cNvSpPr>
          <p:nvPr/>
        </p:nvSpPr>
        <p:spPr bwMode="auto">
          <a:xfrm>
            <a:off x="3635375" y="590550"/>
            <a:ext cx="545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2400" b="1" dirty="0">
                <a:solidFill>
                  <a:schemeClr val="tx2"/>
                </a:solidFill>
              </a:rPr>
              <a:t>Caso suspeito ou confirmado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755575" y="980728"/>
            <a:ext cx="8375033" cy="576064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>
            <a:normAutofit fontScale="90000"/>
          </a:bodyPr>
          <a:lstStyle/>
          <a:p>
            <a:pPr marL="0" indent="0"/>
            <a:r>
              <a:rPr lang="pt-BR" altLang="pt-BR" sz="2400" b="1" dirty="0" smtClean="0"/>
              <a:t/>
            </a:r>
            <a:br>
              <a:rPr lang="pt-BR" altLang="pt-BR" sz="2400" b="1" dirty="0" smtClean="0"/>
            </a:br>
            <a:r>
              <a:rPr lang="pt-BR" altLang="pt-BR" sz="2400" b="1" dirty="0"/>
              <a:t/>
            </a:r>
            <a:br>
              <a:rPr lang="pt-BR" altLang="pt-BR" sz="2400" b="1" dirty="0"/>
            </a:br>
            <a:r>
              <a:rPr lang="pt-BR" altLang="pt-BR" sz="2400" b="1" dirty="0" smtClean="0"/>
              <a:t/>
            </a:r>
            <a:br>
              <a:rPr lang="pt-BR" altLang="pt-BR" sz="2400" b="1" dirty="0" smtClean="0"/>
            </a:br>
            <a:r>
              <a:rPr lang="pt-BR" altLang="pt-BR" sz="2400" b="1" dirty="0" smtClean="0"/>
              <a:t>FICHA DE NOTIFICAÇÃO SINAN VERSÃO 5.1</a:t>
            </a:r>
            <a:r>
              <a:rPr lang="pt-BR" altLang="pt-BR" sz="2800" dirty="0">
                <a:solidFill>
                  <a:srgbClr val="FF0000"/>
                </a:solidFill>
              </a:rPr>
              <a:t/>
            </a:r>
            <a:br>
              <a:rPr lang="pt-BR" altLang="pt-BR" sz="2800" dirty="0">
                <a:solidFill>
                  <a:srgbClr val="FF0000"/>
                </a:solidFill>
              </a:rPr>
            </a:br>
            <a:r>
              <a:rPr lang="pt-BR" altLang="pt-BR" sz="2400" b="1" dirty="0" smtClean="0">
                <a:solidFill>
                  <a:srgbClr val="0B0FED"/>
                </a:solidFill>
              </a:rPr>
              <a:t/>
            </a:r>
            <a:br>
              <a:rPr lang="pt-BR" altLang="pt-BR" sz="2400" b="1" dirty="0" smtClean="0">
                <a:solidFill>
                  <a:srgbClr val="0B0FED"/>
                </a:solidFill>
              </a:rPr>
            </a:br>
            <a:endParaRPr lang="pt-BR" altLang="pt-BR" sz="2400" b="1" dirty="0" smtClean="0">
              <a:solidFill>
                <a:srgbClr val="0B0FED"/>
              </a:solidFill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836613"/>
            <a:ext cx="7850187" cy="1584325"/>
          </a:xfrm>
        </p:spPr>
        <p:txBody>
          <a:bodyPr/>
          <a:lstStyle/>
          <a:p>
            <a:pPr>
              <a:buFontTx/>
              <a:buNone/>
            </a:pPr>
            <a:endParaRPr lang="pt-BR" altLang="pt-BR" sz="2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pt-BR" altLang="pt-BR" sz="2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pt-BR" altLang="pt-BR" sz="2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pt-BR" altLang="pt-BR" sz="2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pt-BR" altLang="pt-BR" sz="2200" dirty="0" smtClean="0">
              <a:solidFill>
                <a:srgbClr val="FF0000"/>
              </a:solidFill>
            </a:endParaRPr>
          </a:p>
        </p:txBody>
      </p:sp>
      <p:grpSp>
        <p:nvGrpSpPr>
          <p:cNvPr id="10244" name="Grupo 2"/>
          <p:cNvGrpSpPr>
            <a:grpSpLocks/>
          </p:cNvGrpSpPr>
          <p:nvPr/>
        </p:nvGrpSpPr>
        <p:grpSpPr bwMode="auto">
          <a:xfrm>
            <a:off x="250825" y="1989138"/>
            <a:ext cx="8497888" cy="4464050"/>
            <a:chOff x="251520" y="2492896"/>
            <a:chExt cx="8496944" cy="3888855"/>
          </a:xfrm>
        </p:grpSpPr>
        <p:pic>
          <p:nvPicPr>
            <p:cNvPr id="1024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2" y="2492896"/>
              <a:ext cx="7416552" cy="388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Seta para a direita 1"/>
            <p:cNvSpPr>
              <a:spLocks noChangeArrowheads="1"/>
            </p:cNvSpPr>
            <p:nvPr/>
          </p:nvSpPr>
          <p:spPr bwMode="auto">
            <a:xfrm>
              <a:off x="251520" y="5157192"/>
              <a:ext cx="1512168" cy="288032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25767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73238"/>
            <a:ext cx="88280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2"/>
          <p:cNvGrpSpPr>
            <a:grpSpLocks/>
          </p:cNvGrpSpPr>
          <p:nvPr/>
        </p:nvGrpSpPr>
        <p:grpSpPr bwMode="auto">
          <a:xfrm>
            <a:off x="395288" y="981075"/>
            <a:ext cx="8002587" cy="4368800"/>
            <a:chOff x="395288" y="981075"/>
            <a:chExt cx="8002587" cy="4368800"/>
          </a:xfrm>
        </p:grpSpPr>
        <p:pic>
          <p:nvPicPr>
            <p:cNvPr id="133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981075"/>
              <a:ext cx="8002587" cy="436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6" name="Seta para a esquerda 1"/>
            <p:cNvSpPr>
              <a:spLocks noChangeArrowheads="1"/>
            </p:cNvSpPr>
            <p:nvPr/>
          </p:nvSpPr>
          <p:spPr bwMode="auto">
            <a:xfrm>
              <a:off x="2267744" y="1196752"/>
              <a:ext cx="1512168" cy="288032"/>
            </a:xfrm>
            <a:prstGeom prst="leftArrow">
              <a:avLst>
                <a:gd name="adj1" fmla="val 50000"/>
                <a:gd name="adj2" fmla="val 4999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3317" name="Seta para a esquerda 3"/>
            <p:cNvSpPr>
              <a:spLocks noChangeArrowheads="1"/>
            </p:cNvSpPr>
            <p:nvPr/>
          </p:nvSpPr>
          <p:spPr bwMode="auto">
            <a:xfrm>
              <a:off x="2191135" y="1988840"/>
              <a:ext cx="580665" cy="288032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3318" name="Seta para a esquerda 4"/>
            <p:cNvSpPr>
              <a:spLocks noChangeArrowheads="1"/>
            </p:cNvSpPr>
            <p:nvPr/>
          </p:nvSpPr>
          <p:spPr bwMode="auto">
            <a:xfrm>
              <a:off x="6156176" y="1988840"/>
              <a:ext cx="580665" cy="288032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16779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64807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altLang="pt-BR" sz="2400" b="1" dirty="0" smtClean="0"/>
              <a:t>ORIENTAÇÃO SEXUAL</a:t>
            </a:r>
            <a:endParaRPr lang="pt-BR" altLang="pt-BR" sz="2400" dirty="0" smtClean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altLang="pt-BR" sz="2800" dirty="0" smtClean="0"/>
              <a:t>Em 2007, na 13ª CNS a orientação sexual e a identidade de gênero e suas repercussões na saúde dos indivíduos são incluídos na análise da determinação social da saúde. Nesta conferência, como estratégia para o debate permanente, dentre outras, foi recomendada a inclusão dos quesitos de </a:t>
            </a:r>
            <a:r>
              <a:rPr lang="pt-BR" altLang="pt-BR" sz="2800" dirty="0" smtClean="0">
                <a:solidFill>
                  <a:srgbClr val="FF0000"/>
                </a:solidFill>
              </a:rPr>
              <a:t>identidade de gênero </a:t>
            </a:r>
            <a:r>
              <a:rPr lang="pt-BR" altLang="pt-BR" sz="2800" dirty="0" smtClean="0"/>
              <a:t>e de </a:t>
            </a:r>
            <a:r>
              <a:rPr lang="pt-BR" altLang="pt-BR" sz="2800" dirty="0" smtClean="0">
                <a:solidFill>
                  <a:srgbClr val="FF0000"/>
                </a:solidFill>
              </a:rPr>
              <a:t>orientação sexual</a:t>
            </a:r>
            <a:r>
              <a:rPr lang="pt-BR" altLang="pt-BR" sz="2800" dirty="0" smtClean="0"/>
              <a:t> nos </a:t>
            </a:r>
            <a:r>
              <a:rPr lang="pt-BR" altLang="pt-BR" sz="2800" b="1" dirty="0" smtClean="0"/>
              <a:t>formulários, prontuários e sistemas de informação em saúde. </a:t>
            </a:r>
          </a:p>
        </p:txBody>
      </p:sp>
    </p:spTree>
    <p:extLst>
      <p:ext uri="{BB962C8B-B14F-4D97-AF65-F5344CB8AC3E}">
        <p14:creationId xmlns:p14="http://schemas.microsoft.com/office/powerpoint/2010/main" val="31153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676456" cy="43691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pt-BR" altLang="pt-BR" sz="2400" b="1" dirty="0" smtClean="0"/>
              <a:t>ORIENTAÇÃO SEXUAL</a:t>
            </a:r>
            <a:endParaRPr lang="pt-BR" altLang="pt-BR" sz="2400" dirty="0" smtClean="0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altLang="pt-BR" sz="2800" dirty="0" smtClean="0"/>
              <a:t>1 – </a:t>
            </a:r>
            <a:r>
              <a:rPr lang="pt-BR" altLang="pt-BR" sz="2800" dirty="0" smtClean="0">
                <a:solidFill>
                  <a:srgbClr val="FF0000"/>
                </a:solidFill>
              </a:rPr>
              <a:t>Heterossexual</a:t>
            </a:r>
            <a:r>
              <a:rPr lang="pt-BR" altLang="pt-BR" sz="2800" dirty="0" smtClean="0"/>
              <a:t> – Pessoa que se atrai afetivo-sexualmente por pessoas de gênero diferente daquele com o qual se identifica. 22 </a:t>
            </a:r>
          </a:p>
          <a:p>
            <a:pPr algn="just"/>
            <a:r>
              <a:rPr lang="pt-BR" altLang="pt-BR" sz="2800" dirty="0" smtClean="0"/>
              <a:t>2 – </a:t>
            </a:r>
            <a:r>
              <a:rPr lang="pt-BR" altLang="pt-BR" sz="2800" dirty="0" smtClean="0">
                <a:solidFill>
                  <a:srgbClr val="FF0000"/>
                </a:solidFill>
              </a:rPr>
              <a:t>Homossexual</a:t>
            </a:r>
            <a:r>
              <a:rPr lang="pt-BR" altLang="pt-BR" sz="2800" dirty="0" smtClean="0"/>
              <a:t> (gays/lésbicas) – Pessoa que se atrai afetivo-sexualmente por pessoas de gênero igual àquele com o qual se identifica. </a:t>
            </a:r>
          </a:p>
          <a:p>
            <a:pPr algn="just"/>
            <a:r>
              <a:rPr lang="pt-BR" altLang="pt-BR" sz="2800" dirty="0" smtClean="0"/>
              <a:t>3 – </a:t>
            </a:r>
            <a:r>
              <a:rPr lang="pt-BR" altLang="pt-BR" sz="2800" dirty="0" smtClean="0">
                <a:solidFill>
                  <a:srgbClr val="FF0000"/>
                </a:solidFill>
              </a:rPr>
              <a:t>Bissexual</a:t>
            </a:r>
            <a:r>
              <a:rPr lang="pt-BR" altLang="pt-BR" sz="2800" dirty="0" smtClean="0"/>
              <a:t> – Pessoa que se atrai afetivo-sexualmente por pessoas de qualquer gênero. </a:t>
            </a:r>
          </a:p>
          <a:p>
            <a:pPr algn="just"/>
            <a:r>
              <a:rPr lang="pt-BR" altLang="pt-BR" sz="2800" dirty="0" smtClean="0"/>
              <a:t>9 – </a:t>
            </a:r>
            <a:r>
              <a:rPr lang="pt-BR" altLang="pt-BR" sz="2800" dirty="0" smtClean="0">
                <a:solidFill>
                  <a:srgbClr val="FF0000"/>
                </a:solidFill>
              </a:rPr>
              <a:t>Ignorado</a:t>
            </a:r>
            <a:r>
              <a:rPr lang="pt-BR" altLang="pt-BR" sz="2800" dirty="0" smtClean="0"/>
              <a:t> – quando não houver informação disponível sobre a orientação sexual da pessoa atendida. </a:t>
            </a:r>
          </a:p>
        </p:txBody>
      </p:sp>
    </p:spTree>
    <p:extLst>
      <p:ext uri="{BB962C8B-B14F-4D97-AF65-F5344CB8AC3E}">
        <p14:creationId xmlns:p14="http://schemas.microsoft.com/office/powerpoint/2010/main" val="10942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altLang="pt-BR" dirty="0" smtClean="0"/>
              <a:t>A identidade de gênero se refere ao gênero como qual a pessoa se identifica. O conceito de gênero remete aos significados sociais, culturais e históricos associados aos sexos feminino e masculino. </a:t>
            </a: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9176" cy="1084982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200" b="1" dirty="0">
                <a:ea typeface="+mn-ea"/>
                <a:cs typeface="+mn-cs"/>
              </a:rPr>
              <a:t>IDENTIDADE DE GÊNERO</a:t>
            </a:r>
            <a:r>
              <a:rPr lang="pt-BR" sz="3200" dirty="0">
                <a:ea typeface="+mn-ea"/>
                <a:cs typeface="+mn-cs"/>
              </a:rPr>
              <a:t/>
            </a:r>
            <a:br>
              <a:rPr lang="pt-BR" sz="3200" dirty="0">
                <a:ea typeface="+mn-ea"/>
                <a:cs typeface="+mn-cs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81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BR" altLang="pt-BR" sz="3600" b="1" dirty="0" smtClean="0"/>
              <a:t>IDENTIDADE DE GÊNERO</a:t>
            </a:r>
            <a:endParaRPr lang="pt-BR" altLang="pt-BR" dirty="0" smtClean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Font typeface="Arial" pitchFamily="34" charset="0"/>
              <a:buNone/>
            </a:pPr>
            <a:r>
              <a:rPr lang="pt-BR" altLang="pt-BR" sz="2400" smtClean="0"/>
              <a:t>1 - </a:t>
            </a:r>
            <a:r>
              <a:rPr lang="pt-BR" altLang="pt-BR" sz="2400" smtClean="0">
                <a:solidFill>
                  <a:srgbClr val="FF0000"/>
                </a:solidFill>
              </a:rPr>
              <a:t>Travesti</a:t>
            </a:r>
            <a:r>
              <a:rPr lang="pt-BR" altLang="pt-BR" sz="2400" smtClean="0"/>
              <a:t> – pessoas que vivenciam papéis de gênero feminino, porém não se reconhecem como homens ou como mulheres, mas como membros de um terceiro gênero ou de um não-gênero.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altLang="pt-BR" sz="2400" smtClean="0"/>
              <a:t>2 – </a:t>
            </a:r>
            <a:r>
              <a:rPr lang="pt-BR" altLang="pt-BR" sz="2400" smtClean="0">
                <a:solidFill>
                  <a:srgbClr val="FF0000"/>
                </a:solidFill>
              </a:rPr>
              <a:t>Mulher transexual</a:t>
            </a:r>
            <a:r>
              <a:rPr lang="pt-BR" altLang="pt-BR" sz="2400" smtClean="0"/>
              <a:t> – Pessoa que reivindica o reconhecimento social e legal como mulher.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altLang="pt-BR" sz="2400" smtClean="0"/>
              <a:t>3 – </a:t>
            </a:r>
            <a:r>
              <a:rPr lang="pt-BR" altLang="pt-BR" sz="2400" smtClean="0">
                <a:solidFill>
                  <a:srgbClr val="FF0000"/>
                </a:solidFill>
              </a:rPr>
              <a:t>Homem transexual </a:t>
            </a:r>
            <a:r>
              <a:rPr lang="pt-BR" altLang="pt-BR" sz="2400" smtClean="0"/>
              <a:t>– Pessoa que reivindica o reconhecimento social e legal como homem.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altLang="pt-BR" sz="2400" smtClean="0"/>
              <a:t>8 – </a:t>
            </a:r>
            <a:r>
              <a:rPr lang="pt-BR" altLang="pt-BR" sz="2400" smtClean="0">
                <a:solidFill>
                  <a:srgbClr val="FF0000"/>
                </a:solidFill>
              </a:rPr>
              <a:t>Não se aplica </a:t>
            </a:r>
            <a:r>
              <a:rPr lang="pt-BR" altLang="pt-BR" sz="2400" smtClean="0"/>
              <a:t>– preencher quando a identidade de gênero </a:t>
            </a:r>
            <a:r>
              <a:rPr lang="pt-BR" altLang="pt-BR" sz="2400" b="1" smtClean="0"/>
              <a:t>corresponder ao sexo atribuído ao nascimento</a:t>
            </a:r>
            <a:r>
              <a:rPr lang="pt-BR" altLang="pt-BR" sz="2400" smtClean="0"/>
              <a:t>.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altLang="pt-BR" sz="2400" smtClean="0"/>
              <a:t>9 – </a:t>
            </a:r>
            <a:r>
              <a:rPr lang="pt-BR" altLang="pt-BR" sz="2400" smtClean="0">
                <a:solidFill>
                  <a:srgbClr val="FF0000"/>
                </a:solidFill>
              </a:rPr>
              <a:t>Ignorado</a:t>
            </a:r>
            <a:r>
              <a:rPr lang="pt-BR" altLang="pt-BR" sz="2400" smtClean="0"/>
              <a:t> – Se não dispuser de informações sobre esta variável preencher com o código “9-Ignorado”. </a:t>
            </a:r>
          </a:p>
        </p:txBody>
      </p:sp>
    </p:spTree>
    <p:extLst>
      <p:ext uri="{BB962C8B-B14F-4D97-AF65-F5344CB8AC3E}">
        <p14:creationId xmlns:p14="http://schemas.microsoft.com/office/powerpoint/2010/main" val="23853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7" cy="936104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>
            <a:noAutofit/>
          </a:bodyPr>
          <a:lstStyle/>
          <a:p>
            <a:r>
              <a:rPr lang="pt-BR" altLang="pt-BR" sz="2800" b="1" dirty="0" smtClean="0"/>
              <a:t>DADOS DA PESSOA ATENDIDA - </a:t>
            </a:r>
            <a:r>
              <a:rPr lang="pt-BR" altLang="pt-BR" sz="2800" b="1" dirty="0"/>
              <a:t>NOME SOCIAL</a:t>
            </a:r>
            <a:r>
              <a:rPr lang="pt-BR" altLang="pt-BR" sz="2800" b="1" dirty="0">
                <a:solidFill>
                  <a:srgbClr val="FF0000"/>
                </a:solidFill>
              </a:rPr>
              <a:t/>
            </a:r>
            <a:br>
              <a:rPr lang="pt-BR" altLang="pt-BR" sz="2800" b="1" dirty="0">
                <a:solidFill>
                  <a:srgbClr val="FF0000"/>
                </a:solidFill>
              </a:rPr>
            </a:br>
            <a:endParaRPr lang="pt-BR" altLang="pt-BR" sz="2800" dirty="0" smtClean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301806" cy="4536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t-BR" altLang="pt-BR" sz="2800" b="1" dirty="0" smtClean="0"/>
              <a:t>	</a:t>
            </a:r>
            <a:r>
              <a:rPr lang="pt-BR" altLang="pt-BR" sz="2400" dirty="0" smtClean="0"/>
              <a:t>Anotar o nome social da pessoa atendida/vítima quando informado. Nome social é aquele pelo qual travestis e transexuais se reconhecem, bem como são identificados por sua comunidade e em seu meio social (Decreto nº51180 de 14 de janeiro de 2010).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altLang="pt-BR" sz="2400" i="1" dirty="0" smtClean="0"/>
              <a:t>O uso do nome social em prontuários e atendimento é uma das estratégias de gestão e monitoramento preconizadas pela Política Nacional de Saúde Integral de Lésbicas, Gays, Bissexuais, Travestis e Transexuais – LGBT, aprovada pelo Conselho Nacional de Saúde, na sua 203ª Reunião Ordinária, de novembro de 2009; é também um direito dos usuários (conforme Portaria MS/GM Nº 1.820, de 13/08/2009, Art. 4, I). </a:t>
            </a: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6869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064896" cy="20882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SISTEMA DE VIGILÂNCIA DE VIOLÊNCIAS E </a:t>
            </a:r>
            <a:r>
              <a:rPr lang="pt-B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ACIDENTES- VIVA</a:t>
            </a:r>
            <a:endParaRPr lang="pt-B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49788"/>
            <a:ext cx="20653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6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2"/>
          <p:cNvGrpSpPr>
            <a:grpSpLocks/>
          </p:cNvGrpSpPr>
          <p:nvPr/>
        </p:nvGrpSpPr>
        <p:grpSpPr bwMode="auto">
          <a:xfrm>
            <a:off x="395288" y="981075"/>
            <a:ext cx="8569325" cy="4824413"/>
            <a:chOff x="395288" y="404664"/>
            <a:chExt cx="8208962" cy="2951311"/>
          </a:xfrm>
        </p:grpSpPr>
        <p:pic>
          <p:nvPicPr>
            <p:cNvPr id="1945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692150"/>
              <a:ext cx="8208962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Seta para baixo 1"/>
            <p:cNvSpPr>
              <a:spLocks noChangeArrowheads="1"/>
            </p:cNvSpPr>
            <p:nvPr/>
          </p:nvSpPr>
          <p:spPr bwMode="auto">
            <a:xfrm>
              <a:off x="1187624" y="404664"/>
              <a:ext cx="720080" cy="43204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23566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1"/>
          <p:cNvGrpSpPr>
            <a:grpSpLocks/>
          </p:cNvGrpSpPr>
          <p:nvPr/>
        </p:nvGrpSpPr>
        <p:grpSpPr bwMode="auto">
          <a:xfrm>
            <a:off x="468313" y="981075"/>
            <a:ext cx="8345487" cy="4679950"/>
            <a:chOff x="468313" y="981075"/>
            <a:chExt cx="8345487" cy="4679950"/>
          </a:xfrm>
        </p:grpSpPr>
        <p:pic>
          <p:nvPicPr>
            <p:cNvPr id="2048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981075"/>
              <a:ext cx="8345487" cy="46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4" name="Seta para a esquerda 2"/>
            <p:cNvSpPr>
              <a:spLocks noChangeArrowheads="1"/>
            </p:cNvSpPr>
            <p:nvPr/>
          </p:nvSpPr>
          <p:spPr bwMode="auto">
            <a:xfrm>
              <a:off x="3995936" y="2204864"/>
              <a:ext cx="1512168" cy="288032"/>
            </a:xfrm>
            <a:prstGeom prst="leftArrow">
              <a:avLst>
                <a:gd name="adj1" fmla="val 50000"/>
                <a:gd name="adj2" fmla="val 4999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41871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1412776"/>
            <a:ext cx="7920880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 smtClean="0">
                <a:solidFill>
                  <a:prstClr val="black"/>
                </a:solidFill>
              </a:rPr>
              <a:t>Obrigada !</a:t>
            </a:r>
          </a:p>
          <a:p>
            <a:pPr algn="ctr"/>
            <a:r>
              <a:rPr lang="pt-BR" sz="3200" b="1" i="1" dirty="0" smtClean="0">
                <a:solidFill>
                  <a:prstClr val="black"/>
                </a:solidFill>
              </a:rPr>
              <a:t>Área  técnica de Notificação e Prevenção de Violência e Acidentes</a:t>
            </a:r>
          </a:p>
          <a:p>
            <a:pPr algn="ctr"/>
            <a:r>
              <a:rPr lang="pt-BR" sz="3200" b="1" i="1" dirty="0" smtClean="0">
                <a:solidFill>
                  <a:prstClr val="black"/>
                </a:solidFill>
                <a:hlinkClick r:id="rId2"/>
              </a:rPr>
              <a:t>apav@saude.rj.gov.br</a:t>
            </a:r>
            <a:endParaRPr lang="pt-BR" sz="3200" b="1" i="1" dirty="0" smtClean="0">
              <a:solidFill>
                <a:prstClr val="black"/>
              </a:solidFill>
            </a:endParaRPr>
          </a:p>
          <a:p>
            <a:pPr algn="ctr"/>
            <a:r>
              <a:rPr lang="pt-BR" sz="3200" b="1" i="1" dirty="0" smtClean="0">
                <a:solidFill>
                  <a:prstClr val="black"/>
                </a:solidFill>
              </a:rPr>
              <a:t>DIVDANT/SVEA/SVS/SES</a:t>
            </a:r>
          </a:p>
          <a:p>
            <a:pPr algn="ctr"/>
            <a:r>
              <a:rPr lang="pt-BR" sz="3200" b="1" i="1" dirty="0" err="1" smtClean="0">
                <a:solidFill>
                  <a:prstClr val="black"/>
                </a:solidFill>
              </a:rPr>
              <a:t>Tel</a:t>
            </a:r>
            <a:r>
              <a:rPr lang="pt-BR" sz="3200" b="1" i="1" dirty="0" smtClean="0">
                <a:solidFill>
                  <a:prstClr val="black"/>
                </a:solidFill>
              </a:rPr>
              <a:t>: 21/ 2333-3879, 2333-3889</a:t>
            </a:r>
          </a:p>
          <a:p>
            <a:pPr algn="ctr"/>
            <a:r>
              <a:rPr lang="pt-BR" sz="3200" b="1" i="1" dirty="0" smtClean="0">
                <a:solidFill>
                  <a:prstClr val="black"/>
                </a:solidFill>
              </a:rPr>
              <a:t>Sala- 406 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>
                <a:latin typeface="Times New Roman" pitchFamily="18" charset="0"/>
              </a:rPr>
              <a:t>                 </a:t>
            </a:r>
          </a:p>
        </p:txBody>
      </p:sp>
      <p:sp>
        <p:nvSpPr>
          <p:cNvPr id="7180" name="CaixaDeTexto 1"/>
          <p:cNvSpPr txBox="1">
            <a:spLocks noChangeArrowheads="1"/>
          </p:cNvSpPr>
          <p:nvPr/>
        </p:nvSpPr>
        <p:spPr bwMode="auto">
          <a:xfrm>
            <a:off x="648679" y="970746"/>
            <a:ext cx="7846641" cy="95410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800" b="1" dirty="0"/>
              <a:t>Importância em Saúde Pública</a:t>
            </a:r>
          </a:p>
          <a:p>
            <a:pPr eaLnBrk="1" hangingPunct="1"/>
            <a:endParaRPr lang="pt-BR" sz="2800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271812871"/>
              </p:ext>
            </p:extLst>
          </p:nvPr>
        </p:nvGraphicFramePr>
        <p:xfrm>
          <a:off x="631249" y="2034208"/>
          <a:ext cx="784887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5724129" y="616530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/>
              <a:t>Dados do Ministério da Saúde, 2016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8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563813" y="1981200"/>
            <a:ext cx="4038600" cy="2362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>
                <a:latin typeface="Times New Roman" pitchFamily="18" charset="0"/>
              </a:rPr>
              <a:t>               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80200" y="40862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/>
              <a:t>Mortalidade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14375" y="407193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2400" b="1"/>
              <a:t>Morbidade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19425" y="3048000"/>
            <a:ext cx="3124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9C0000"/>
                </a:solidFill>
                <a:latin typeface="Tahoma" pitchFamily="34" charset="0"/>
              </a:rPr>
              <a:t>Violências e Acidentes</a:t>
            </a:r>
            <a:endParaRPr lang="pt-BR" sz="2400">
              <a:latin typeface="Tahoma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706563" y="1460500"/>
            <a:ext cx="576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/>
              <a:t>Custo Pessoal, Familiar, Social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4419600" y="4572000"/>
            <a:ext cx="333375" cy="442913"/>
          </a:xfrm>
          <a:prstGeom prst="downArrow">
            <a:avLst>
              <a:gd name="adj1" fmla="val 50000"/>
              <a:gd name="adj2" fmla="val 3321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85950" y="5013325"/>
            <a:ext cx="547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/>
              <a:t>Qualidade e duração da vida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635250" y="5608638"/>
            <a:ext cx="40036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400" b="1">
                <a:solidFill>
                  <a:srgbClr val="0070C0"/>
                </a:solidFill>
              </a:rPr>
              <a:t>Desigualdade social em saúde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122488" y="5173663"/>
            <a:ext cx="504825" cy="757237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0" name="CaixaDeTexto 1"/>
          <p:cNvSpPr txBox="1">
            <a:spLocks noChangeArrowheads="1"/>
          </p:cNvSpPr>
          <p:nvPr/>
        </p:nvSpPr>
        <p:spPr bwMode="auto">
          <a:xfrm>
            <a:off x="2635251" y="404664"/>
            <a:ext cx="5949950" cy="95410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800" b="1" dirty="0"/>
              <a:t>Importância em Saúde Pública</a:t>
            </a:r>
          </a:p>
          <a:p>
            <a:pPr eaLnBrk="1" hangingPunct="1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218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>
                <a:latin typeface="Times New Roman" pitchFamily="18" charset="0"/>
              </a:rPr>
              <a:t>                 </a:t>
            </a:r>
          </a:p>
        </p:txBody>
      </p:sp>
      <p:sp>
        <p:nvSpPr>
          <p:cNvPr id="7180" name="CaixaDeTexto 1"/>
          <p:cNvSpPr txBox="1">
            <a:spLocks noChangeArrowheads="1"/>
          </p:cNvSpPr>
          <p:nvPr/>
        </p:nvSpPr>
        <p:spPr bwMode="auto">
          <a:xfrm>
            <a:off x="2987825" y="764704"/>
            <a:ext cx="5328592" cy="95410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800" b="1" dirty="0" smtClean="0"/>
              <a:t>Ministério da Saúde</a:t>
            </a:r>
            <a:endParaRPr lang="pt-BR" sz="2800" b="1" dirty="0"/>
          </a:p>
          <a:p>
            <a:pPr eaLnBrk="1" hangingPunct="1"/>
            <a:endParaRPr lang="pt-BR" sz="2800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18901019"/>
              </p:ext>
            </p:extLst>
          </p:nvPr>
        </p:nvGraphicFramePr>
        <p:xfrm>
          <a:off x="467544" y="1772816"/>
          <a:ext cx="806489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5724129" y="616530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/>
              <a:t>Dados do Ministério da Saúde, 2016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8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1818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59632" y="2132856"/>
            <a:ext cx="381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b="1" dirty="0">
                <a:solidFill>
                  <a:srgbClr val="000066"/>
                </a:solidFill>
              </a:rPr>
              <a:t>O que é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2708919"/>
            <a:ext cx="7829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>
                <a:solidFill>
                  <a:prstClr val="black"/>
                </a:solidFill>
              </a:rPr>
              <a:t>Sistema de vigilância de acidentes e violências que possibilita </a:t>
            </a:r>
            <a:r>
              <a:rPr lang="pt-BR" sz="2000" b="1" dirty="0">
                <a:solidFill>
                  <a:prstClr val="black"/>
                </a:solidFill>
              </a:rPr>
              <a:t>conhecer melhor a dimensão dos acidentes em geral</a:t>
            </a:r>
            <a:r>
              <a:rPr lang="pt-BR" sz="2000" dirty="0">
                <a:solidFill>
                  <a:prstClr val="black"/>
                </a:solidFill>
              </a:rPr>
              <a:t> (de trânsito, doméstico, de trabalho,</a:t>
            </a:r>
            <a:r>
              <a:rPr lang="pt-BR" sz="2000" dirty="0" err="1">
                <a:solidFill>
                  <a:prstClr val="black"/>
                </a:solidFill>
              </a:rPr>
              <a:t>etc</a:t>
            </a:r>
            <a:r>
              <a:rPr lang="pt-BR" sz="2000" dirty="0">
                <a:solidFill>
                  <a:prstClr val="black"/>
                </a:solidFill>
              </a:rPr>
              <a:t>), e </a:t>
            </a:r>
            <a:r>
              <a:rPr lang="pt-BR" sz="2000" b="1" dirty="0">
                <a:solidFill>
                  <a:prstClr val="black"/>
                </a:solidFill>
              </a:rPr>
              <a:t>identificar a violência doméstica e sexual</a:t>
            </a:r>
            <a:r>
              <a:rPr lang="pt-BR" sz="2000" dirty="0">
                <a:solidFill>
                  <a:prstClr val="black"/>
                </a:solidFill>
              </a:rPr>
              <a:t>, principalmente os maus tratos contra crianças e adolescentes, violência contra mulheres e pessoas </a:t>
            </a:r>
            <a:r>
              <a:rPr lang="pt-BR" sz="2000" dirty="0" smtClean="0">
                <a:solidFill>
                  <a:prstClr val="black"/>
                </a:solidFill>
              </a:rPr>
              <a:t>idosas e, ao longo do tempo, inclui outros segmentos sociais em vulnerabilidade (LGBT, população de campo e floresta,  </a:t>
            </a:r>
            <a:r>
              <a:rPr lang="pt-BR" sz="2000" dirty="0" err="1" smtClean="0">
                <a:solidFill>
                  <a:prstClr val="black"/>
                </a:solidFill>
              </a:rPr>
              <a:t>etc</a:t>
            </a:r>
            <a:r>
              <a:rPr lang="pt-BR" sz="2000" dirty="0" smtClean="0">
                <a:solidFill>
                  <a:prstClr val="black"/>
                </a:solidFill>
              </a:rPr>
              <a:t>).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479715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-"/>
            </a:pPr>
            <a:r>
              <a:rPr lang="pt-BR" sz="2000" dirty="0">
                <a:solidFill>
                  <a:prstClr val="black"/>
                </a:solidFill>
              </a:rPr>
              <a:t>Ministério da Saúde, através da Área Técnica de Vigilância e Prevenção de Acidentes /CGDANT/ DASIS / SVS</a:t>
            </a:r>
          </a:p>
          <a:p>
            <a:pPr lvl="0" algn="just">
              <a:buFontTx/>
              <a:buChar char="-"/>
            </a:pPr>
            <a:r>
              <a:rPr lang="pt-BR" sz="2000" dirty="0">
                <a:solidFill>
                  <a:prstClr val="black"/>
                </a:solidFill>
              </a:rPr>
              <a:t> Agosto de 2006</a:t>
            </a:r>
          </a:p>
          <a:p>
            <a:pPr lvl="0" algn="just">
              <a:buFontTx/>
              <a:buChar char="-"/>
            </a:pPr>
            <a:r>
              <a:rPr lang="pt-BR" sz="2000" dirty="0">
                <a:solidFill>
                  <a:prstClr val="black"/>
                </a:solidFill>
              </a:rPr>
              <a:t>Serviços Sentinela no âmbito do SUS</a:t>
            </a:r>
          </a:p>
          <a:p>
            <a:pPr lvl="0" algn="just">
              <a:buFontTx/>
              <a:buChar char="-"/>
            </a:pPr>
            <a:r>
              <a:rPr lang="pt-BR" sz="2000" dirty="0">
                <a:solidFill>
                  <a:prstClr val="black"/>
                </a:solidFill>
              </a:rPr>
              <a:t>Envolvimento do governo Federal, Estadual e Municipal</a:t>
            </a:r>
          </a:p>
        </p:txBody>
      </p:sp>
    </p:spTree>
    <p:extLst>
      <p:ext uri="{BB962C8B-B14F-4D97-AF65-F5344CB8AC3E}">
        <p14:creationId xmlns:p14="http://schemas.microsoft.com/office/powerpoint/2010/main" val="20556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6666545" cy="99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560" y="1988840"/>
            <a:ext cx="8064896" cy="89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125"/>
              </a:spcBef>
              <a:buClr>
                <a:srgbClr val="000066"/>
              </a:buClr>
            </a:pPr>
            <a:r>
              <a:rPr lang="en-GB" dirty="0">
                <a:solidFill>
                  <a:srgbClr val="002060"/>
                </a:solidFill>
              </a:rPr>
              <a:t>Por que fazer vigilância de violências e acidentes?</a:t>
            </a:r>
          </a:p>
          <a:p>
            <a:pPr lvl="1">
              <a:lnSpc>
                <a:spcPct val="140000"/>
              </a:lnSpc>
              <a:spcBef>
                <a:spcPts val="1125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Conhecer</a:t>
            </a:r>
            <a:r>
              <a:rPr lang="en-GB" dirty="0">
                <a:solidFill>
                  <a:srgbClr val="000000"/>
                </a:solidFill>
              </a:rPr>
              <a:t> o </a:t>
            </a:r>
            <a:r>
              <a:rPr lang="en-GB" dirty="0" err="1">
                <a:solidFill>
                  <a:srgbClr val="FF0000"/>
                </a:solidFill>
              </a:rPr>
              <a:t>perfil</a:t>
            </a:r>
            <a:r>
              <a:rPr lang="en-GB" dirty="0">
                <a:solidFill>
                  <a:srgbClr val="FF0000"/>
                </a:solidFill>
              </a:rPr>
              <a:t> das </a:t>
            </a:r>
            <a:r>
              <a:rPr lang="en-GB" dirty="0" err="1">
                <a:solidFill>
                  <a:srgbClr val="FF0000"/>
                </a:solidFill>
              </a:rPr>
              <a:t>vítimas</a:t>
            </a:r>
            <a:r>
              <a:rPr lang="en-GB" dirty="0">
                <a:solidFill>
                  <a:srgbClr val="FF0000"/>
                </a:solidFill>
              </a:rPr>
              <a:t> e </a:t>
            </a:r>
            <a:r>
              <a:rPr lang="en-GB" dirty="0" err="1">
                <a:solidFill>
                  <a:srgbClr val="FF0000"/>
                </a:solidFill>
              </a:rPr>
              <a:t>autores</a:t>
            </a:r>
            <a:r>
              <a:rPr lang="en-GB" dirty="0">
                <a:solidFill>
                  <a:srgbClr val="FF0000"/>
                </a:solidFill>
              </a:rPr>
              <a:t>/as da </a:t>
            </a:r>
            <a:r>
              <a:rPr lang="en-GB" dirty="0" err="1">
                <a:solidFill>
                  <a:srgbClr val="FF0000"/>
                </a:solidFill>
              </a:rPr>
              <a:t>agressão</a:t>
            </a:r>
            <a:r>
              <a:rPr lang="en-GB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3140968"/>
            <a:ext cx="8064896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40000"/>
              </a:lnSpc>
              <a:spcBef>
                <a:spcPts val="1125"/>
              </a:spcBef>
              <a:buFont typeface="Arial" charset="0"/>
              <a:buChar char="•"/>
            </a:pPr>
            <a:r>
              <a:rPr lang="en-GB" dirty="0" err="1">
                <a:solidFill>
                  <a:srgbClr val="000000"/>
                </a:solidFill>
              </a:rPr>
              <a:t>Dimensionar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demanda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por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atendimentos</a:t>
            </a:r>
            <a:r>
              <a:rPr lang="en-GB" dirty="0">
                <a:solidFill>
                  <a:srgbClr val="FF0000"/>
                </a:solidFill>
              </a:rPr>
              <a:t> de </a:t>
            </a:r>
            <a:r>
              <a:rPr lang="en-GB" dirty="0" err="1">
                <a:solidFill>
                  <a:srgbClr val="FF0000"/>
                </a:solidFill>
              </a:rPr>
              <a:t>urgência</a:t>
            </a:r>
            <a:r>
              <a:rPr lang="en-GB" dirty="0">
                <a:solidFill>
                  <a:srgbClr val="FF0000"/>
                </a:solidFill>
              </a:rPr>
              <a:t> e outros </a:t>
            </a:r>
            <a:r>
              <a:rPr lang="en-GB" dirty="0" err="1">
                <a:solidFill>
                  <a:srgbClr val="FF0000"/>
                </a:solidFill>
              </a:rPr>
              <a:t>serviços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140000"/>
              </a:lnSpc>
              <a:spcBef>
                <a:spcPts val="1125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Caracterizar</a:t>
            </a:r>
            <a:r>
              <a:rPr lang="en-GB" dirty="0">
                <a:solidFill>
                  <a:srgbClr val="000000"/>
                </a:solidFill>
              </a:rPr>
              <a:t> as </a:t>
            </a:r>
            <a:r>
              <a:rPr lang="en-GB" dirty="0" err="1">
                <a:solidFill>
                  <a:srgbClr val="FF0000"/>
                </a:solidFill>
              </a:rPr>
              <a:t>lesões</a:t>
            </a:r>
            <a:r>
              <a:rPr lang="en-GB" dirty="0">
                <a:solidFill>
                  <a:srgbClr val="FF0000"/>
                </a:solidFill>
              </a:rPr>
              <a:t> de </a:t>
            </a:r>
            <a:r>
              <a:rPr lang="en-GB" dirty="0" err="1">
                <a:solidFill>
                  <a:srgbClr val="FF0000"/>
                </a:solidFill>
              </a:rPr>
              <a:t>menor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gravidade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140000"/>
              </a:lnSpc>
              <a:spcBef>
                <a:spcPts val="1125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Revelar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violência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doméstica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silenciada</a:t>
            </a:r>
            <a:r>
              <a:rPr lang="en-GB" dirty="0">
                <a:solidFill>
                  <a:srgbClr val="000000"/>
                </a:solidFill>
              </a:rPr>
              <a:t> e “</a:t>
            </a:r>
            <a:r>
              <a:rPr lang="en-GB" dirty="0" err="1">
                <a:solidFill>
                  <a:srgbClr val="000000"/>
                </a:solidFill>
              </a:rPr>
              <a:t>camuflada</a:t>
            </a:r>
            <a:r>
              <a:rPr lang="en-GB" dirty="0">
                <a:solidFill>
                  <a:srgbClr val="000000"/>
                </a:solidFill>
              </a:rPr>
              <a:t>” </a:t>
            </a:r>
            <a:r>
              <a:rPr lang="en-GB" dirty="0" err="1">
                <a:solidFill>
                  <a:srgbClr val="000000"/>
                </a:solidFill>
              </a:rPr>
              <a:t>nos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lares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pPr lvl="1">
              <a:lnSpc>
                <a:spcPct val="140000"/>
              </a:lnSpc>
              <a:spcBef>
                <a:spcPts val="1125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Revelar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todas</a:t>
            </a:r>
            <a:r>
              <a:rPr lang="en-GB" dirty="0">
                <a:solidFill>
                  <a:srgbClr val="000000"/>
                </a:solidFill>
              </a:rPr>
              <a:t> as </a:t>
            </a:r>
            <a:r>
              <a:rPr lang="en-GB" dirty="0" err="1">
                <a:solidFill>
                  <a:srgbClr val="FF0000"/>
                </a:solidFill>
              </a:rPr>
              <a:t>formas</a:t>
            </a:r>
            <a:r>
              <a:rPr lang="en-GB" dirty="0">
                <a:solidFill>
                  <a:srgbClr val="FF0000"/>
                </a:solidFill>
              </a:rPr>
              <a:t> de violências </a:t>
            </a:r>
            <a:r>
              <a:rPr lang="en-GB" dirty="0">
                <a:solidFill>
                  <a:srgbClr val="000000"/>
                </a:solidFill>
              </a:rPr>
              <a:t>(</a:t>
            </a:r>
            <a:r>
              <a:rPr lang="en-GB" dirty="0" err="1">
                <a:solidFill>
                  <a:srgbClr val="000000"/>
                </a:solidFill>
              </a:rPr>
              <a:t>interpessoais</a:t>
            </a:r>
            <a:r>
              <a:rPr lang="en-GB" dirty="0">
                <a:solidFill>
                  <a:srgbClr val="000000"/>
                </a:solidFill>
              </a:rPr>
              <a:t> e </a:t>
            </a:r>
            <a:r>
              <a:rPr lang="en-GB" dirty="0" err="1">
                <a:solidFill>
                  <a:srgbClr val="000000"/>
                </a:solidFill>
              </a:rPr>
              <a:t>autoprovocadas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tanto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urbana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quanto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intrafamiliar</a:t>
            </a:r>
            <a:r>
              <a:rPr lang="en-GB" dirty="0">
                <a:solidFill>
                  <a:srgbClr val="000000"/>
                </a:solidFill>
              </a:rPr>
              <a:t>) .</a:t>
            </a:r>
          </a:p>
        </p:txBody>
      </p:sp>
    </p:spTree>
    <p:extLst>
      <p:ext uri="{BB962C8B-B14F-4D97-AF65-F5344CB8AC3E}">
        <p14:creationId xmlns:p14="http://schemas.microsoft.com/office/powerpoint/2010/main" val="16912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23850" y="1561982"/>
            <a:ext cx="7993063" cy="38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2" algn="ctr" eaLnBrk="0" hangingPunct="0">
              <a:lnSpc>
                <a:spcPct val="150000"/>
              </a:lnSpc>
            </a:pPr>
            <a:endParaRPr lang="pt-BR" altLang="pt-BR" b="1" dirty="0">
              <a:solidFill>
                <a:srgbClr val="FF0000"/>
              </a:solidFill>
              <a:cs typeface="Calibri" pitchFamily="34" charset="0"/>
            </a:endParaRPr>
          </a:p>
          <a:p>
            <a:pPr lvl="2" algn="just" eaLnBrk="0" hangingPunct="0">
              <a:lnSpc>
                <a:spcPct val="150000"/>
              </a:lnSpc>
            </a:pPr>
            <a:r>
              <a:rPr lang="pt-BR" altLang="pt-BR" sz="2200" dirty="0">
                <a:latin typeface="Arial" pitchFamily="34" charset="0"/>
                <a:cs typeface="Arial" pitchFamily="34" charset="0"/>
              </a:rPr>
              <a:t>Conhecer a </a:t>
            </a:r>
            <a:r>
              <a:rPr lang="pt-BR" altLang="pt-B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magnitude e a gravidade das violências</a:t>
            </a:r>
            <a:r>
              <a:rPr lang="pt-BR" altLang="pt-BR" sz="2200" dirty="0">
                <a:latin typeface="Arial" pitchFamily="34" charset="0"/>
                <a:cs typeface="Arial" pitchFamily="34" charset="0"/>
              </a:rPr>
              <a:t> por meio da produção e difusão de informações epidemiológicas e definir políticas públicas de enfrentamento como estratégias e ações de intervenção, prevenção, atenção e proteção às pessoas em situação de violência.</a:t>
            </a:r>
          </a:p>
          <a:p>
            <a:pPr algn="just" eaLnBrk="0" hangingPunct="0">
              <a:lnSpc>
                <a:spcPct val="150000"/>
              </a:lnSpc>
            </a:pPr>
            <a:r>
              <a:rPr lang="pt-BR" altLang="pt-BR" sz="1600" dirty="0">
                <a:latin typeface="Arial" pitchFamily="34" charset="0"/>
                <a:cs typeface="Arial" pitchFamily="34" charset="0"/>
              </a:rPr>
              <a:t> </a:t>
            </a:r>
            <a:endParaRPr lang="pt-BR" alt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Grp="1"/>
          </p:cNvSpPr>
          <p:nvPr>
            <p:ph type="title"/>
          </p:nvPr>
        </p:nvSpPr>
        <p:spPr>
          <a:xfrm>
            <a:off x="1547664" y="980728"/>
            <a:ext cx="6984776" cy="720080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1000">
                <a:schemeClr val="tx2">
                  <a:lumMod val="60000"/>
                  <a:lumOff val="40000"/>
                </a:schemeClr>
              </a:gs>
              <a:gs pos="73778">
                <a:srgbClr val="3C7BC7"/>
              </a:gs>
              <a:gs pos="7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pt-BR" sz="2400" b="1" dirty="0" smtClean="0">
                <a:latin typeface="Arial" charset="0"/>
              </a:rPr>
              <a:t>VIVA - </a:t>
            </a:r>
            <a:r>
              <a:rPr lang="pt-BR" altLang="pt-BR" sz="2400" b="1" dirty="0" smtClean="0">
                <a:solidFill>
                  <a:schemeClr val="tx1"/>
                </a:solidFill>
                <a:cs typeface="Calibri" pitchFamily="34" charset="0"/>
              </a:rPr>
              <a:t>OBJETIVO GERAL</a:t>
            </a:r>
            <a:br>
              <a:rPr lang="pt-BR" altLang="pt-BR" sz="2400" b="1" dirty="0" smtClean="0">
                <a:solidFill>
                  <a:schemeClr val="tx1"/>
                </a:solidFill>
                <a:cs typeface="Calibri" pitchFamily="34" charset="0"/>
              </a:rPr>
            </a:br>
            <a:endParaRPr lang="pt-BR" sz="2400" b="1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1647</Words>
  <Application>Microsoft Office PowerPoint</Application>
  <PresentationFormat>Apresentação na tela (4:3)</PresentationFormat>
  <Paragraphs>166</Paragraphs>
  <Slides>32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1_Tema do Office</vt:lpstr>
      <vt:lpstr>Apresentação do PowerPoint</vt:lpstr>
      <vt:lpstr>DIVISÃO DE VIGILÂNCIA  DAS DOENÇAS E AGRAVOS NÃO TRANSMISSÍVIES E PROMOÇÃO DA SAUDE</vt:lpstr>
      <vt:lpstr>SISTEMA DE VIGILÂNCIA DE VIOLÊNCIAS E ACIDENTES- VIVA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VIVA - OBJETIVO GERAL </vt:lpstr>
      <vt:lpstr>  VIVA - OBJETIVOS ESPECÍFICOS  </vt:lpstr>
      <vt:lpstr>Apresentação do PowerPoint</vt:lpstr>
      <vt:lpstr>Apresentação do PowerPoint</vt:lpstr>
      <vt:lpstr>Ficha de Notificação de Violência Interpessoal/Autoprovocada SINAN VERSÃO 5.1 </vt:lpstr>
      <vt:lpstr>   ALTERAÇÕES NA FICHA DE NOTIFICAÇÕES DE VIOLÊNCIA – SINAN VERSÃO 5.0(versão  06.11.2014)  </vt:lpstr>
      <vt:lpstr> ALTERAÇÕES NA FICHA DE NOTIFICAÇÕES DE VIOLÊNCIA – SINAN VERSÃO 5.0(versão  06.11.2014) </vt:lpstr>
      <vt:lpstr> ALTERAÇÕES NA FICHA DE NOTIFICAÇÕES DE VIOLÊNCIA – SINAN VERSÃO 5.1 Intersetorialidade </vt:lpstr>
      <vt:lpstr>Apresentação do PowerPoint</vt:lpstr>
      <vt:lpstr>Apresentação do PowerPoint</vt:lpstr>
      <vt:lpstr>Apresentação do PowerPoint</vt:lpstr>
      <vt:lpstr>Fluxo(notificações imediatas) </vt:lpstr>
      <vt:lpstr>Apresentação do PowerPoint</vt:lpstr>
      <vt:lpstr>   FICHA DE NOTIFICAÇÃO SINAN VERSÃO 5.1  </vt:lpstr>
      <vt:lpstr>Apresentação do PowerPoint</vt:lpstr>
      <vt:lpstr>Apresentação do PowerPoint</vt:lpstr>
      <vt:lpstr>ORIENTAÇÃO SEXUAL</vt:lpstr>
      <vt:lpstr>ORIENTAÇÃO SEXUAL</vt:lpstr>
      <vt:lpstr>IDENTIDADE DE GÊNERO </vt:lpstr>
      <vt:lpstr>IDENTIDADE DE GÊNERO</vt:lpstr>
      <vt:lpstr>DADOS DA PESSOA ATENDIDA - NOME SOCIAL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apav</dc:creator>
  <cp:lastModifiedBy>Eralda Ferreira da Silva</cp:lastModifiedBy>
  <cp:revision>126</cp:revision>
  <dcterms:created xsi:type="dcterms:W3CDTF">2017-08-16T17:48:01Z</dcterms:created>
  <dcterms:modified xsi:type="dcterms:W3CDTF">2017-08-30T12:40:47Z</dcterms:modified>
</cp:coreProperties>
</file>