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7" r:id="rId16"/>
    <p:sldId id="280" r:id="rId17"/>
    <p:sldId id="281" r:id="rId18"/>
    <p:sldId id="284" r:id="rId19"/>
    <p:sldId id="285" r:id="rId20"/>
    <p:sldId id="287" r:id="rId21"/>
    <p:sldId id="286" r:id="rId22"/>
    <p:sldId id="289" r:id="rId23"/>
    <p:sldId id="290" r:id="rId24"/>
    <p:sldId id="292" r:id="rId25"/>
    <p:sldId id="29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60E85-F488-4359-A604-80FD0C0F82E8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5A9A5-6FF0-4BC3-9BEB-A044F07FD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66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27C2-7A52-4B2C-98A2-A75787CECF84}" type="datetimeFigureOut">
              <a:rPr lang="pt-BR" smtClean="0"/>
              <a:pPr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DEMAIS PÁGIN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Planilha_do_Microsoft_Excel1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package" Target="../embeddings/Planilha_do_Microsoft_Excel2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ordenacao.hepatite@saude.rj.gov.br" TargetMode="External"/><Relationship Id="rId4" Type="http://schemas.openxmlformats.org/officeDocument/2006/relationships/hyperlink" Target="mailto:clarice.gdalevici@saude.rj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RIMEIRA PÁGINA.jpg"/>
          <p:cNvPicPr>
            <a:picLocks noChangeAspect="1"/>
          </p:cNvPicPr>
          <p:nvPr/>
        </p:nvPicPr>
        <p:blipFill>
          <a:blip r:embed="rId2" cstate="print"/>
          <a:srcRect t="301" b="394"/>
          <a:stretch>
            <a:fillRect/>
          </a:stretch>
        </p:blipFill>
        <p:spPr>
          <a:xfrm>
            <a:off x="-36512" y="-51758"/>
            <a:ext cx="9228265" cy="6909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287" y="6021288"/>
            <a:ext cx="835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Fonte: Casos de hepatites virais: SINAN/SES-RJ; População: Departamento de Informática do SUS (DATASUS): estimativas censitárias, contagem populacional e projeções intercensitárias do IBGE. Dados atualizados em 09/10/2015 e sujeitos à revisão.</a:t>
            </a:r>
          </a:p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Nota: Foram considerados casos confirmados aqueles que apresentaram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anti-HCV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reagente e HCV-RNA detectável.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289" y="1085255"/>
            <a:ext cx="835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pt-BR" sz="1600" dirty="0">
                <a:latin typeface="Arial" pitchFamily="34" charset="0"/>
                <a:cs typeface="Arial" pitchFamily="34" charset="0"/>
              </a:rPr>
              <a:t>Taxas de detecção de Hepatite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(por 100.000 habitantes), por município de residência nas regiões de saúde em análise.  Estado do Rio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Janeiro, 2013</a:t>
            </a:r>
            <a:endParaRPr lang="pt-B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00" y="1701288"/>
            <a:ext cx="71496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6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287" y="6021288"/>
            <a:ext cx="835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Fonte: Casos de hepatites virais: SINAN/SES-RJ; População: Departamento de Informática do SUS (DATASUS): estimativas censitárias, contagem populacional e projeções intercensitárias do IBGE. Dados atualizados em 09/10/2015 e sujeitos à revisão.</a:t>
            </a:r>
          </a:p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Nota: Foram considerados casos confirmados aqueles que apresentaram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anti-HCV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reagente e HCV-RNA detectável.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289" y="1085255"/>
            <a:ext cx="835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pt-BR" sz="1600" dirty="0">
                <a:latin typeface="Arial" pitchFamily="34" charset="0"/>
                <a:cs typeface="Arial" pitchFamily="34" charset="0"/>
              </a:rPr>
              <a:t>Taxas de detecção de Hepatite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(por 100.000 habitantes), por município de residência nas regiões de saúde em análise.  Estado do Rio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Janeiro, 2014</a:t>
            </a:r>
            <a:endParaRPr lang="pt-B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1288"/>
            <a:ext cx="71496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287" y="6021288"/>
            <a:ext cx="835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Fonte: Casos de hepatites virais: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SINAN/SES-RJ e SINAN WEB;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População: Departamento de Informática do SUS (DATASUS): estimativas censitárias, contagem populacional e projeções intercensitárias do IBGE. Dados atualizados em 09/10/2015 e sujeitos à revisão.</a:t>
            </a:r>
          </a:p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Nota: Foram considerados casos confirmados aqueles que apresentaram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anti-HCV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reagente e HCV-RNA detectável.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289" y="1085255"/>
            <a:ext cx="835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pt-BR" sz="1600" dirty="0">
                <a:latin typeface="Arial" pitchFamily="34" charset="0"/>
                <a:cs typeface="Arial" pitchFamily="34" charset="0"/>
              </a:rPr>
              <a:t>Taxas de detecção de Hepatite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(por 100.000 habitantes), nas regiões de saúde em análise, no  Estado do Rio de Janeiro e no Brasil, 2013</a:t>
            </a:r>
            <a:endParaRPr lang="pt-B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52822"/>
            <a:ext cx="8351837" cy="4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0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287" y="6021288"/>
            <a:ext cx="835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Fonte: Casos de hepatites virais: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SINAN/SES-RJ e SINAN WEB;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População: Departamento de Informática do SUS (DATASUS): estimativas censitárias, contagem populacional e projeções intercensitárias do IBGE. Dados atualizados em 09/10/2015 e sujeitos à revisão.</a:t>
            </a:r>
          </a:p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Nota: Foram considerados casos confirmados aqueles que apresentaram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anti-HCV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reagente e HCV-RNA detectável.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289" y="1085255"/>
            <a:ext cx="835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pt-BR" sz="1600" dirty="0">
                <a:latin typeface="Arial" pitchFamily="34" charset="0"/>
                <a:cs typeface="Arial" pitchFamily="34" charset="0"/>
              </a:rPr>
              <a:t>Taxas de detecção de Hepatite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(por 100.000 habitantes), nas regiões de saúde em análise, no  Estado do Rio de Janeiro e no Brasil,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2014</a:t>
            </a:r>
            <a:endParaRPr lang="pt-B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52822"/>
            <a:ext cx="8351837" cy="4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66" y="980728"/>
            <a:ext cx="8932321" cy="5361459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28719"/>
              </p:ext>
            </p:extLst>
          </p:nvPr>
        </p:nvGraphicFramePr>
        <p:xfrm>
          <a:off x="251520" y="908720"/>
          <a:ext cx="8274050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Planilha" r:id="rId4" imgW="10877537" imgH="2962251" progId="Excel.Sheet.12">
                  <p:embed/>
                </p:oleObj>
              </mc:Choice>
              <mc:Fallback>
                <p:oleObj name="Planilha" r:id="rId4" imgW="10877537" imgH="2962251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08720"/>
                        <a:ext cx="8274050" cy="527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4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4896544"/>
          </a:xfrm>
        </p:spPr>
        <p:txBody>
          <a:bodyPr/>
          <a:lstStyle/>
          <a:p>
            <a:r>
              <a:rPr lang="pt-BR" dirty="0" smtClean="0"/>
              <a:t>D3 HEPATITE B DE 2005 A 2014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83543"/>
              </p:ext>
            </p:extLst>
          </p:nvPr>
        </p:nvGraphicFramePr>
        <p:xfrm>
          <a:off x="357158" y="1428736"/>
          <a:ext cx="8502650" cy="503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Planilha" r:id="rId4" imgW="11801545" imgH="5295827" progId="Excel.Sheet.12">
                  <p:embed/>
                </p:oleObj>
              </mc:Choice>
              <mc:Fallback>
                <p:oleObj name="Planilha" r:id="rId4" imgW="11801545" imgH="5295827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428736"/>
                        <a:ext cx="8502650" cy="5035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51520" y="1196752"/>
            <a:ext cx="8677275" cy="41044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lIns="90000" tIns="46800" rIns="90000" bIns="4680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" pitchFamily="18" charset="0"/>
              </a:rPr>
              <a:t>TRANSMISSÃO VERTICAL DE HEPATITE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99898"/>
              </p:ext>
            </p:extLst>
          </p:nvPr>
        </p:nvGraphicFramePr>
        <p:xfrm>
          <a:off x="-1" y="8"/>
          <a:ext cx="9144002" cy="6928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5933"/>
                <a:gridCol w="1319459"/>
                <a:gridCol w="1264348"/>
                <a:gridCol w="1264348"/>
                <a:gridCol w="1264348"/>
                <a:gridCol w="1055566"/>
              </a:tblGrid>
              <a:tr h="116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Região de Residência</a:t>
                      </a:r>
                      <a:endParaRPr lang="pt-B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HBEAG +</a:t>
                      </a:r>
                      <a:endParaRPr lang="pt-B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HBSAG +</a:t>
                      </a:r>
                      <a:endParaRPr lang="pt-B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pt-BR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3º Trimestre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1º Trimestre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2º Trimestre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3º Trimestre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FFC000"/>
                          </a:solidFill>
                          <a:effectLst/>
                        </a:rPr>
                        <a:t>METROPOLITANA I</a:t>
                      </a:r>
                      <a:endParaRPr lang="pt-BR" sz="13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Belford Roxo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Magé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Rio de Janeiro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São Joao de Meriti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FFC000"/>
                          </a:solidFill>
                          <a:effectLst/>
                        </a:rPr>
                        <a:t>METROPOLITANA II</a:t>
                      </a:r>
                      <a:endParaRPr lang="pt-BR" sz="13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Niterói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São Gonçalo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FFC000"/>
                          </a:solidFill>
                          <a:effectLst/>
                        </a:rPr>
                        <a:t>NOROESTE FLUMINENSE</a:t>
                      </a:r>
                      <a:endParaRPr lang="pt-BR" sz="13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FFC000"/>
                          </a:solidFill>
                          <a:effectLst/>
                        </a:rPr>
                        <a:t>NORTE FLUMINENSE</a:t>
                      </a:r>
                      <a:endParaRPr lang="pt-BR" sz="13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Campos dos Goytacazes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FFC000"/>
                          </a:solidFill>
                          <a:effectLst/>
                        </a:rPr>
                        <a:t>SERRANA</a:t>
                      </a:r>
                      <a:endParaRPr lang="pt-BR" sz="13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Teresópolis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FFC000"/>
                          </a:solidFill>
                          <a:effectLst/>
                        </a:rPr>
                        <a:t>BAIXADA LITORÂNEA</a:t>
                      </a:r>
                      <a:endParaRPr lang="pt-BR" sz="13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9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Cabo Frio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Casimiro de Abreu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Rio das Ostras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São Pedro da Aldeia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Saquarema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FFC000"/>
                          </a:solidFill>
                          <a:effectLst/>
                        </a:rPr>
                        <a:t>MÉDIO PARAÍBA</a:t>
                      </a:r>
                      <a:endParaRPr lang="pt-BR" sz="13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Barra Mansa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Volta Redonda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FFC000"/>
                          </a:solidFill>
                          <a:effectLst/>
                        </a:rPr>
                        <a:t>CENTRO-SUL</a:t>
                      </a:r>
                      <a:r>
                        <a:rPr lang="pt-BR" sz="1300" baseline="0" dirty="0" smtClean="0">
                          <a:solidFill>
                            <a:srgbClr val="FFC000"/>
                          </a:solidFill>
                          <a:effectLst/>
                        </a:rPr>
                        <a:t> FLUMINENSE</a:t>
                      </a:r>
                      <a:endParaRPr lang="pt-BR" sz="13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Paraíba do Sul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Três Rios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 smtClean="0">
                          <a:solidFill>
                            <a:srgbClr val="FFC000"/>
                          </a:solidFill>
                          <a:effectLst/>
                        </a:rPr>
                        <a:t>BAÍA DA ILHA GRANDE</a:t>
                      </a:r>
                      <a:endParaRPr lang="pt-BR" sz="13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- Angra dos Reis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  <a:tr h="2212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ERJ</a:t>
                      </a:r>
                      <a:endParaRPr lang="pt-BR" sz="18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5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5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15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27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36" marR="519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3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89240"/>
            <a:ext cx="113347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1331640" y="2492896"/>
            <a:ext cx="6696744" cy="19389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QUANTITATIVO DE TRATAMENTO DAS HEPATITES VIRAIS POR REGIÃO</a:t>
            </a:r>
            <a:endParaRPr lang="pt-BR" sz="4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734798"/>
              </p:ext>
            </p:extLst>
          </p:nvPr>
        </p:nvGraphicFramePr>
        <p:xfrm>
          <a:off x="1" y="764704"/>
          <a:ext cx="91440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5"/>
                <a:gridCol w="2592288"/>
                <a:gridCol w="2016224"/>
                <a:gridCol w="1979713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pt-BR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pt-B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REGIÃO</a:t>
                      </a:r>
                    </a:p>
                    <a:p>
                      <a:pPr algn="ctr"/>
                      <a:endParaRPr lang="pt-B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MUNICÍPIO</a:t>
                      </a:r>
                      <a:endParaRPr lang="pt-B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NÚMERO DE</a:t>
                      </a:r>
                    </a:p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MÉDICOS </a:t>
                      </a:r>
                      <a:r>
                        <a:rPr lang="pt-B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(*)</a:t>
                      </a:r>
                      <a:endParaRPr lang="pt-B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Nº PACIENTES TRATADOS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(**)</a:t>
                      </a:r>
                      <a:endParaRPr lang="pt-B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39620">
                <a:tc rowSpan="3"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Centro-Sul Fluminense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Miguel Pereira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Paraíba do Sul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Três Rios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Bahia de Ilha Grande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Angra dos Reis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Mangaratiba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Baixada Litorânea</a:t>
                      </a:r>
                      <a:endParaRPr lang="pt-BR" sz="2400" b="1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Armação</a:t>
                      </a:r>
                      <a:r>
                        <a:rPr lang="pt-BR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Búzios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Cabo Frio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rowSpan="3"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Médio Paraíba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Barra</a:t>
                      </a:r>
                      <a:r>
                        <a:rPr lang="pt-BR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Mansa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Resende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Volta Redonda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rowSpan="3"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Metropolitana I</a:t>
                      </a:r>
                      <a:endParaRPr lang="pt-BR" sz="2400" b="1" dirty="0"/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Duque de Caxias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Magé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62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Nova </a:t>
                      </a:r>
                      <a:r>
                        <a:rPr lang="pt-BR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Iguaçú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4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Hepatites Virais B-C</a:t>
            </a:r>
            <a:br>
              <a:rPr lang="pt-BR" sz="4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4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Estado do Rio de Janeiro</a:t>
            </a:r>
            <a:br>
              <a:rPr lang="pt-BR" sz="4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4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(2007 a 2014)</a:t>
            </a:r>
            <a:r>
              <a:rPr lang="pt-BR" sz="5400" b="1" dirty="0">
                <a:solidFill>
                  <a:srgbClr val="C00000"/>
                </a:solidFill>
              </a:rPr>
              <a:t/>
            </a:r>
            <a:br>
              <a:rPr lang="pt-BR" sz="5400" b="1" dirty="0">
                <a:solidFill>
                  <a:srgbClr val="C00000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451530"/>
              </p:ext>
            </p:extLst>
          </p:nvPr>
        </p:nvGraphicFramePr>
        <p:xfrm>
          <a:off x="-36511" y="1000107"/>
          <a:ext cx="9180512" cy="635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128"/>
                <a:gridCol w="2295128"/>
                <a:gridCol w="2295128"/>
                <a:gridCol w="2295128"/>
              </a:tblGrid>
              <a:tr h="1357716">
                <a:tc>
                  <a:txBody>
                    <a:bodyPr/>
                    <a:lstStyle/>
                    <a:p>
                      <a:pPr algn="ctr"/>
                      <a:endParaRPr lang="pt-BR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pt-B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REGIÃO</a:t>
                      </a:r>
                    </a:p>
                    <a:p>
                      <a:pPr algn="ctr"/>
                      <a:endParaRPr lang="pt-B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MUNICÍPIO</a:t>
                      </a:r>
                      <a:endParaRPr lang="pt-B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NÚMERO 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MÉDICOS </a:t>
                      </a:r>
                      <a:r>
                        <a:rPr lang="pt-B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(*)</a:t>
                      </a:r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Nº PACIENTES </a:t>
                      </a:r>
                    </a:p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TRATADOS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(**)</a:t>
                      </a:r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24832">
                <a:tc rowSpan="3"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Metropolitana II</a:t>
                      </a:r>
                      <a:endParaRPr lang="pt-BR" sz="2400" b="1" dirty="0"/>
                    </a:p>
                  </a:txBody>
                  <a:tcPr anchor="ctr">
                    <a:lnB w="1270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Itaboraí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8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São Gonçalo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32">
                <a:tc vMerge="1">
                  <a:txBody>
                    <a:bodyPr/>
                    <a:lstStyle/>
                    <a:p>
                      <a:pPr algn="ctr"/>
                      <a:endParaRPr lang="pt-BR" sz="2400" b="1" dirty="0"/>
                    </a:p>
                  </a:txBody>
                  <a:tcPr anchor="ctr">
                    <a:lnT w="1270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Niterói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32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Noroeste Fluminense</a:t>
                      </a:r>
                      <a:endParaRPr lang="pt-BR" sz="2400" b="1" dirty="0"/>
                    </a:p>
                  </a:txBody>
                  <a:tcPr anchor="ctr">
                    <a:lnT w="1270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Itaperuna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48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Porciúncula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185"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Norte Fluminense</a:t>
                      </a:r>
                      <a:endParaRPr lang="pt-BR" sz="2400" b="1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Campos dos Goytacazes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483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Macaé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32">
                <a:tc rowSpan="4"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Serrana</a:t>
                      </a:r>
                      <a:endParaRPr lang="pt-BR" sz="2400" b="1" dirty="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Guapimirim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48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Nova Friburgo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8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Petrópolis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83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Teresópolis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09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4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0524"/>
              </p:ext>
            </p:extLst>
          </p:nvPr>
        </p:nvGraphicFramePr>
        <p:xfrm>
          <a:off x="13648" y="1124744"/>
          <a:ext cx="9144000" cy="517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71472">
                <a:tc>
                  <a:txBody>
                    <a:bodyPr/>
                    <a:lstStyle/>
                    <a:p>
                      <a:pPr algn="ctr"/>
                      <a:endParaRPr lang="pt-BR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pt-B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REGIÃO</a:t>
                      </a:r>
                    </a:p>
                    <a:p>
                      <a:pPr algn="ctr"/>
                      <a:endParaRPr lang="pt-B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MUNICÍPIO</a:t>
                      </a:r>
                      <a:endParaRPr lang="pt-BR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NÚMERO 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MÉDICOS </a:t>
                      </a:r>
                      <a:r>
                        <a:rPr lang="pt-B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(*)</a:t>
                      </a:r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Nº PACIENTES ATENDIDOS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(**)</a:t>
                      </a:r>
                      <a:endParaRPr lang="pt-B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164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Metropolitana I</a:t>
                      </a:r>
                    </a:p>
                    <a:p>
                      <a:pPr algn="ctr"/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Rio de Janeiro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Metropolitana I</a:t>
                      </a:r>
                    </a:p>
                    <a:p>
                      <a:pPr algn="ctr"/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Rio de Janeiro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Centros</a:t>
                      </a:r>
                      <a:r>
                        <a:rPr lang="pt-BR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Referência </a:t>
                      </a:r>
                      <a:endParaRPr lang="pt-BR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Tratamentos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Metropolitana II</a:t>
                      </a:r>
                    </a:p>
                    <a:p>
                      <a:pPr algn="ctr"/>
                      <a:endParaRPr lang="pt-BR" sz="2400" b="1" dirty="0"/>
                    </a:p>
                  </a:txBody>
                  <a:tcPr anchor="ctr">
                    <a:lnB w="1270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Niterói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Centro de Referência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D0D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2619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1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4385"/>
            <a:ext cx="8568952" cy="576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trela de 5 pontas 4"/>
          <p:cNvSpPr/>
          <p:nvPr/>
        </p:nvSpPr>
        <p:spPr>
          <a:xfrm>
            <a:off x="454968" y="1844824"/>
            <a:ext cx="228600" cy="216024"/>
          </a:xfrm>
          <a:prstGeom prst="star5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467544" y="908720"/>
            <a:ext cx="228600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467544" y="2348880"/>
            <a:ext cx="228600" cy="216024"/>
          </a:xfrm>
          <a:prstGeom prst="star5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3203848" y="2276872"/>
            <a:ext cx="228600" cy="216024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467544" y="2852936"/>
            <a:ext cx="228600" cy="216024"/>
          </a:xfrm>
          <a:prstGeom prst="star5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>
            <a:off x="467544" y="3284984"/>
            <a:ext cx="228600" cy="21602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5 pontas 10"/>
          <p:cNvSpPr/>
          <p:nvPr/>
        </p:nvSpPr>
        <p:spPr>
          <a:xfrm>
            <a:off x="4139952" y="3717032"/>
            <a:ext cx="228600" cy="21602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3284984"/>
            <a:ext cx="19442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Centro-Sul Fluminense – 2 </a:t>
            </a:r>
            <a:r>
              <a:rPr lang="pt-BR" sz="1050" i="1" dirty="0" smtClean="0"/>
              <a:t>(</a:t>
            </a:r>
            <a:r>
              <a:rPr lang="pt-BR" sz="1050" i="1" dirty="0" err="1" smtClean="0"/>
              <a:t>M.Pereira</a:t>
            </a:r>
            <a:r>
              <a:rPr lang="pt-BR" sz="1050" i="1" dirty="0" smtClean="0"/>
              <a:t>, </a:t>
            </a:r>
            <a:r>
              <a:rPr lang="pt-BR" sz="1050" i="1" dirty="0" err="1" smtClean="0"/>
              <a:t>ParaíbaSul</a:t>
            </a:r>
            <a:r>
              <a:rPr lang="pt-BR" sz="1050" i="1" dirty="0" smtClean="0"/>
              <a:t>, Três Rios)</a:t>
            </a:r>
            <a:endParaRPr lang="pt-BR" sz="1050" b="1" dirty="0"/>
          </a:p>
        </p:txBody>
      </p:sp>
      <p:sp>
        <p:nvSpPr>
          <p:cNvPr id="14" name="Estrela de 5 pontas 13"/>
          <p:cNvSpPr/>
          <p:nvPr/>
        </p:nvSpPr>
        <p:spPr>
          <a:xfrm>
            <a:off x="6431632" y="5085184"/>
            <a:ext cx="228600" cy="216024"/>
          </a:xfrm>
          <a:prstGeom prst="star5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683568" y="2852936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Baixada Litorânea  - 3 </a:t>
            </a:r>
          </a:p>
          <a:p>
            <a:r>
              <a:rPr lang="pt-BR" sz="1050" i="1" dirty="0" smtClean="0"/>
              <a:t>(</a:t>
            </a:r>
            <a:r>
              <a:rPr lang="pt-BR" sz="1050" i="1" dirty="0" err="1" smtClean="0"/>
              <a:t>A.Búzios</a:t>
            </a:r>
            <a:r>
              <a:rPr lang="pt-BR" sz="1050" i="1" dirty="0" smtClean="0"/>
              <a:t>, </a:t>
            </a:r>
            <a:r>
              <a:rPr lang="pt-BR" sz="1050" i="1" dirty="0" err="1" smtClean="0"/>
              <a:t>C.Frio</a:t>
            </a:r>
            <a:r>
              <a:rPr lang="pt-BR" sz="1050" i="1" dirty="0" smtClean="0"/>
              <a:t>)</a:t>
            </a:r>
            <a:endParaRPr lang="pt-BR" sz="105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19872" y="2276872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Bahia de Ilha Grande  - 4 </a:t>
            </a:r>
            <a:r>
              <a:rPr lang="pt-BR" sz="1050" i="1" dirty="0" smtClean="0"/>
              <a:t>(Angra, Mangaratiba)</a:t>
            </a:r>
            <a:endParaRPr lang="pt-BR" sz="105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83568" y="2348880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Médio Paraíba – 4 </a:t>
            </a:r>
          </a:p>
          <a:p>
            <a:r>
              <a:rPr lang="pt-BR" sz="1050" i="1" dirty="0" smtClean="0"/>
              <a:t>(</a:t>
            </a:r>
            <a:r>
              <a:rPr lang="pt-BR" sz="1050" i="1" dirty="0" err="1" smtClean="0"/>
              <a:t>B.Mansa</a:t>
            </a:r>
            <a:r>
              <a:rPr lang="pt-BR" sz="1050" i="1" dirty="0" smtClean="0"/>
              <a:t>, Resende, </a:t>
            </a:r>
            <a:r>
              <a:rPr lang="pt-BR" sz="1050" i="1" dirty="0" err="1" smtClean="0"/>
              <a:t>V.Redonda</a:t>
            </a:r>
            <a:r>
              <a:rPr lang="pt-BR" sz="1050" i="1" dirty="0" smtClean="0"/>
              <a:t>)</a:t>
            </a:r>
            <a:endParaRPr lang="pt-BR" sz="105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83568" y="836712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Metropolitana I  -  3</a:t>
            </a:r>
          </a:p>
          <a:p>
            <a:r>
              <a:rPr lang="pt-BR" sz="1050" i="1" dirty="0" smtClean="0"/>
              <a:t> Magé, </a:t>
            </a:r>
            <a:r>
              <a:rPr lang="pt-BR" sz="1050" i="1" dirty="0" err="1" smtClean="0"/>
              <a:t>N.Iguaçu</a:t>
            </a:r>
            <a:r>
              <a:rPr lang="pt-BR" sz="1050" i="1" dirty="0" smtClean="0"/>
              <a:t>)</a:t>
            </a:r>
            <a:endParaRPr lang="pt-BR" sz="1050" i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27239" y="1772816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Metropolitana II – 5</a:t>
            </a:r>
          </a:p>
          <a:p>
            <a:r>
              <a:rPr lang="pt-BR" sz="1050" i="1" dirty="0" smtClean="0"/>
              <a:t>(Itaboraí, </a:t>
            </a:r>
            <a:r>
              <a:rPr lang="pt-BR" sz="1050" i="1" dirty="0" err="1" smtClean="0"/>
              <a:t>S.Gonçalo</a:t>
            </a:r>
            <a:r>
              <a:rPr lang="pt-BR" sz="1050" i="1" dirty="0" smtClean="0"/>
              <a:t>, Niterói)</a:t>
            </a:r>
            <a:endParaRPr lang="pt-BR" sz="1050" i="1" dirty="0"/>
          </a:p>
        </p:txBody>
      </p:sp>
      <p:sp>
        <p:nvSpPr>
          <p:cNvPr id="20" name="Estrela de 5 pontas 19"/>
          <p:cNvSpPr/>
          <p:nvPr/>
        </p:nvSpPr>
        <p:spPr>
          <a:xfrm>
            <a:off x="1619672" y="5445224"/>
            <a:ext cx="228600" cy="216024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trela de 5 pontas 20"/>
          <p:cNvSpPr/>
          <p:nvPr/>
        </p:nvSpPr>
        <p:spPr>
          <a:xfrm>
            <a:off x="1763688" y="4221088"/>
            <a:ext cx="228600" cy="216024"/>
          </a:xfrm>
          <a:prstGeom prst="star5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trela de 5 pontas 21"/>
          <p:cNvSpPr/>
          <p:nvPr/>
        </p:nvSpPr>
        <p:spPr>
          <a:xfrm>
            <a:off x="3923928" y="4833813"/>
            <a:ext cx="228600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strela de 5 pontas 22"/>
          <p:cNvSpPr/>
          <p:nvPr/>
        </p:nvSpPr>
        <p:spPr>
          <a:xfrm>
            <a:off x="4321059" y="5301208"/>
            <a:ext cx="228600" cy="216024"/>
          </a:xfrm>
          <a:prstGeom prst="star5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strela de 5 pontas 23"/>
          <p:cNvSpPr/>
          <p:nvPr/>
        </p:nvSpPr>
        <p:spPr>
          <a:xfrm>
            <a:off x="3203848" y="908720"/>
            <a:ext cx="228600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3419872" y="836712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Serrana</a:t>
            </a:r>
            <a:r>
              <a:rPr lang="pt-BR" sz="1050" dirty="0" smtClean="0"/>
              <a:t>  - 5 </a:t>
            </a:r>
            <a:r>
              <a:rPr lang="pt-BR" sz="1050" i="1" dirty="0" smtClean="0"/>
              <a:t>(Guapimirim, </a:t>
            </a:r>
            <a:r>
              <a:rPr lang="pt-BR" sz="1050" i="1" dirty="0" err="1" smtClean="0"/>
              <a:t>N.Friburgo</a:t>
            </a:r>
            <a:r>
              <a:rPr lang="pt-BR" sz="1050" i="1" dirty="0" smtClean="0"/>
              <a:t>, Petrópolis)</a:t>
            </a:r>
            <a:endParaRPr lang="pt-BR" sz="1050" b="1" dirty="0"/>
          </a:p>
        </p:txBody>
      </p:sp>
      <p:sp>
        <p:nvSpPr>
          <p:cNvPr id="27" name="Estrela de 5 pontas 26"/>
          <p:cNvSpPr/>
          <p:nvPr/>
        </p:nvSpPr>
        <p:spPr>
          <a:xfrm>
            <a:off x="4300867" y="4365104"/>
            <a:ext cx="228600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strela de 5 pontas 27"/>
          <p:cNvSpPr/>
          <p:nvPr/>
        </p:nvSpPr>
        <p:spPr>
          <a:xfrm>
            <a:off x="3203848" y="1340768"/>
            <a:ext cx="228600" cy="216024"/>
          </a:xfrm>
          <a:prstGeom prst="star5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3419872" y="1268760"/>
            <a:ext cx="14422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Norte Fluminense  - 1 </a:t>
            </a:r>
            <a:r>
              <a:rPr lang="pt-BR" sz="1050" i="1" dirty="0" smtClean="0"/>
              <a:t>(Campos, Macaé)</a:t>
            </a:r>
            <a:endParaRPr lang="pt-BR" sz="1050" b="1" dirty="0"/>
          </a:p>
        </p:txBody>
      </p:sp>
      <p:sp>
        <p:nvSpPr>
          <p:cNvPr id="30" name="Estrela de 5 pontas 29"/>
          <p:cNvSpPr/>
          <p:nvPr/>
        </p:nvSpPr>
        <p:spPr>
          <a:xfrm>
            <a:off x="7380312" y="3426693"/>
            <a:ext cx="228600" cy="216024"/>
          </a:xfrm>
          <a:prstGeom prst="star5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strela de 5 pontas 30"/>
          <p:cNvSpPr/>
          <p:nvPr/>
        </p:nvSpPr>
        <p:spPr>
          <a:xfrm>
            <a:off x="3203848" y="1844824"/>
            <a:ext cx="228600" cy="216024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strela de 5 pontas 31"/>
          <p:cNvSpPr/>
          <p:nvPr/>
        </p:nvSpPr>
        <p:spPr>
          <a:xfrm>
            <a:off x="6660232" y="1556792"/>
            <a:ext cx="228600" cy="216024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3419872" y="1772816"/>
            <a:ext cx="1728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Noroeste Fluminense</a:t>
            </a:r>
            <a:r>
              <a:rPr lang="pt-BR" sz="1050" i="1" dirty="0"/>
              <a:t> </a:t>
            </a:r>
            <a:r>
              <a:rPr lang="pt-BR" sz="1050" i="1" dirty="0" smtClean="0"/>
              <a:t> – 2 (Itaperuna, Porciúncula)</a:t>
            </a:r>
            <a:endParaRPr lang="pt-BR" sz="1050" b="1" dirty="0"/>
          </a:p>
        </p:txBody>
      </p:sp>
      <p:sp>
        <p:nvSpPr>
          <p:cNvPr id="35" name="Estrela de 5 pontas 34"/>
          <p:cNvSpPr/>
          <p:nvPr/>
        </p:nvSpPr>
        <p:spPr>
          <a:xfrm>
            <a:off x="467544" y="1340768"/>
            <a:ext cx="228600" cy="21602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strela de 5 pontas 35"/>
          <p:cNvSpPr/>
          <p:nvPr/>
        </p:nvSpPr>
        <p:spPr>
          <a:xfrm>
            <a:off x="3184973" y="5517232"/>
            <a:ext cx="228600" cy="21602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683568" y="1268760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/>
              <a:t>Metropolitana I </a:t>
            </a:r>
            <a:r>
              <a:rPr lang="pt-BR" sz="1050" b="1" dirty="0" smtClean="0"/>
              <a:t> -  11</a:t>
            </a:r>
          </a:p>
          <a:p>
            <a:r>
              <a:rPr lang="pt-BR" sz="1050" i="1" dirty="0" smtClean="0"/>
              <a:t>(Rio de Janeiro)</a:t>
            </a:r>
            <a:endParaRPr lang="pt-BR" sz="1050" i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867206" y="4942329"/>
            <a:ext cx="2097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LOCAIS DE ASSISTÊNCIA ÀS HV POR REGIÃO DO ESTADO DO RJ</a:t>
            </a:r>
            <a:endParaRPr lang="pt-B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7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00766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ESTRATÉGIAS 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ALCANÇARMOS AS METAS PROPOSTAS NO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PES 2016-2019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09391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None/>
            </a:pPr>
            <a:endParaRPr lang="pt-BR" dirty="0" smtClean="0"/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pt-BR" sz="2000" b="1" dirty="0" smtClean="0"/>
              <a:t>AUMENTAR EM 40% OS CASOS CONFIRMADOS DE HEPATITE C MELHORANDO A INFORMAÇÃO  SOBRE AS HEPATITES VIRAIS NO ESTADO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pt-BR" sz="2000" b="1" dirty="0" smtClean="0"/>
              <a:t>DESCENTRALIZAR A REALIZAÇÃO DOS TESTES RÁPIDOS PARA HEPATITE B E C PARA ATENÇÃO BÁSICA AUMENTANDO OFERTA DE DIAGNÓSTICO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pt-BR" sz="2000" b="1" dirty="0" smtClean="0"/>
              <a:t>CAPACITAR E APOIAR AS EQUIPES DE VIGILÂNCIA EPIDEMIOLÓGICA NA NOTIFICAÇÃO E INVESTIGAÇÃO DAS HEPATITES B E C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pt-BR" sz="2000" b="1" dirty="0" smtClean="0"/>
              <a:t>ESTIMULAR A  ELABORAÇÃO DA LINHA DE CUIDADO  PARA PORTADORES DE HEPATITES VIRAIS NOS PROGRAMAS MUNICIPAIS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pt-BR" sz="2000" b="1" dirty="0" smtClean="0"/>
              <a:t>INCENTIVAR A FORMAÇÃO DE REDE DE ASSISTÊNCIA NOS DIVERSOS NÍVEIS  DE COMPLEXIDADE ATÉ A CRIAÇÃO DE PELO MENOS 1  CENTRO DE REFERÊNCIA </a:t>
            </a:r>
            <a:r>
              <a:rPr lang="pt-BR" sz="2000" b="1" dirty="0" smtClean="0"/>
              <a:t>REGIONAL</a:t>
            </a:r>
          </a:p>
          <a:p>
            <a:pPr marL="514350" indent="-514350">
              <a:spcAft>
                <a:spcPts val="600"/>
              </a:spcAft>
              <a:buAutoNum type="arabicParenR"/>
            </a:pPr>
            <a:r>
              <a:rPr lang="pt-BR" sz="2000" b="1" dirty="0" smtClean="0"/>
              <a:t>MELHORAR A COBERTURA VACINAL EM ADULTOS</a:t>
            </a:r>
            <a:endParaRPr lang="pt-BR" sz="2000" b="1" dirty="0" smtClean="0"/>
          </a:p>
          <a:p>
            <a:pPr marL="514350" indent="-514350">
              <a:spcAft>
                <a:spcPts val="600"/>
              </a:spcAft>
              <a:buAutoNum type="arabicParenR"/>
            </a:pPr>
            <a:endParaRPr lang="pt-BR" sz="2000" b="1" dirty="0" smtClean="0"/>
          </a:p>
          <a:p>
            <a:pPr marL="514350" indent="-514350">
              <a:spcAft>
                <a:spcPts val="600"/>
              </a:spcAft>
              <a:buAutoNum type="arabicParenR"/>
            </a:pPr>
            <a:endParaRPr lang="pt-BR" sz="2000" b="1" dirty="0" smtClean="0"/>
          </a:p>
          <a:p>
            <a:pPr marL="514350" indent="-514350">
              <a:spcAft>
                <a:spcPts val="600"/>
              </a:spcAft>
              <a:buAutoNum type="arabicParenR"/>
            </a:pPr>
            <a:endParaRPr lang="pt-BR" sz="2000" b="1" dirty="0" smtClean="0"/>
          </a:p>
          <a:p>
            <a:pPr marL="514350" indent="-514350">
              <a:spcAft>
                <a:spcPts val="600"/>
              </a:spcAft>
              <a:buAutoNum type="arabicParenR"/>
            </a:pP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89240"/>
            <a:ext cx="113347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834442" y="2636912"/>
            <a:ext cx="7475124" cy="110799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O B R I G A D A!</a:t>
            </a:r>
            <a:endParaRPr lang="pt-B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428652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21" y="5823917"/>
            <a:ext cx="113347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714348" y="-214338"/>
            <a:ext cx="7929618" cy="452431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endParaRPr lang="pt-BR" sz="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pt-BR" sz="2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</a:t>
            </a:r>
            <a:r>
              <a:rPr lang="pt-BR" sz="2000" u="sng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EQUIPE DA COORDENAÇÃO ESTADUAL DE HEPATITES VIRAIS</a:t>
            </a:r>
          </a:p>
          <a:p>
            <a:endParaRPr lang="pt-BR" sz="2000" u="sng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pt-BR" sz="2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 </a:t>
            </a:r>
            <a:r>
              <a:rPr lang="pt-B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Clarice </a:t>
            </a:r>
            <a:r>
              <a:rPr lang="pt-BR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Gdalevici</a:t>
            </a:r>
            <a:r>
              <a:rPr lang="pt-B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– coordenadora </a:t>
            </a:r>
          </a:p>
          <a:p>
            <a:r>
              <a:rPr lang="pt-B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  Andréa Hohl</a:t>
            </a:r>
          </a:p>
          <a:p>
            <a:r>
              <a:rPr lang="pt-B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     Gloria Lopes</a:t>
            </a:r>
          </a:p>
          <a:p>
            <a:r>
              <a:rPr lang="pt-B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      </a:t>
            </a:r>
            <a:r>
              <a:rPr lang="pt-BR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Monika</a:t>
            </a:r>
            <a:r>
              <a:rPr lang="pt-B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pt-BR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Zelaya</a:t>
            </a:r>
            <a:endParaRPr lang="pt-BR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pt-BR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pt-B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Equipe Epidemiologia: Claudio Luiz Souza Pinto</a:t>
            </a:r>
          </a:p>
          <a:p>
            <a:r>
              <a:rPr lang="pt-B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                             Pedro Alves Filho </a:t>
            </a:r>
          </a:p>
          <a:p>
            <a:r>
              <a:rPr lang="pt-BR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Gerência DST/AIDS e Hepatites Virais</a:t>
            </a:r>
          </a:p>
          <a:p>
            <a:endParaRPr lang="pt-BR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pt-BR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43042" y="4357694"/>
            <a:ext cx="6120680" cy="20313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CONTATOS</a:t>
            </a:r>
          </a:p>
          <a:p>
            <a:pPr algn="ctr"/>
            <a:endParaRPr lang="pt-BR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pt-BR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hlinkClick r:id="rId4"/>
              </a:rPr>
              <a:t>c</a:t>
            </a:r>
            <a:r>
              <a:rPr lang="pt-B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hlinkClick r:id="rId4"/>
              </a:rPr>
              <a:t>larice.gdalevici@saude.rj.gov.br</a:t>
            </a:r>
            <a:endParaRPr lang="pt-B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pt-B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hlinkClick r:id="rId5"/>
              </a:rPr>
              <a:t>coordenacao.hepatite@saude.rj.gov.br</a:t>
            </a:r>
            <a:endParaRPr lang="pt-B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endParaRPr lang="pt-B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pt-B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2332.8270 / 2332.8271 / 2332.8272 – R: 18</a:t>
            </a:r>
          </a:p>
          <a:p>
            <a:pPr algn="ctr"/>
            <a:r>
              <a:rPr lang="pt-B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pt-BR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1085255"/>
            <a:ext cx="79208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Taxas de detecção de Hepatites Virais B e C (por 100.000 habitantes) no Estado do Rio de Janeiro, no período de  2007 a 2014</a:t>
            </a: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71075"/>
            <a:ext cx="8132763" cy="432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67544" y="6165304"/>
            <a:ext cx="8082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>
                <a:latin typeface="Arial" pitchFamily="34" charset="0"/>
                <a:cs typeface="Arial" pitchFamily="34" charset="0"/>
              </a:rPr>
              <a:t>Fonte: Casos de hepatites virais: SINAN/SES-RJ; População: Departamento de Informática do SUS (DATASUS): estimativas censitárias, contagem populacional e projeções intercensitárias do IBGE. Dados atualizados em 09/10/2015 e sujeitos à revisão.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289" y="1085255"/>
            <a:ext cx="835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Casos confirmados de Hepatite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B (número 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taxa de detecção por 100.000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habitantes),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por ano de notificação. Estado do Rio de Janeiro, 2007 a 2014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288" y="6021288"/>
            <a:ext cx="835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Fonte: Casos de hepatites virais: SINAN/SES-RJ; População: Departamento de Informática do SUS (DATASUS): estimativas censitárias, contagem populacional e projeções intercensitárias do IBGE. Dados atualizados em 09/10/2015 e sujeitos à revisão.</a:t>
            </a:r>
          </a:p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Notas: Casos confirmados como aqueles que apresentaram pelo menos um dos seguintes marcadores sorológicos: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HBsAg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anti-HBc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IgM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HBeAg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52823"/>
            <a:ext cx="8351837" cy="41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3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289" y="1085255"/>
            <a:ext cx="835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pt-BR" sz="1600" dirty="0">
                <a:latin typeface="Arial" pitchFamily="34" charset="0"/>
                <a:cs typeface="Arial" pitchFamily="34" charset="0"/>
              </a:rPr>
              <a:t>Taxas de detecção de Hepatite B (por 100.000 habitantes), por município de residência nas regiões de saúde em análise.  Estado do Rio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Janeiro, 2013</a:t>
            </a:r>
            <a:endParaRPr lang="pt-B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288" y="6021288"/>
            <a:ext cx="835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Fonte: Casos de hepatites virais: SINAN/SES-RJ; População: Departamento de Informática do SUS (DATASUS): estimativas censitárias, contagem populacional e projeções intercensitárias do IBGE. Dados atualizados em 09/10/2015 e sujeitos à revisão.</a:t>
            </a:r>
          </a:p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Notas: Casos confirmados como aqueles que apresentaram pelo menos um dos seguintes marcadores sorológicos: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HBsAg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anti-HBc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IgM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HBeAg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00" y="1701288"/>
            <a:ext cx="71501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0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289" y="1085255"/>
            <a:ext cx="835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pt-BR" sz="1600" dirty="0">
                <a:latin typeface="Arial" pitchFamily="34" charset="0"/>
                <a:cs typeface="Arial" pitchFamily="34" charset="0"/>
              </a:rPr>
              <a:t>Taxas de detecção de Hepatite B (por 100.000 habitantes), por município de residência nas regiões de saúde em análise.  Estado do Rio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Janeiro, 2014</a:t>
            </a:r>
            <a:endParaRPr lang="pt-B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288" y="6021288"/>
            <a:ext cx="835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Fonte: Casos de hepatites virais: SINAN/SES-RJ; População: Departamento de Informática do SUS (DATASUS): estimativas censitárias, contagem populacional e projeções intercensitárias do IBGE. Dados atualizados em 09/10/2015 e sujeitos à revisão.</a:t>
            </a:r>
          </a:p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Notas: Casos confirmados como aqueles que apresentaram pelo menos um dos seguintes marcadores sorológicos: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HBsAg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anti-HBc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IgM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HBeAg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700808"/>
            <a:ext cx="7221533" cy="428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6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289" y="1085255"/>
            <a:ext cx="835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pt-BR" sz="1600" dirty="0">
                <a:latin typeface="Arial" pitchFamily="34" charset="0"/>
                <a:cs typeface="Arial" pitchFamily="34" charset="0"/>
              </a:rPr>
              <a:t>Taxas de detecção de Hepatite B (por 100.000 habitantes), nas regiões de saúde em análise, no  Estado do Rio de Janeiro e no Brasil, 2013</a:t>
            </a:r>
            <a:endParaRPr lang="pt-B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288" y="6021288"/>
            <a:ext cx="835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Fonte: Casos de hepatites virais: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SINAN/SES-RJ e SINAN WEB;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População: Departamento de Informática do SUS (DATASUS): estimativas censitárias, contagem populacional e projeções intercensitárias do IBGE. Dados atualizados em 09/10/2015 e sujeitos à revisão.</a:t>
            </a:r>
          </a:p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Notas: Casos confirmados como aqueles que apresentaram pelo menos um dos seguintes marcadores sorológicos: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HBsAg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anti-HBc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IgM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HBeAg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52823"/>
            <a:ext cx="8351837" cy="41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289" y="1085255"/>
            <a:ext cx="835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pt-BR" sz="1600" dirty="0">
                <a:latin typeface="Arial" pitchFamily="34" charset="0"/>
                <a:cs typeface="Arial" pitchFamily="34" charset="0"/>
              </a:rPr>
              <a:t>Taxas de detecção de Hepatite B (por 100.000 habitantes), nas regiões de saúde em análise, no  Estado do Rio de Janeiro e no Brasil,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2014</a:t>
            </a:r>
            <a:endParaRPr lang="pt-B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288" y="6021288"/>
            <a:ext cx="835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Fonte: Casos de hepatites virais: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SINAN/SES-RJ e SINAN WEB;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População: Departamento de Informática do SUS (DATASUS): estimativas censitárias, contagem populacional e projeções intercensitárias do IBGE. Dados atualizados em 09/10/2015 e sujeitos à revisão.</a:t>
            </a:r>
          </a:p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Notas: Casos confirmados como aqueles que apresentaram pelo menos um dos seguintes marcadores sorológicos: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HBsAg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anti-HBc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IgM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ou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HBeAg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752822"/>
            <a:ext cx="8352244" cy="4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289" y="1085255"/>
            <a:ext cx="835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Casos confirmados de Hepatite C (número e taxa de detecção por 100.000 habitantes), por ano de notificação. Estado do Rio de Janeiro, 2007 a 2014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288" y="6021288"/>
            <a:ext cx="83518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Fonte: Casos de hepatites virais: SINAN/SES-RJ; População: Departamento de Informática do SUS (DATASUS): estimativas censitárias, contagem populacional e projeções intercensitárias do IBGE. Dados atualizados em 09/10/2015 e sujeitos à revisão.</a:t>
            </a:r>
          </a:p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Nota: Foram considerados casos confirmados aqueles que apresentaram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anti-HCV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reagente e HCV-RNA detectável.</a:t>
            </a: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52822"/>
            <a:ext cx="8352244" cy="4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5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1645</Words>
  <Application>Microsoft Office PowerPoint</Application>
  <PresentationFormat>Apresentação na tela (4:3)</PresentationFormat>
  <Paragraphs>377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Tema do Office</vt:lpstr>
      <vt:lpstr>Planilha</vt:lpstr>
      <vt:lpstr>Apresentação do PowerPoint</vt:lpstr>
      <vt:lpstr>Hepatites Virais B-C no Estado do Rio de Janeiro (2007 a 2014)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AÇÕES ESTRATÉGIAS  PARA ALCANÇARMOS AS METAS PROPOSTAS NO  PES 2016-2019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renata.design</dc:creator>
  <cp:lastModifiedBy>ciaworks</cp:lastModifiedBy>
  <cp:revision>77</cp:revision>
  <dcterms:created xsi:type="dcterms:W3CDTF">2015-03-24T20:59:22Z</dcterms:created>
  <dcterms:modified xsi:type="dcterms:W3CDTF">2015-11-05T11:27:46Z</dcterms:modified>
</cp:coreProperties>
</file>