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61" r:id="rId4"/>
    <p:sldId id="265" r:id="rId5"/>
    <p:sldId id="281" r:id="rId6"/>
    <p:sldId id="284" r:id="rId7"/>
    <p:sldId id="266" r:id="rId8"/>
    <p:sldId id="267" r:id="rId9"/>
    <p:sldId id="268" r:id="rId10"/>
    <p:sldId id="269" r:id="rId11"/>
    <p:sldId id="274" r:id="rId12"/>
    <p:sldId id="275" r:id="rId13"/>
    <p:sldId id="273" r:id="rId14"/>
    <p:sldId id="277" r:id="rId15"/>
    <p:sldId id="278" r:id="rId16"/>
    <p:sldId id="279" r:id="rId17"/>
    <p:sldId id="287" r:id="rId18"/>
    <p:sldId id="285" r:id="rId19"/>
    <p:sldId id="286" r:id="rId20"/>
    <p:sldId id="288"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p:scale>
          <a:sx n="76" d="100"/>
          <a:sy n="76" d="100"/>
        </p:scale>
        <p:origin x="-1188" y="18"/>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Encontro%20de%20Dirigentes%2004%20e%2005_11_15\FINAL-22%20out%20-%2015.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Encontro%20de%20Dirigentes%2004%20e%2005_11_15\FINAL-22%20out%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aseline="0"/>
            </a:pPr>
            <a:r>
              <a:rPr lang="pt-BR" sz="1200" baseline="0"/>
              <a:t>FINANCIAMENTO EM VISA, SEGUNDO REGIÕES</a:t>
            </a:r>
          </a:p>
        </c:rich>
      </c:tx>
      <c:overlay val="0"/>
    </c:title>
    <c:autoTitleDeleted val="0"/>
    <c:plotArea>
      <c:layout/>
      <c:barChart>
        <c:barDir val="col"/>
        <c:grouping val="clustered"/>
        <c:varyColors val="0"/>
        <c:ser>
          <c:idx val="0"/>
          <c:order val="0"/>
          <c:tx>
            <c:strRef>
              <c:f>'FINANCIAMENTO -graf.'!$J$6</c:f>
              <c:strCache>
                <c:ptCount val="1"/>
                <c:pt idx="0">
                  <c:v>Taxa de VISA prevista</c:v>
                </c:pt>
              </c:strCache>
            </c:strRef>
          </c:tx>
          <c:invertIfNegative val="0"/>
          <c:cat>
            <c:strRef>
              <c:f>'FINANCIAMENTO -graf.'!$K$5:$T$5</c:f>
              <c:strCache>
                <c:ptCount val="10"/>
                <c:pt idx="1">
                  <c:v>BIG</c:v>
                </c:pt>
                <c:pt idx="2">
                  <c:v>M-2</c:v>
                </c:pt>
                <c:pt idx="3">
                  <c:v>M-1</c:v>
                </c:pt>
                <c:pt idx="4">
                  <c:v>BL</c:v>
                </c:pt>
                <c:pt idx="5">
                  <c:v>CS</c:v>
                </c:pt>
                <c:pt idx="6">
                  <c:v>MP</c:v>
                </c:pt>
                <c:pt idx="7">
                  <c:v>S</c:v>
                </c:pt>
                <c:pt idx="8">
                  <c:v>NE</c:v>
                </c:pt>
                <c:pt idx="9">
                  <c:v>N</c:v>
                </c:pt>
              </c:strCache>
            </c:strRef>
          </c:cat>
          <c:val>
            <c:numRef>
              <c:f>'FINANCIAMENTO -graf.'!$K$6:$T$6</c:f>
              <c:numCache>
                <c:formatCode>General</c:formatCode>
                <c:ptCount val="10"/>
                <c:pt idx="1">
                  <c:v>50</c:v>
                </c:pt>
                <c:pt idx="2">
                  <c:v>100</c:v>
                </c:pt>
                <c:pt idx="3">
                  <c:v>87.5</c:v>
                </c:pt>
                <c:pt idx="4">
                  <c:v>50</c:v>
                </c:pt>
                <c:pt idx="5">
                  <c:v>50</c:v>
                </c:pt>
                <c:pt idx="6">
                  <c:v>75</c:v>
                </c:pt>
                <c:pt idx="7">
                  <c:v>69</c:v>
                </c:pt>
                <c:pt idx="8">
                  <c:v>82</c:v>
                </c:pt>
                <c:pt idx="9">
                  <c:v>50</c:v>
                </c:pt>
              </c:numCache>
            </c:numRef>
          </c:val>
        </c:ser>
        <c:ser>
          <c:idx val="1"/>
          <c:order val="1"/>
          <c:tx>
            <c:strRef>
              <c:f>'FINANCIAMENTO -graf.'!$J$7</c:f>
              <c:strCache>
                <c:ptCount val="1"/>
                <c:pt idx="0">
                  <c:v>Taxa revertida para VISA</c:v>
                </c:pt>
              </c:strCache>
            </c:strRef>
          </c:tx>
          <c:invertIfNegative val="0"/>
          <c:cat>
            <c:strRef>
              <c:f>'FINANCIAMENTO -graf.'!$K$5:$T$5</c:f>
              <c:strCache>
                <c:ptCount val="10"/>
                <c:pt idx="1">
                  <c:v>BIG</c:v>
                </c:pt>
                <c:pt idx="2">
                  <c:v>M-2</c:v>
                </c:pt>
                <c:pt idx="3">
                  <c:v>M-1</c:v>
                </c:pt>
                <c:pt idx="4">
                  <c:v>BL</c:v>
                </c:pt>
                <c:pt idx="5">
                  <c:v>CS</c:v>
                </c:pt>
                <c:pt idx="6">
                  <c:v>MP</c:v>
                </c:pt>
                <c:pt idx="7">
                  <c:v>S</c:v>
                </c:pt>
                <c:pt idx="8">
                  <c:v>NE</c:v>
                </c:pt>
                <c:pt idx="9">
                  <c:v>N</c:v>
                </c:pt>
              </c:strCache>
            </c:strRef>
          </c:cat>
          <c:val>
            <c:numRef>
              <c:f>'FINANCIAMENTO -graf.'!$K$7:$T$7</c:f>
              <c:numCache>
                <c:formatCode>General</c:formatCode>
                <c:ptCount val="10"/>
                <c:pt idx="1">
                  <c:v>0</c:v>
                </c:pt>
                <c:pt idx="2">
                  <c:v>0</c:v>
                </c:pt>
                <c:pt idx="3">
                  <c:v>0</c:v>
                </c:pt>
                <c:pt idx="4">
                  <c:v>0</c:v>
                </c:pt>
                <c:pt idx="5">
                  <c:v>17</c:v>
                </c:pt>
                <c:pt idx="6">
                  <c:v>0</c:v>
                </c:pt>
                <c:pt idx="7">
                  <c:v>0</c:v>
                </c:pt>
                <c:pt idx="8">
                  <c:v>9</c:v>
                </c:pt>
                <c:pt idx="9">
                  <c:v>0</c:v>
                </c:pt>
              </c:numCache>
            </c:numRef>
          </c:val>
        </c:ser>
        <c:ser>
          <c:idx val="2"/>
          <c:order val="2"/>
          <c:tx>
            <c:strRef>
              <c:f>'FINANCIAMENTO -graf.'!$J$8</c:f>
              <c:strCache>
                <c:ptCount val="1"/>
                <c:pt idx="0">
                  <c:v>Coordenador conhece o valor do Piso fixo</c:v>
                </c:pt>
              </c:strCache>
            </c:strRef>
          </c:tx>
          <c:invertIfNegative val="0"/>
          <c:cat>
            <c:strRef>
              <c:f>'FINANCIAMENTO -graf.'!$K$5:$T$5</c:f>
              <c:strCache>
                <c:ptCount val="10"/>
                <c:pt idx="1">
                  <c:v>BIG</c:v>
                </c:pt>
                <c:pt idx="2">
                  <c:v>M-2</c:v>
                </c:pt>
                <c:pt idx="3">
                  <c:v>M-1</c:v>
                </c:pt>
                <c:pt idx="4">
                  <c:v>BL</c:v>
                </c:pt>
                <c:pt idx="5">
                  <c:v>CS</c:v>
                </c:pt>
                <c:pt idx="6">
                  <c:v>MP</c:v>
                </c:pt>
                <c:pt idx="7">
                  <c:v>S</c:v>
                </c:pt>
                <c:pt idx="8">
                  <c:v>NE</c:v>
                </c:pt>
                <c:pt idx="9">
                  <c:v>N</c:v>
                </c:pt>
              </c:strCache>
            </c:strRef>
          </c:cat>
          <c:val>
            <c:numRef>
              <c:f>'FINANCIAMENTO -graf.'!$K$8:$T$8</c:f>
              <c:numCache>
                <c:formatCode>General</c:formatCode>
                <c:ptCount val="10"/>
                <c:pt idx="1">
                  <c:v>100</c:v>
                </c:pt>
                <c:pt idx="2">
                  <c:v>25</c:v>
                </c:pt>
                <c:pt idx="3">
                  <c:v>37.5</c:v>
                </c:pt>
                <c:pt idx="4">
                  <c:v>50</c:v>
                </c:pt>
                <c:pt idx="5">
                  <c:v>83.5</c:v>
                </c:pt>
                <c:pt idx="6">
                  <c:v>75</c:v>
                </c:pt>
                <c:pt idx="7">
                  <c:v>46</c:v>
                </c:pt>
                <c:pt idx="8">
                  <c:v>45</c:v>
                </c:pt>
                <c:pt idx="9">
                  <c:v>50</c:v>
                </c:pt>
              </c:numCache>
            </c:numRef>
          </c:val>
        </c:ser>
        <c:ser>
          <c:idx val="3"/>
          <c:order val="3"/>
          <c:tx>
            <c:strRef>
              <c:f>'FINANCIAMENTO -graf.'!$J$9</c:f>
              <c:strCache>
                <c:ptCount val="1"/>
                <c:pt idx="0">
                  <c:v>Coordenador conhece em que área é aplicado o piso fixo</c:v>
                </c:pt>
              </c:strCache>
            </c:strRef>
          </c:tx>
          <c:invertIfNegative val="0"/>
          <c:cat>
            <c:strRef>
              <c:f>'FINANCIAMENTO -graf.'!$K$5:$T$5</c:f>
              <c:strCache>
                <c:ptCount val="10"/>
                <c:pt idx="1">
                  <c:v>BIG</c:v>
                </c:pt>
                <c:pt idx="2">
                  <c:v>M-2</c:v>
                </c:pt>
                <c:pt idx="3">
                  <c:v>M-1</c:v>
                </c:pt>
                <c:pt idx="4">
                  <c:v>BL</c:v>
                </c:pt>
                <c:pt idx="5">
                  <c:v>CS</c:v>
                </c:pt>
                <c:pt idx="6">
                  <c:v>MP</c:v>
                </c:pt>
                <c:pt idx="7">
                  <c:v>S</c:v>
                </c:pt>
                <c:pt idx="8">
                  <c:v>NE</c:v>
                </c:pt>
                <c:pt idx="9">
                  <c:v>N</c:v>
                </c:pt>
              </c:strCache>
            </c:strRef>
          </c:cat>
          <c:val>
            <c:numRef>
              <c:f>'FINANCIAMENTO -graf.'!$K$9:$T$9</c:f>
              <c:numCache>
                <c:formatCode>General</c:formatCode>
                <c:ptCount val="10"/>
                <c:pt idx="1">
                  <c:v>50</c:v>
                </c:pt>
                <c:pt idx="2">
                  <c:v>0</c:v>
                </c:pt>
                <c:pt idx="3">
                  <c:v>0</c:v>
                </c:pt>
                <c:pt idx="4">
                  <c:v>0</c:v>
                </c:pt>
                <c:pt idx="5">
                  <c:v>33.299999999999997</c:v>
                </c:pt>
                <c:pt idx="6">
                  <c:v>0</c:v>
                </c:pt>
                <c:pt idx="7">
                  <c:v>15</c:v>
                </c:pt>
                <c:pt idx="8">
                  <c:v>0</c:v>
                </c:pt>
                <c:pt idx="9">
                  <c:v>25</c:v>
                </c:pt>
              </c:numCache>
            </c:numRef>
          </c:val>
        </c:ser>
        <c:dLbls>
          <c:showLegendKey val="0"/>
          <c:showVal val="0"/>
          <c:showCatName val="0"/>
          <c:showSerName val="0"/>
          <c:showPercent val="0"/>
          <c:showBubbleSize val="0"/>
        </c:dLbls>
        <c:gapWidth val="150"/>
        <c:axId val="43422848"/>
        <c:axId val="43424384"/>
      </c:barChart>
      <c:catAx>
        <c:axId val="43422848"/>
        <c:scaling>
          <c:orientation val="minMax"/>
        </c:scaling>
        <c:delete val="0"/>
        <c:axPos val="b"/>
        <c:numFmt formatCode="General" sourceLinked="1"/>
        <c:majorTickMark val="out"/>
        <c:minorTickMark val="none"/>
        <c:tickLblPos val="nextTo"/>
        <c:txPr>
          <a:bodyPr/>
          <a:lstStyle/>
          <a:p>
            <a:pPr>
              <a:defRPr sz="1200" baseline="0"/>
            </a:pPr>
            <a:endParaRPr lang="pt-BR"/>
          </a:p>
        </c:txPr>
        <c:crossAx val="43424384"/>
        <c:crosses val="autoZero"/>
        <c:auto val="1"/>
        <c:lblAlgn val="ctr"/>
        <c:lblOffset val="100"/>
        <c:noMultiLvlLbl val="0"/>
      </c:catAx>
      <c:valAx>
        <c:axId val="43424384"/>
        <c:scaling>
          <c:orientation val="minMax"/>
          <c:max val="100"/>
        </c:scaling>
        <c:delete val="0"/>
        <c:axPos val="l"/>
        <c:majorGridlines/>
        <c:numFmt formatCode="General" sourceLinked="1"/>
        <c:majorTickMark val="out"/>
        <c:minorTickMark val="none"/>
        <c:tickLblPos val="nextTo"/>
        <c:txPr>
          <a:bodyPr/>
          <a:lstStyle/>
          <a:p>
            <a:pPr>
              <a:defRPr sz="1200" baseline="0"/>
            </a:pPr>
            <a:endParaRPr lang="pt-BR"/>
          </a:p>
        </c:txPr>
        <c:crossAx val="43422848"/>
        <c:crosses val="autoZero"/>
        <c:crossBetween val="between"/>
        <c:majorUnit val="20"/>
      </c:valAx>
    </c:plotArea>
    <c:legend>
      <c:legendPos val="r"/>
      <c:layout>
        <c:manualLayout>
          <c:xMode val="edge"/>
          <c:yMode val="edge"/>
          <c:x val="0.8119674434635068"/>
          <c:y val="0.15552167090224833"/>
          <c:w val="0.15084053887203508"/>
          <c:h val="0.78363482342484991"/>
        </c:manualLayout>
      </c:layout>
      <c:overlay val="0"/>
      <c:txPr>
        <a:bodyPr/>
        <a:lstStyle/>
        <a:p>
          <a:pPr>
            <a:defRPr baseline="0"/>
          </a:pPr>
          <a:endParaRPr lang="pt-B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0802469135802475E-2"/>
                  <c:y val="-4.5753798694333124E-2"/>
                </c:manualLayout>
              </c:layout>
              <c:tx>
                <c:rich>
                  <a:bodyPr/>
                  <a:lstStyle/>
                  <a:p>
                    <a:pPr>
                      <a:defRPr/>
                    </a:pPr>
                    <a:r>
                      <a:rPr lang="en-US" b="1"/>
                      <a:t>54</a:t>
                    </a:r>
                    <a:r>
                      <a:rPr lang="en-US"/>
                      <a:t> (1º)</a:t>
                    </a:r>
                  </a:p>
                </c:rich>
              </c:tx>
              <c:spPr/>
              <c:showLegendKey val="0"/>
              <c:showVal val="0"/>
              <c:showCatName val="0"/>
              <c:showSerName val="0"/>
              <c:showPercent val="0"/>
              <c:showBubbleSize val="0"/>
            </c:dLbl>
            <c:dLbl>
              <c:idx val="1"/>
              <c:layout>
                <c:manualLayout>
                  <c:x val="7.7160493827160542E-3"/>
                  <c:y val="-4.7702555235206327E-2"/>
                </c:manualLayout>
              </c:layout>
              <c:tx>
                <c:rich>
                  <a:bodyPr/>
                  <a:lstStyle/>
                  <a:p>
                    <a:pPr>
                      <a:defRPr/>
                    </a:pPr>
                    <a:r>
                      <a:rPr lang="en-US" b="1"/>
                      <a:t>21</a:t>
                    </a:r>
                    <a:r>
                      <a:rPr lang="en-US"/>
                      <a:t> (</a:t>
                    </a:r>
                    <a:r>
                      <a:rPr lang="en-US" sz="1000" b="0" i="0" u="none" strike="noStrike" baseline="0"/>
                      <a:t>2º</a:t>
                    </a:r>
                    <a:r>
                      <a:rPr lang="en-US"/>
                      <a:t>)</a:t>
                    </a:r>
                  </a:p>
                </c:rich>
              </c:tx>
              <c:spPr/>
              <c:showLegendKey val="0"/>
              <c:showVal val="0"/>
              <c:showCatName val="0"/>
              <c:showSerName val="0"/>
              <c:showPercent val="0"/>
              <c:showBubbleSize val="0"/>
            </c:dLbl>
            <c:dLbl>
              <c:idx val="2"/>
              <c:layout>
                <c:manualLayout>
                  <c:x val="6.1728395061728392E-3"/>
                  <c:y val="-5.0508587896100798E-2"/>
                </c:manualLayout>
              </c:layout>
              <c:tx>
                <c:rich>
                  <a:bodyPr/>
                  <a:lstStyle/>
                  <a:p>
                    <a:pPr>
                      <a:defRPr/>
                    </a:pPr>
                    <a:r>
                      <a:rPr lang="en-US" b="1"/>
                      <a:t>17</a:t>
                    </a:r>
                    <a:r>
                      <a:rPr lang="en-US"/>
                      <a:t> (3</a:t>
                    </a:r>
                    <a:r>
                      <a:rPr lang="en-US" sz="1000" b="0" i="0" u="none" strike="noStrike" baseline="0"/>
                      <a:t>º) </a:t>
                    </a:r>
                    <a:endParaRPr lang="en-US"/>
                  </a:p>
                </c:rich>
              </c:tx>
              <c:spPr/>
              <c:showLegendKey val="0"/>
              <c:showVal val="0"/>
              <c:showCatName val="0"/>
              <c:showSerName val="0"/>
              <c:showPercent val="0"/>
              <c:showBubbleSize val="0"/>
            </c:dLbl>
            <c:dLbl>
              <c:idx val="3"/>
              <c:layout>
                <c:manualLayout>
                  <c:x val="6.1728395061728392E-3"/>
                  <c:y val="-5.8926685878784274E-2"/>
                </c:manualLayout>
              </c:layout>
              <c:tx>
                <c:rich>
                  <a:bodyPr/>
                  <a:lstStyle/>
                  <a:p>
                    <a:pPr>
                      <a:defRPr/>
                    </a:pPr>
                    <a:r>
                      <a:rPr lang="en-US" b="1"/>
                      <a:t>10</a:t>
                    </a:r>
                    <a:r>
                      <a:rPr lang="en-US"/>
                      <a:t> (4</a:t>
                    </a:r>
                    <a:r>
                      <a:rPr lang="en-US" sz="1000" b="0" i="0" u="none" strike="noStrike" baseline="0"/>
                      <a:t>º </a:t>
                    </a:r>
                    <a:r>
                      <a:rPr lang="en-US"/>
                      <a:t>)</a:t>
                    </a:r>
                  </a:p>
                </c:rich>
              </c:tx>
              <c:spPr/>
              <c:showLegendKey val="0"/>
              <c:showVal val="0"/>
              <c:showCatName val="0"/>
              <c:showSerName val="0"/>
              <c:showPercent val="0"/>
              <c:showBubbleSize val="0"/>
            </c:dLbl>
            <c:dLbl>
              <c:idx val="4"/>
              <c:layout>
                <c:manualLayout>
                  <c:x val="-1.2151258859102243E-7"/>
                  <c:y val="-4.7702555235206223E-2"/>
                </c:manualLayout>
              </c:layout>
              <c:tx>
                <c:rich>
                  <a:bodyPr/>
                  <a:lstStyle/>
                  <a:p>
                    <a:pPr>
                      <a:defRPr/>
                    </a:pPr>
                    <a:r>
                      <a:rPr lang="en-US" b="1"/>
                      <a:t>2</a:t>
                    </a:r>
                    <a:r>
                      <a:rPr lang="en-US"/>
                      <a:t> (</a:t>
                    </a:r>
                    <a:r>
                      <a:rPr lang="en-US" sz="1000" b="0" i="0" u="none" strike="noStrike" baseline="0"/>
                      <a:t>5º </a:t>
                    </a:r>
                    <a:r>
                      <a:rPr lang="en-US"/>
                      <a:t>)</a:t>
                    </a:r>
                  </a:p>
                </c:rich>
              </c:tx>
              <c:spPr/>
              <c:showLegendKey val="0"/>
              <c:showVal val="0"/>
              <c:showCatName val="0"/>
              <c:showSerName val="0"/>
              <c:showPercent val="0"/>
              <c:showBubbleSize val="0"/>
            </c:dLbl>
            <c:showLegendKey val="0"/>
            <c:showVal val="1"/>
            <c:showCatName val="0"/>
            <c:showSerName val="0"/>
            <c:showPercent val="0"/>
            <c:showBubbleSize val="0"/>
            <c:showLeaderLines val="0"/>
          </c:dLbls>
          <c:cat>
            <c:strRef>
              <c:f>'AÇÕES DE VISA-prioridades'!$Z$5:$Z$9</c:f>
              <c:strCache>
                <c:ptCount val="5"/>
                <c:pt idx="0">
                  <c:v>Alimentos</c:v>
                </c:pt>
                <c:pt idx="1">
                  <c:v>Medicamentos</c:v>
                </c:pt>
                <c:pt idx="2">
                  <c:v>Serv. Interesse à Saude</c:v>
                </c:pt>
                <c:pt idx="3">
                  <c:v>Serv. Saúde</c:v>
                </c:pt>
                <c:pt idx="4">
                  <c:v>Outros (Meio ambiente, etc.)</c:v>
                </c:pt>
              </c:strCache>
            </c:strRef>
          </c:cat>
          <c:val>
            <c:numRef>
              <c:f>'AÇÕES DE VISA-prioridades'!$AA$5:$AA$9</c:f>
              <c:numCache>
                <c:formatCode>General</c:formatCode>
                <c:ptCount val="5"/>
                <c:pt idx="0">
                  <c:v>54</c:v>
                </c:pt>
                <c:pt idx="1">
                  <c:v>21</c:v>
                </c:pt>
                <c:pt idx="2">
                  <c:v>17</c:v>
                </c:pt>
                <c:pt idx="3">
                  <c:v>10</c:v>
                </c:pt>
                <c:pt idx="4">
                  <c:v>2</c:v>
                </c:pt>
              </c:numCache>
            </c:numRef>
          </c:val>
        </c:ser>
        <c:dLbls>
          <c:showLegendKey val="0"/>
          <c:showVal val="0"/>
          <c:showCatName val="0"/>
          <c:showSerName val="0"/>
          <c:showPercent val="0"/>
          <c:showBubbleSize val="0"/>
        </c:dLbls>
        <c:gapWidth val="150"/>
        <c:shape val="box"/>
        <c:axId val="61217408"/>
        <c:axId val="61243776"/>
        <c:axId val="0"/>
      </c:bar3DChart>
      <c:catAx>
        <c:axId val="61217408"/>
        <c:scaling>
          <c:orientation val="minMax"/>
        </c:scaling>
        <c:delete val="0"/>
        <c:axPos val="b"/>
        <c:numFmt formatCode="General" sourceLinked="1"/>
        <c:majorTickMark val="out"/>
        <c:minorTickMark val="none"/>
        <c:tickLblPos val="nextTo"/>
        <c:crossAx val="61243776"/>
        <c:crosses val="autoZero"/>
        <c:auto val="1"/>
        <c:lblAlgn val="ctr"/>
        <c:lblOffset val="100"/>
        <c:noMultiLvlLbl val="0"/>
      </c:catAx>
      <c:valAx>
        <c:axId val="61243776"/>
        <c:scaling>
          <c:orientation val="minMax"/>
        </c:scaling>
        <c:delete val="0"/>
        <c:axPos val="l"/>
        <c:majorGridlines/>
        <c:numFmt formatCode="General" sourceLinked="1"/>
        <c:majorTickMark val="out"/>
        <c:minorTickMark val="none"/>
        <c:tickLblPos val="nextTo"/>
        <c:crossAx val="61217408"/>
        <c:crosses val="autoZero"/>
        <c:crossBetween val="between"/>
      </c:valAx>
      <c:spPr>
        <a:noFill/>
        <a:ln w="25400">
          <a:noFill/>
        </a:ln>
      </c:spPr>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cdr:x>
      <cdr:y>0</cdr:y>
    </cdr:from>
    <cdr:to>
      <cdr:x>0.11805</cdr:x>
      <cdr:y>0.18343</cdr:y>
    </cdr:to>
    <cdr:sp macro="" textlink="">
      <cdr:nvSpPr>
        <cdr:cNvPr id="2" name="CaixaDeTexto 1"/>
        <cdr:cNvSpPr txBox="1"/>
      </cdr:nvSpPr>
      <cdr:spPr>
        <a:xfrm xmlns:a="http://schemas.openxmlformats.org/drawingml/2006/main">
          <a:off x="0" y="0"/>
          <a:ext cx="971528" cy="8301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pt-BR" dirty="0" smtClean="0"/>
            <a:t>Ordem de prioridade</a:t>
          </a:r>
          <a:endParaRPr lang="pt-B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660E85-F488-4359-A604-80FD0C0F82E8}" type="datetimeFigureOut">
              <a:rPr lang="pt-BR" smtClean="0"/>
              <a:pPr/>
              <a:t>04/11/2015</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35A9A5-6FF0-4BC3-9BEB-A044F07FD7F0}" type="slidenum">
              <a:rPr lang="pt-BR" smtClean="0"/>
              <a:pPr/>
              <a:t>‹nº›</a:t>
            </a:fld>
            <a:endParaRPr lang="pt-BR"/>
          </a:p>
        </p:txBody>
      </p:sp>
    </p:spTree>
    <p:extLst>
      <p:ext uri="{BB962C8B-B14F-4D97-AF65-F5344CB8AC3E}">
        <p14:creationId xmlns:p14="http://schemas.microsoft.com/office/powerpoint/2010/main" val="12550665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DE690-BD07-4034-B711-9A054A96B344}" type="slidenum">
              <a:rPr lang="pt-BR" smtClean="0"/>
              <a:pPr/>
              <a:t>‹nº›</a:t>
            </a:fld>
            <a:endParaRPr lang="pt-BR"/>
          </a:p>
        </p:txBody>
      </p:sp>
      <p:pic>
        <p:nvPicPr>
          <p:cNvPr id="8" name="Imagem 7" descr="DEMAIS PÁGINAS.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Planilha_do_Microsoft_Excel_97-20034.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Planilha_do_Microsoft_Excel_97-20035.xls"/></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Planilha_do_Microsoft_Excel_97-20036.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Planilha_do_Microsoft_Excel_97-20037.xls"/></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Planilha_do_Microsoft_Excel_97-20038.xls"/></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Planilha_do_Microsoft_Excel_97-20031.xls"/></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Planilha_do_Microsoft_Excel_97-20032.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Planilha_do_Microsoft_Excel_97-2003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RIMEIRA PÁGINA.jpg"/>
          <p:cNvPicPr>
            <a:picLocks noChangeAspect="1"/>
          </p:cNvPicPr>
          <p:nvPr/>
        </p:nvPicPr>
        <p:blipFill>
          <a:blip r:embed="rId2" cstate="print"/>
          <a:srcRect t="301" b="394"/>
          <a:stretch>
            <a:fillRect/>
          </a:stretch>
        </p:blipFill>
        <p:spPr>
          <a:xfrm>
            <a:off x="-36512" y="-51758"/>
            <a:ext cx="9228265" cy="69097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340768"/>
            <a:ext cx="8229600" cy="1143000"/>
          </a:xfrm>
        </p:spPr>
        <p:txBody>
          <a:bodyPr>
            <a:normAutofit/>
          </a:bodyPr>
          <a:lstStyle/>
          <a:p>
            <a:r>
              <a:rPr lang="pt-BR" sz="3200" b="1" dirty="0" smtClean="0"/>
              <a:t>Fiscais </a:t>
            </a:r>
            <a:r>
              <a:rPr lang="pt-BR" sz="3200" b="1" dirty="0"/>
              <a:t>S</a:t>
            </a:r>
            <a:r>
              <a:rPr lang="pt-BR" sz="3200" b="1" dirty="0" smtClean="0"/>
              <a:t>anitários</a:t>
            </a:r>
            <a:endParaRPr lang="pt-BR" sz="3200" b="1" dirty="0"/>
          </a:p>
        </p:txBody>
      </p:sp>
      <p:sp>
        <p:nvSpPr>
          <p:cNvPr id="4" name="CaixaDeTexto 3"/>
          <p:cNvSpPr txBox="1"/>
          <p:nvPr/>
        </p:nvSpPr>
        <p:spPr>
          <a:xfrm>
            <a:off x="827584" y="4509120"/>
            <a:ext cx="7416824" cy="646331"/>
          </a:xfrm>
          <a:prstGeom prst="rect">
            <a:avLst/>
          </a:prstGeom>
          <a:noFill/>
        </p:spPr>
        <p:txBody>
          <a:bodyPr wrap="square" rtlCol="0">
            <a:spAutoFit/>
          </a:bodyPr>
          <a:lstStyle/>
          <a:p>
            <a:pPr algn="just"/>
            <a:r>
              <a:rPr lang="pt-BR" dirty="0" err="1" smtClean="0"/>
              <a:t>Obs</a:t>
            </a:r>
            <a:r>
              <a:rPr lang="pt-BR" dirty="0" smtClean="0"/>
              <a:t>: Nesse levantamento foi considerado apenas os profissionais que ocupam o cargo de fiscal sanitário.</a:t>
            </a:r>
            <a:endParaRPr lang="pt-BR" dirty="0"/>
          </a:p>
        </p:txBody>
      </p:sp>
      <p:graphicFrame>
        <p:nvGraphicFramePr>
          <p:cNvPr id="6" name="Objeto 5"/>
          <p:cNvGraphicFramePr>
            <a:graphicFrameLocks noChangeAspect="1"/>
          </p:cNvGraphicFramePr>
          <p:nvPr>
            <p:extLst>
              <p:ext uri="{D42A27DB-BD31-4B8C-83A1-F6EECF244321}">
                <p14:modId xmlns:p14="http://schemas.microsoft.com/office/powerpoint/2010/main" val="4031321705"/>
              </p:ext>
            </p:extLst>
          </p:nvPr>
        </p:nvGraphicFramePr>
        <p:xfrm>
          <a:off x="755576" y="2420889"/>
          <a:ext cx="7848871" cy="1365302"/>
        </p:xfrm>
        <a:graphic>
          <a:graphicData uri="http://schemas.openxmlformats.org/presentationml/2006/ole">
            <mc:AlternateContent xmlns:mc="http://schemas.openxmlformats.org/markup-compatibility/2006">
              <mc:Choice xmlns:v="urn:schemas-microsoft-com:vml" Requires="v">
                <p:oleObj spid="_x0000_s6165" name="Planilha" r:id="rId4" imgW="6810288" imgH="961907" progId="Excel.Sheet.8">
                  <p:embed/>
                </p:oleObj>
              </mc:Choice>
              <mc:Fallback>
                <p:oleObj name="Planilha" r:id="rId4" imgW="6810288" imgH="961907" progId="Excel.Sheet.8">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420889"/>
                        <a:ext cx="7848871" cy="1365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5" name="Rectangle 21"/>
          <p:cNvSpPr>
            <a:spLocks noChangeArrowheads="1"/>
          </p:cNvSpPr>
          <p:nvPr/>
        </p:nvSpPr>
        <p:spPr bwMode="auto">
          <a:xfrm>
            <a:off x="755576" y="3861048"/>
            <a:ext cx="784887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Fonte – NPDI/SUVISA/SVS/SES-RJ – Avaliação dos Órgãos Municipais de Vigilância Sanitária 2013/2014</a:t>
            </a:r>
            <a:endParaRPr kumimoji="0" lang="pt-BR"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647992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908720"/>
            <a:ext cx="8229600" cy="854968"/>
          </a:xfrm>
        </p:spPr>
        <p:txBody>
          <a:bodyPr>
            <a:normAutofit/>
          </a:bodyPr>
          <a:lstStyle/>
          <a:p>
            <a:r>
              <a:rPr lang="pt-BR" sz="3200" b="1" dirty="0" smtClean="0">
                <a:solidFill>
                  <a:srgbClr val="002060"/>
                </a:solidFill>
              </a:rPr>
              <a:t>Recursos materiais</a:t>
            </a:r>
            <a:endParaRPr lang="pt-BR" sz="3200" b="1" dirty="0">
              <a:solidFill>
                <a:srgbClr val="002060"/>
              </a:solidFill>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746036201"/>
              </p:ext>
            </p:extLst>
          </p:nvPr>
        </p:nvGraphicFramePr>
        <p:xfrm>
          <a:off x="901700" y="1941513"/>
          <a:ext cx="7427913" cy="2768600"/>
        </p:xfrm>
        <a:graphic>
          <a:graphicData uri="http://schemas.openxmlformats.org/presentationml/2006/ole">
            <mc:AlternateContent xmlns:mc="http://schemas.openxmlformats.org/markup-compatibility/2006">
              <mc:Choice xmlns:v="urn:schemas-microsoft-com:vml" Requires="v">
                <p:oleObj spid="_x0000_s2081" name="Worksheet" r:id="rId4" imgW="6810338" imgH="2533597" progId="Excel.Sheet.8">
                  <p:embed/>
                </p:oleObj>
              </mc:Choice>
              <mc:Fallback>
                <p:oleObj name="Worksheet" r:id="rId4" imgW="6810338" imgH="2533597" progId="Excel.Sheet.8">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1941513"/>
                        <a:ext cx="7427913" cy="276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1" name="Rectangle 33"/>
          <p:cNvSpPr>
            <a:spLocks noChangeArrowheads="1"/>
          </p:cNvSpPr>
          <p:nvPr/>
        </p:nvSpPr>
        <p:spPr bwMode="auto">
          <a:xfrm>
            <a:off x="857224" y="4857760"/>
            <a:ext cx="748883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Fonte – NPDI/SUVISA/SVS/SES-RJ – Avaliação dos Órgãos Municipais de Vigilância Sanitária 2013</a:t>
            </a:r>
            <a:endParaRPr kumimoji="0" lang="pt-BR"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386469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92696"/>
            <a:ext cx="8229600" cy="1143000"/>
          </a:xfrm>
        </p:spPr>
        <p:txBody>
          <a:bodyPr>
            <a:normAutofit/>
          </a:bodyPr>
          <a:lstStyle/>
          <a:p>
            <a:r>
              <a:rPr lang="pt-BR" sz="3200" b="1" dirty="0" smtClean="0">
                <a:solidFill>
                  <a:srgbClr val="002060"/>
                </a:solidFill>
              </a:rPr>
              <a:t>Financiamento ações de VISA</a:t>
            </a:r>
            <a:endParaRPr lang="pt-BR" sz="3200" b="1" dirty="0">
              <a:solidFill>
                <a:srgbClr val="002060"/>
              </a:solidFill>
            </a:endParaRPr>
          </a:p>
        </p:txBody>
      </p:sp>
      <p:graphicFrame>
        <p:nvGraphicFramePr>
          <p:cNvPr id="6" name="Gráfico 5"/>
          <p:cNvGraphicFramePr>
            <a:graphicFrameLocks/>
          </p:cNvGraphicFramePr>
          <p:nvPr/>
        </p:nvGraphicFramePr>
        <p:xfrm>
          <a:off x="1285852" y="2214554"/>
          <a:ext cx="6929486" cy="3538538"/>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1571604" y="6215082"/>
            <a:ext cx="6479659" cy="246221"/>
          </a:xfrm>
          <a:prstGeom prst="rect">
            <a:avLst/>
          </a:prstGeom>
          <a:noFill/>
        </p:spPr>
        <p:txBody>
          <a:bodyPr wrap="none" rtlCol="0">
            <a:spAutoFit/>
          </a:bodyPr>
          <a:lstStyle/>
          <a:p>
            <a:pPr lvl="0" algn="just" fontAlgn="base">
              <a:spcBef>
                <a:spcPct val="0"/>
              </a:spcBef>
              <a:spcAft>
                <a:spcPct val="0"/>
              </a:spcAft>
            </a:pPr>
            <a:r>
              <a:rPr lang="pt-BR" sz="1000" b="1" dirty="0" smtClean="0">
                <a:latin typeface="Arial" pitchFamily="34" charset="0"/>
                <a:ea typeface="Times New Roman" pitchFamily="18" charset="0"/>
                <a:cs typeface="Times New Roman" pitchFamily="18" charset="0"/>
              </a:rPr>
              <a:t>Fonte – NPDI/SUVISA/SVS/SES-RJ – Avaliação dos Órgãos Municipais de Vigilância Sanitária 2013/2014</a:t>
            </a:r>
            <a:endParaRPr lang="pt-BR" sz="1000" dirty="0" smtClean="0">
              <a:latin typeface="Arial" pitchFamily="34" charset="0"/>
            </a:endParaRPr>
          </a:p>
        </p:txBody>
      </p:sp>
    </p:spTree>
    <p:extLst>
      <p:ext uri="{BB962C8B-B14F-4D97-AF65-F5344CB8AC3E}">
        <p14:creationId xmlns:p14="http://schemas.microsoft.com/office/powerpoint/2010/main" val="3812491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908720"/>
            <a:ext cx="8229600" cy="648072"/>
          </a:xfrm>
        </p:spPr>
        <p:txBody>
          <a:bodyPr>
            <a:noAutofit/>
          </a:bodyPr>
          <a:lstStyle/>
          <a:p>
            <a:r>
              <a:rPr lang="pt-BR" sz="3200" b="1" dirty="0" smtClean="0">
                <a:solidFill>
                  <a:srgbClr val="002060"/>
                </a:solidFill>
              </a:rPr>
              <a:t>Prioridade na execução das Ações </a:t>
            </a:r>
            <a:r>
              <a:rPr lang="pt-BR" sz="3200" b="1" dirty="0">
                <a:solidFill>
                  <a:srgbClr val="002060"/>
                </a:solidFill>
              </a:rPr>
              <a:t>de </a:t>
            </a:r>
            <a:r>
              <a:rPr lang="pt-BR" sz="3200" b="1" dirty="0" smtClean="0">
                <a:solidFill>
                  <a:srgbClr val="002060"/>
                </a:solidFill>
              </a:rPr>
              <a:t>VISA</a:t>
            </a:r>
            <a:endParaRPr lang="pt-BR" sz="3200" b="1" dirty="0">
              <a:solidFill>
                <a:srgbClr val="002060"/>
              </a:solidFill>
            </a:endParaRPr>
          </a:p>
        </p:txBody>
      </p:sp>
      <p:graphicFrame>
        <p:nvGraphicFramePr>
          <p:cNvPr id="8" name="Espaço Reservado para Conteúdo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p:cNvSpPr txBox="1"/>
          <p:nvPr/>
        </p:nvSpPr>
        <p:spPr>
          <a:xfrm>
            <a:off x="1000100" y="6215082"/>
            <a:ext cx="6479659" cy="246221"/>
          </a:xfrm>
          <a:prstGeom prst="rect">
            <a:avLst/>
          </a:prstGeom>
          <a:noFill/>
        </p:spPr>
        <p:txBody>
          <a:bodyPr wrap="none" rtlCol="0">
            <a:spAutoFit/>
          </a:bodyPr>
          <a:lstStyle/>
          <a:p>
            <a:pPr lvl="0" algn="just" fontAlgn="base">
              <a:spcBef>
                <a:spcPct val="0"/>
              </a:spcBef>
              <a:spcAft>
                <a:spcPct val="0"/>
              </a:spcAft>
            </a:pPr>
            <a:r>
              <a:rPr lang="pt-BR" sz="1000" b="1" dirty="0" smtClean="0">
                <a:latin typeface="Arial" pitchFamily="34" charset="0"/>
                <a:ea typeface="Times New Roman" pitchFamily="18" charset="0"/>
                <a:cs typeface="Times New Roman" pitchFamily="18" charset="0"/>
              </a:rPr>
              <a:t>Fonte – NPDI/SUVISA/SVS/SES-RJ – Avaliação dos Órgãos Municipais de Vigilância Sanitária 2013/2014</a:t>
            </a:r>
            <a:endParaRPr lang="pt-BR" sz="1000" dirty="0" smtClean="0">
              <a:latin typeface="Arial" pitchFamily="34" charset="0"/>
            </a:endParaRPr>
          </a:p>
        </p:txBody>
      </p:sp>
    </p:spTree>
    <p:extLst>
      <p:ext uri="{BB962C8B-B14F-4D97-AF65-F5344CB8AC3E}">
        <p14:creationId xmlns:p14="http://schemas.microsoft.com/office/powerpoint/2010/main" val="2561920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980728"/>
            <a:ext cx="8229600" cy="1143000"/>
          </a:xfrm>
        </p:spPr>
        <p:txBody>
          <a:bodyPr>
            <a:normAutofit/>
          </a:bodyPr>
          <a:lstStyle/>
          <a:p>
            <a:r>
              <a:rPr lang="pt-BR" sz="3200" b="1" dirty="0" smtClean="0">
                <a:solidFill>
                  <a:srgbClr val="002060"/>
                </a:solidFill>
              </a:rPr>
              <a:t>Acompanhamento das Atividades pelo Órgão</a:t>
            </a:r>
            <a:endParaRPr lang="pt-BR" sz="3200" b="1" dirty="0">
              <a:solidFill>
                <a:srgbClr val="002060"/>
              </a:solidFill>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026793806"/>
              </p:ext>
            </p:extLst>
          </p:nvPr>
        </p:nvGraphicFramePr>
        <p:xfrm>
          <a:off x="538163" y="2354263"/>
          <a:ext cx="7842250" cy="2079625"/>
        </p:xfrm>
        <a:graphic>
          <a:graphicData uri="http://schemas.openxmlformats.org/presentationml/2006/ole">
            <mc:AlternateContent xmlns:mc="http://schemas.openxmlformats.org/markup-compatibility/2006">
              <mc:Choice xmlns:v="urn:schemas-microsoft-com:vml" Requires="v">
                <p:oleObj spid="_x0000_s7188" name="Worksheet" r:id="rId4" imgW="6810338" imgH="1790739" progId="Excel.Sheet.8">
                  <p:embed/>
                </p:oleObj>
              </mc:Choice>
              <mc:Fallback>
                <p:oleObj name="Worksheet" r:id="rId4" imgW="6810338" imgH="1790739" progId="Excel.Sheet.8">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2354263"/>
                        <a:ext cx="7842250" cy="207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8" name="Rectangle 20"/>
          <p:cNvSpPr>
            <a:spLocks noChangeArrowheads="1"/>
          </p:cNvSpPr>
          <p:nvPr/>
        </p:nvSpPr>
        <p:spPr bwMode="auto">
          <a:xfrm>
            <a:off x="500034" y="4500570"/>
            <a:ext cx="792088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Fonte – NPDI/SUVISA/SVS/SES-RJ – Avaliação dos Órgãos Municipais de Vigilância Sanitária 2013/2014</a:t>
            </a:r>
            <a:endParaRPr kumimoji="0" lang="pt-BR"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987491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908720"/>
            <a:ext cx="8229600" cy="1143000"/>
          </a:xfrm>
        </p:spPr>
        <p:txBody>
          <a:bodyPr>
            <a:normAutofit/>
          </a:bodyPr>
          <a:lstStyle/>
          <a:p>
            <a:r>
              <a:rPr lang="pt-BR" sz="3200" b="1" dirty="0" smtClean="0">
                <a:solidFill>
                  <a:srgbClr val="002060"/>
                </a:solidFill>
              </a:rPr>
              <a:t>Termos oficiais*</a:t>
            </a:r>
            <a:endParaRPr lang="pt-BR" sz="3200" b="1" dirty="0">
              <a:solidFill>
                <a:srgbClr val="002060"/>
              </a:solidFill>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618426915"/>
              </p:ext>
            </p:extLst>
          </p:nvPr>
        </p:nvGraphicFramePr>
        <p:xfrm>
          <a:off x="611561" y="2708920"/>
          <a:ext cx="8064896" cy="1105843"/>
        </p:xfrm>
        <a:graphic>
          <a:graphicData uri="http://schemas.openxmlformats.org/presentationml/2006/ole">
            <mc:AlternateContent xmlns:mc="http://schemas.openxmlformats.org/markup-compatibility/2006">
              <mc:Choice xmlns:v="urn:schemas-microsoft-com:vml" Requires="v">
                <p:oleObj spid="_x0000_s8213" name="Planilha" r:id="rId4" imgW="6810288" imgH="771459" progId="Excel.Sheet.8">
                  <p:embed/>
                </p:oleObj>
              </mc:Choice>
              <mc:Fallback>
                <p:oleObj name="Planilha" r:id="rId4" imgW="6810288" imgH="771459" progId="Excel.Sheet.8">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1" y="2708920"/>
                        <a:ext cx="8064896" cy="11058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aixaDeTexto 8"/>
          <p:cNvSpPr txBox="1"/>
          <p:nvPr/>
        </p:nvSpPr>
        <p:spPr>
          <a:xfrm>
            <a:off x="642910" y="4357694"/>
            <a:ext cx="7920880" cy="1200329"/>
          </a:xfrm>
          <a:prstGeom prst="rect">
            <a:avLst/>
          </a:prstGeom>
          <a:noFill/>
        </p:spPr>
        <p:txBody>
          <a:bodyPr wrap="square" rtlCol="0">
            <a:spAutoFit/>
          </a:bodyPr>
          <a:lstStyle/>
          <a:p>
            <a:pPr algn="just"/>
            <a:r>
              <a:rPr lang="pt-BR" dirty="0" smtClean="0"/>
              <a:t>*Documentos oficiais previstos na Resolução SES 1058/2014 e necessários ao exercício das ações de vigilância sanitária (Termo de visita, termo de intimação, termo de coleta de amostra, termo de notificação, termo de inutilização, auto de infração, auto de multa, licença inicial de funcionamento, </a:t>
            </a:r>
            <a:r>
              <a:rPr lang="pt-BR" dirty="0" err="1" smtClean="0"/>
              <a:t>etc</a:t>
            </a:r>
            <a:r>
              <a:rPr lang="pt-BR" dirty="0" smtClean="0"/>
              <a:t> ) </a:t>
            </a:r>
            <a:endParaRPr lang="pt-BR" dirty="0"/>
          </a:p>
        </p:txBody>
      </p:sp>
      <p:sp>
        <p:nvSpPr>
          <p:cNvPr id="8213" name="Rectangle 21"/>
          <p:cNvSpPr>
            <a:spLocks noChangeArrowheads="1"/>
          </p:cNvSpPr>
          <p:nvPr/>
        </p:nvSpPr>
        <p:spPr bwMode="auto">
          <a:xfrm>
            <a:off x="611560" y="3750513"/>
            <a:ext cx="7992888" cy="254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Fonte – NPDI/SUVISA/SVS/SES-RJ – Avaliação dos Órgãos Municipais de Vigilância Sanitária 2013/2014</a:t>
            </a:r>
            <a:endParaRPr kumimoji="0" lang="pt-BR"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0422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10" y="1214422"/>
            <a:ext cx="8229600" cy="576064"/>
          </a:xfrm>
        </p:spPr>
        <p:txBody>
          <a:bodyPr>
            <a:normAutofit fontScale="90000"/>
          </a:bodyPr>
          <a:lstStyle/>
          <a:p>
            <a:r>
              <a:rPr lang="pt-BR" sz="3600" b="1" dirty="0" smtClean="0">
                <a:solidFill>
                  <a:srgbClr val="002060"/>
                </a:solidFill>
              </a:rPr>
              <a:t>Situações que dificultam a atuação da VISA*</a:t>
            </a:r>
            <a:r>
              <a:rPr lang="pt-BR" dirty="0" smtClean="0"/>
              <a:t/>
            </a:r>
            <a:br>
              <a:rPr lang="pt-BR" dirty="0" smtClean="0"/>
            </a:br>
            <a:endParaRPr lang="pt-BR" dirty="0"/>
          </a:p>
        </p:txBody>
      </p:sp>
      <p:sp>
        <p:nvSpPr>
          <p:cNvPr id="4" name="CaixaDeTexto 3"/>
          <p:cNvSpPr txBox="1"/>
          <p:nvPr/>
        </p:nvSpPr>
        <p:spPr>
          <a:xfrm>
            <a:off x="571472" y="5000636"/>
            <a:ext cx="3214791" cy="369332"/>
          </a:xfrm>
          <a:prstGeom prst="rect">
            <a:avLst/>
          </a:prstGeom>
          <a:noFill/>
        </p:spPr>
        <p:txBody>
          <a:bodyPr wrap="none" rtlCol="0">
            <a:spAutoFit/>
          </a:bodyPr>
          <a:lstStyle/>
          <a:p>
            <a:r>
              <a:rPr lang="pt-BR" dirty="0" smtClean="0"/>
              <a:t>*Pela </a:t>
            </a:r>
            <a:r>
              <a:rPr lang="pt-BR" dirty="0"/>
              <a:t>visão dos Coordenadores</a:t>
            </a:r>
          </a:p>
        </p:txBody>
      </p:sp>
      <p:graphicFrame>
        <p:nvGraphicFramePr>
          <p:cNvPr id="5" name="Objeto 4"/>
          <p:cNvGraphicFramePr>
            <a:graphicFrameLocks noChangeAspect="1"/>
          </p:cNvGraphicFramePr>
          <p:nvPr>
            <p:extLst>
              <p:ext uri="{D42A27DB-BD31-4B8C-83A1-F6EECF244321}">
                <p14:modId xmlns:p14="http://schemas.microsoft.com/office/powerpoint/2010/main" val="2267120979"/>
              </p:ext>
            </p:extLst>
          </p:nvPr>
        </p:nvGraphicFramePr>
        <p:xfrm>
          <a:off x="571472" y="2357430"/>
          <a:ext cx="8242300" cy="2079625"/>
        </p:xfrm>
        <a:graphic>
          <a:graphicData uri="http://schemas.openxmlformats.org/presentationml/2006/ole">
            <mc:AlternateContent xmlns:mc="http://schemas.openxmlformats.org/markup-compatibility/2006">
              <mc:Choice xmlns:v="urn:schemas-microsoft-com:vml" Requires="v">
                <p:oleObj spid="_x0000_s9230" name="Worksheet" r:id="rId4" imgW="6810338" imgH="1714618" progId="Excel.Sheet.8">
                  <p:embed/>
                </p:oleObj>
              </mc:Choice>
              <mc:Fallback>
                <p:oleObj name="Worksheet" r:id="rId4" imgW="6810338" imgH="1714618" progId="Excel.Sheet.8">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2357430"/>
                        <a:ext cx="8242300" cy="207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0" name="Rectangle 14"/>
          <p:cNvSpPr>
            <a:spLocks noChangeArrowheads="1"/>
          </p:cNvSpPr>
          <p:nvPr/>
        </p:nvSpPr>
        <p:spPr bwMode="auto">
          <a:xfrm>
            <a:off x="571472" y="4572008"/>
            <a:ext cx="828092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Fonte – NPDI/SUVISA/SVS/SES-RJ – Avaliação dos Órgãos Municipais de Vigilância Sanitária 2013/2014</a:t>
            </a:r>
            <a:endParaRPr kumimoji="0" lang="pt-BR"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047578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2492896"/>
            <a:ext cx="8229600" cy="1324744"/>
          </a:xfrm>
        </p:spPr>
        <p:txBody>
          <a:bodyPr>
            <a:normAutofit/>
          </a:bodyPr>
          <a:lstStyle/>
          <a:p>
            <a:pPr marL="0" indent="0" algn="ctr">
              <a:buNone/>
            </a:pPr>
            <a:r>
              <a:rPr lang="pt-BR" b="1" dirty="0" smtClean="0">
                <a:solidFill>
                  <a:srgbClr val="002060"/>
                </a:solidFill>
              </a:rPr>
              <a:t>CAPACITAÇÕES REALIZADAS PELA SUVISA</a:t>
            </a:r>
            <a:endParaRPr lang="pt-BR" b="1" dirty="0">
              <a:solidFill>
                <a:srgbClr val="002060"/>
              </a:solidFill>
            </a:endParaRPr>
          </a:p>
          <a:p>
            <a:pPr marL="0" indent="0" algn="ctr">
              <a:buNone/>
            </a:pPr>
            <a:r>
              <a:rPr lang="pt-BR" b="1" dirty="0" smtClean="0">
                <a:solidFill>
                  <a:srgbClr val="002060"/>
                </a:solidFill>
              </a:rPr>
              <a:t>2014 e 2015</a:t>
            </a:r>
            <a:endParaRPr lang="pt-BR" b="1" dirty="0">
              <a:solidFill>
                <a:srgbClr val="002060"/>
              </a:solidFill>
            </a:endParaRPr>
          </a:p>
        </p:txBody>
      </p:sp>
    </p:spTree>
    <p:extLst>
      <p:ext uri="{BB962C8B-B14F-4D97-AF65-F5344CB8AC3E}">
        <p14:creationId xmlns:p14="http://schemas.microsoft.com/office/powerpoint/2010/main" val="88791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24744"/>
            <a:ext cx="8229600" cy="1143000"/>
          </a:xfrm>
        </p:spPr>
        <p:txBody>
          <a:bodyPr>
            <a:normAutofit/>
          </a:bodyPr>
          <a:lstStyle/>
          <a:p>
            <a:r>
              <a:rPr lang="pt-BR" sz="3200" b="1" dirty="0" smtClean="0">
                <a:solidFill>
                  <a:srgbClr val="002060"/>
                </a:solidFill>
              </a:rPr>
              <a:t>Capacitações Oferecidas aos Municípios</a:t>
            </a:r>
            <a:endParaRPr lang="pt-BR" sz="3200" dirty="0">
              <a:solidFill>
                <a:srgbClr val="00206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2492896"/>
            <a:ext cx="707236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1142976" y="3643314"/>
            <a:ext cx="6479659" cy="246221"/>
          </a:xfrm>
          <a:prstGeom prst="rect">
            <a:avLst/>
          </a:prstGeom>
          <a:noFill/>
        </p:spPr>
        <p:txBody>
          <a:bodyPr wrap="none" rtlCol="0">
            <a:spAutoFit/>
          </a:bodyPr>
          <a:lstStyle/>
          <a:p>
            <a:pPr lvl="0" algn="just" fontAlgn="base">
              <a:spcBef>
                <a:spcPct val="0"/>
              </a:spcBef>
              <a:spcAft>
                <a:spcPct val="0"/>
              </a:spcAft>
            </a:pPr>
            <a:r>
              <a:rPr lang="pt-BR" sz="1000" b="1" dirty="0" smtClean="0">
                <a:latin typeface="Arial" pitchFamily="34" charset="0"/>
                <a:ea typeface="Times New Roman" pitchFamily="18" charset="0"/>
                <a:cs typeface="Times New Roman" pitchFamily="18" charset="0"/>
              </a:rPr>
              <a:t>Fonte – NPDI/SUVISA/SVS/SES-RJ – Avaliação dos Órgãos Municipais de Vigilância Sanitária 2013/2014</a:t>
            </a:r>
            <a:endParaRPr lang="pt-BR" sz="1000" dirty="0" smtClean="0">
              <a:latin typeface="Arial" pitchFamily="34" charset="0"/>
            </a:endParaRPr>
          </a:p>
        </p:txBody>
      </p:sp>
    </p:spTree>
    <p:extLst>
      <p:ext uri="{BB962C8B-B14F-4D97-AF65-F5344CB8AC3E}">
        <p14:creationId xmlns:p14="http://schemas.microsoft.com/office/powerpoint/2010/main" val="531336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074" y="1412776"/>
            <a:ext cx="8229600" cy="792088"/>
          </a:xfrm>
        </p:spPr>
        <p:txBody>
          <a:bodyPr>
            <a:noAutofit/>
          </a:bodyPr>
          <a:lstStyle/>
          <a:p>
            <a:r>
              <a:rPr lang="pt-BR" sz="3200" b="1" dirty="0">
                <a:solidFill>
                  <a:srgbClr val="002060"/>
                </a:solidFill>
              </a:rPr>
              <a:t>Participação nas </a:t>
            </a:r>
            <a:r>
              <a:rPr lang="pt-BR" sz="3200" b="1" dirty="0" smtClean="0">
                <a:solidFill>
                  <a:srgbClr val="002060"/>
                </a:solidFill>
              </a:rPr>
              <a:t>Capacitações*</a:t>
            </a:r>
            <a:endParaRPr lang="pt-BR" sz="3200" dirty="0">
              <a:solidFill>
                <a:srgbClr val="002060"/>
              </a:solidFill>
            </a:endParaRP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52936"/>
            <a:ext cx="864096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285720" y="4714884"/>
            <a:ext cx="8572560" cy="646331"/>
          </a:xfrm>
          <a:prstGeom prst="rect">
            <a:avLst/>
          </a:prstGeom>
          <a:noFill/>
        </p:spPr>
        <p:txBody>
          <a:bodyPr wrap="square" rtlCol="0">
            <a:spAutoFit/>
          </a:bodyPr>
          <a:lstStyle/>
          <a:p>
            <a:pPr algn="just"/>
            <a:r>
              <a:rPr lang="pt-BR" dirty="0" smtClean="0"/>
              <a:t>*O percentual de participação nas capacitações foi considerado em relação ao número de vagas ofertados ao município.</a:t>
            </a:r>
            <a:endParaRPr lang="pt-BR" dirty="0"/>
          </a:p>
        </p:txBody>
      </p:sp>
      <p:sp>
        <p:nvSpPr>
          <p:cNvPr id="6" name="CaixaDeTexto 5"/>
          <p:cNvSpPr txBox="1"/>
          <p:nvPr/>
        </p:nvSpPr>
        <p:spPr>
          <a:xfrm>
            <a:off x="285720" y="4286256"/>
            <a:ext cx="6479659" cy="246221"/>
          </a:xfrm>
          <a:prstGeom prst="rect">
            <a:avLst/>
          </a:prstGeom>
          <a:noFill/>
        </p:spPr>
        <p:txBody>
          <a:bodyPr wrap="none" rtlCol="0">
            <a:spAutoFit/>
          </a:bodyPr>
          <a:lstStyle/>
          <a:p>
            <a:pPr lvl="0" algn="just" fontAlgn="base">
              <a:spcBef>
                <a:spcPct val="0"/>
              </a:spcBef>
              <a:spcAft>
                <a:spcPct val="0"/>
              </a:spcAft>
            </a:pPr>
            <a:r>
              <a:rPr lang="pt-BR" sz="1000" b="1" dirty="0" smtClean="0">
                <a:latin typeface="Arial" pitchFamily="34" charset="0"/>
                <a:ea typeface="Times New Roman" pitchFamily="18" charset="0"/>
                <a:cs typeface="Times New Roman" pitchFamily="18" charset="0"/>
              </a:rPr>
              <a:t>Fonte – NPDI/SUVISA/SVS/SES-RJ – Avaliação dos Órgãos Municipais de Vigilância Sanitária 2013/2014</a:t>
            </a:r>
            <a:endParaRPr lang="pt-BR" sz="1000" dirty="0" smtClean="0">
              <a:latin typeface="Arial" pitchFamily="34" charset="0"/>
            </a:endParaRPr>
          </a:p>
        </p:txBody>
      </p:sp>
    </p:spTree>
    <p:extLst>
      <p:ext uri="{BB962C8B-B14F-4D97-AF65-F5344CB8AC3E}">
        <p14:creationId xmlns:p14="http://schemas.microsoft.com/office/powerpoint/2010/main" val="109011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FUNDO.jpg"/>
          <p:cNvPicPr>
            <a:picLocks noChangeAspect="1"/>
          </p:cNvPicPr>
          <p:nvPr/>
        </p:nvPicPr>
        <p:blipFill>
          <a:blip r:embed="rId2" cstate="print"/>
          <a:stretch>
            <a:fillRect/>
          </a:stretch>
        </p:blipFill>
        <p:spPr>
          <a:xfrm>
            <a:off x="30482" y="0"/>
            <a:ext cx="9144000" cy="6858000"/>
          </a:xfrm>
          <a:prstGeom prst="rect">
            <a:avLst/>
          </a:prstGeom>
        </p:spPr>
      </p:pic>
      <p:sp>
        <p:nvSpPr>
          <p:cNvPr id="2" name="Título 1"/>
          <p:cNvSpPr>
            <a:spLocks noGrp="1"/>
          </p:cNvSpPr>
          <p:nvPr>
            <p:ph type="ctrTitle"/>
          </p:nvPr>
        </p:nvSpPr>
        <p:spPr>
          <a:xfrm>
            <a:off x="755576" y="1268760"/>
            <a:ext cx="7772400" cy="1470025"/>
          </a:xfrm>
          <a:effectLst>
            <a:outerShdw blurRad="50800" dist="38100" algn="l" rotWithShape="0">
              <a:prstClr val="black">
                <a:alpha val="40000"/>
              </a:prstClr>
            </a:outerShdw>
          </a:effectLst>
        </p:spPr>
        <p:txBody>
          <a:bodyPr>
            <a:normAutofit fontScale="90000"/>
          </a:bodyPr>
          <a:lstStyle/>
          <a:p>
            <a:r>
              <a:rPr lang="pt-BR" b="1" dirty="0"/>
              <a:t>ENCONTRO DE DIRIGENTES DE VIGILÂNCIA EM SAÚDE</a:t>
            </a:r>
            <a:r>
              <a:rPr lang="pt-BR" dirty="0">
                <a:solidFill>
                  <a:schemeClr val="bg1">
                    <a:lumMod val="95000"/>
                  </a:schemeClr>
                </a:solidFill>
              </a:rPr>
              <a:t/>
            </a:r>
            <a:br>
              <a:rPr lang="pt-BR" dirty="0">
                <a:solidFill>
                  <a:schemeClr val="bg1">
                    <a:lumMod val="95000"/>
                  </a:schemeClr>
                </a:solidFill>
              </a:rPr>
            </a:br>
            <a:endParaRPr lang="pt-BR" dirty="0">
              <a:solidFill>
                <a:schemeClr val="bg1"/>
              </a:solidFill>
            </a:endParaRPr>
          </a:p>
        </p:txBody>
      </p:sp>
      <p:sp>
        <p:nvSpPr>
          <p:cNvPr id="3" name="Subtítulo 2"/>
          <p:cNvSpPr>
            <a:spLocks noGrp="1"/>
          </p:cNvSpPr>
          <p:nvPr>
            <p:ph type="subTitle" idx="1"/>
          </p:nvPr>
        </p:nvSpPr>
        <p:spPr>
          <a:xfrm>
            <a:off x="1371600" y="2924944"/>
            <a:ext cx="6400800" cy="2736304"/>
          </a:xfrm>
          <a:effectLst>
            <a:outerShdw blurRad="50800" dist="38100" dir="5400000" algn="t" rotWithShape="0">
              <a:prstClr val="black">
                <a:alpha val="40000"/>
              </a:prstClr>
            </a:outerShdw>
          </a:effectLst>
        </p:spPr>
        <p:txBody>
          <a:bodyPr>
            <a:normAutofit/>
          </a:bodyPr>
          <a:lstStyle/>
          <a:p>
            <a:r>
              <a:rPr lang="pt-BR" b="1" dirty="0" smtClean="0">
                <a:solidFill>
                  <a:schemeClr val="bg1"/>
                </a:solidFill>
              </a:rPr>
              <a:t>Diagnóstico dos Órgãos de Vigilância Sanitária Municipais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0000" lnSpcReduction="20000"/>
          </a:bodyPr>
          <a:lstStyle/>
          <a:p>
            <a:pPr marL="0" indent="0" algn="ctr">
              <a:buNone/>
            </a:pPr>
            <a:r>
              <a:rPr lang="pt-BR" sz="3600" b="1" dirty="0">
                <a:solidFill>
                  <a:srgbClr val="002060"/>
                </a:solidFill>
              </a:rPr>
              <a:t>SUPERINTENDÊNCIA DE VIGILÂNCIA </a:t>
            </a:r>
            <a:r>
              <a:rPr lang="pt-BR" sz="3600" b="1" dirty="0" smtClean="0">
                <a:solidFill>
                  <a:srgbClr val="002060"/>
                </a:solidFill>
              </a:rPr>
              <a:t>SANITÁRIA</a:t>
            </a:r>
          </a:p>
          <a:p>
            <a:pPr marL="0" indent="0">
              <a:buNone/>
            </a:pPr>
            <a:r>
              <a:rPr lang="pt-BR" sz="3600" b="1" dirty="0" smtClean="0">
                <a:solidFill>
                  <a:srgbClr val="002060"/>
                </a:solidFill>
              </a:rPr>
              <a:t>Núcleo </a:t>
            </a:r>
            <a:r>
              <a:rPr lang="pt-BR" sz="3600" b="1" dirty="0">
                <a:solidFill>
                  <a:srgbClr val="002060"/>
                </a:solidFill>
              </a:rPr>
              <a:t>de Planejamento e Desenvolvimento </a:t>
            </a:r>
            <a:r>
              <a:rPr lang="pt-BR" sz="3600" b="1" dirty="0" smtClean="0">
                <a:solidFill>
                  <a:srgbClr val="002060"/>
                </a:solidFill>
              </a:rPr>
              <a:t>Institucional</a:t>
            </a:r>
          </a:p>
          <a:p>
            <a:pPr marL="0" indent="0" algn="ctr">
              <a:buNone/>
            </a:pPr>
            <a:r>
              <a:rPr lang="pt-BR" sz="3600" b="1" dirty="0" smtClean="0">
                <a:solidFill>
                  <a:srgbClr val="002060"/>
                </a:solidFill>
              </a:rPr>
              <a:t>Equipe</a:t>
            </a:r>
          </a:p>
          <a:p>
            <a:pPr marL="0" indent="0" algn="ctr">
              <a:buNone/>
            </a:pPr>
            <a:r>
              <a:rPr lang="pt-BR" sz="3600" dirty="0" smtClean="0">
                <a:solidFill>
                  <a:srgbClr val="002060"/>
                </a:solidFill>
              </a:rPr>
              <a:t>Ana </a:t>
            </a:r>
            <a:r>
              <a:rPr lang="pt-BR" sz="3600" dirty="0">
                <a:solidFill>
                  <a:srgbClr val="002060"/>
                </a:solidFill>
              </a:rPr>
              <a:t>Lúcia Oliveira</a:t>
            </a:r>
          </a:p>
          <a:p>
            <a:pPr marL="0" indent="0" algn="ctr">
              <a:buNone/>
            </a:pPr>
            <a:r>
              <a:rPr lang="pt-BR" sz="3600" dirty="0">
                <a:solidFill>
                  <a:srgbClr val="002060"/>
                </a:solidFill>
              </a:rPr>
              <a:t>Eduardo </a:t>
            </a:r>
            <a:r>
              <a:rPr lang="pt-BR" sz="3600" dirty="0" err="1" smtClean="0">
                <a:solidFill>
                  <a:srgbClr val="002060"/>
                </a:solidFill>
              </a:rPr>
              <a:t>Stelmann</a:t>
            </a:r>
            <a:endParaRPr lang="pt-BR" sz="3600" dirty="0">
              <a:solidFill>
                <a:srgbClr val="002060"/>
              </a:solidFill>
            </a:endParaRPr>
          </a:p>
          <a:p>
            <a:pPr marL="0" indent="0" algn="ctr">
              <a:buNone/>
            </a:pPr>
            <a:r>
              <a:rPr lang="pt-BR" sz="3600" dirty="0">
                <a:solidFill>
                  <a:srgbClr val="002060"/>
                </a:solidFill>
              </a:rPr>
              <a:t>Júlio César Gomes</a:t>
            </a:r>
          </a:p>
          <a:p>
            <a:pPr marL="0" indent="0" algn="ctr">
              <a:buNone/>
            </a:pPr>
            <a:r>
              <a:rPr lang="pt-BR" sz="3600" dirty="0">
                <a:solidFill>
                  <a:srgbClr val="002060"/>
                </a:solidFill>
              </a:rPr>
              <a:t>Maria Martha </a:t>
            </a:r>
            <a:r>
              <a:rPr lang="pt-BR" sz="3600" dirty="0" err="1" smtClean="0">
                <a:solidFill>
                  <a:srgbClr val="002060"/>
                </a:solidFill>
              </a:rPr>
              <a:t>Jogaib</a:t>
            </a:r>
            <a:endParaRPr lang="pt-BR" sz="3600" dirty="0">
              <a:solidFill>
                <a:srgbClr val="002060"/>
              </a:solidFill>
            </a:endParaRPr>
          </a:p>
          <a:p>
            <a:pPr marL="0" indent="0" algn="ctr">
              <a:buNone/>
            </a:pPr>
            <a:endParaRPr lang="pt-BR" sz="3600" b="1" dirty="0" smtClean="0">
              <a:solidFill>
                <a:srgbClr val="002060"/>
              </a:solidFill>
            </a:endParaRPr>
          </a:p>
          <a:p>
            <a:pPr marL="0" indent="0" algn="ctr">
              <a:buNone/>
            </a:pPr>
            <a:r>
              <a:rPr lang="pt-BR" dirty="0" smtClean="0">
                <a:solidFill>
                  <a:srgbClr val="002060"/>
                </a:solidFill>
              </a:rPr>
              <a:t>Rua </a:t>
            </a:r>
            <a:r>
              <a:rPr lang="pt-BR" dirty="0">
                <a:solidFill>
                  <a:srgbClr val="002060"/>
                </a:solidFill>
              </a:rPr>
              <a:t>México – 128 – 3º andar</a:t>
            </a:r>
          </a:p>
          <a:p>
            <a:pPr marL="0" indent="0" algn="ctr">
              <a:buNone/>
            </a:pPr>
            <a:r>
              <a:rPr lang="pt-BR" dirty="0" smtClean="0">
                <a:solidFill>
                  <a:srgbClr val="002060"/>
                </a:solidFill>
              </a:rPr>
              <a:t>Telefone: </a:t>
            </a:r>
            <a:r>
              <a:rPr lang="pt-BR" dirty="0">
                <a:solidFill>
                  <a:srgbClr val="002060"/>
                </a:solidFill>
              </a:rPr>
              <a:t>(0xx21) 2333-4089</a:t>
            </a:r>
          </a:p>
          <a:p>
            <a:pPr marL="0" indent="0" algn="ctr">
              <a:buNone/>
            </a:pPr>
            <a:r>
              <a:rPr lang="pt-BR" dirty="0">
                <a:solidFill>
                  <a:srgbClr val="002060"/>
                </a:solidFill>
              </a:rPr>
              <a:t>FAX: (0xx21) 2333-3806</a:t>
            </a:r>
          </a:p>
          <a:p>
            <a:pPr marL="0" indent="0" algn="ctr">
              <a:buNone/>
            </a:pPr>
            <a:r>
              <a:rPr lang="pt-BR" b="1" dirty="0" err="1">
                <a:solidFill>
                  <a:srgbClr val="002060"/>
                </a:solidFill>
              </a:rPr>
              <a:t>Email</a:t>
            </a:r>
            <a:r>
              <a:rPr lang="pt-BR" b="1" dirty="0">
                <a:solidFill>
                  <a:srgbClr val="002060"/>
                </a:solidFill>
              </a:rPr>
              <a:t>: npdi@saude.rj.gov.br</a:t>
            </a:r>
            <a:endParaRPr lang="pt-BR" sz="4000" dirty="0">
              <a:solidFill>
                <a:srgbClr val="002060"/>
              </a:solidFill>
            </a:endParaRPr>
          </a:p>
          <a:p>
            <a:pPr marL="0" indent="0" algn="ctr">
              <a:buNone/>
            </a:pPr>
            <a:endParaRPr lang="pt-BR" sz="3600" b="1" dirty="0" smtClean="0">
              <a:solidFill>
                <a:srgbClr val="002060"/>
              </a:solidFill>
            </a:endParaRPr>
          </a:p>
          <a:p>
            <a:endParaRPr lang="pt-BR" dirty="0"/>
          </a:p>
        </p:txBody>
      </p:sp>
    </p:spTree>
    <p:extLst>
      <p:ext uri="{BB962C8B-B14F-4D97-AF65-F5344CB8AC3E}">
        <p14:creationId xmlns:p14="http://schemas.microsoft.com/office/powerpoint/2010/main" val="271273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980728"/>
            <a:ext cx="8229600" cy="936104"/>
          </a:xfrm>
        </p:spPr>
        <p:txBody>
          <a:bodyPr>
            <a:noAutofit/>
          </a:bodyPr>
          <a:lstStyle/>
          <a:p>
            <a:r>
              <a:rPr lang="pt-BR" sz="3200" b="1" dirty="0" smtClean="0">
                <a:solidFill>
                  <a:srgbClr val="002060"/>
                </a:solidFill>
              </a:rPr>
              <a:t>O processo de supervisão dos Órgãos de Vigilância Sanitária</a:t>
            </a:r>
            <a:endParaRPr lang="pt-BR" sz="3200" dirty="0"/>
          </a:p>
        </p:txBody>
      </p:sp>
      <p:sp>
        <p:nvSpPr>
          <p:cNvPr id="3" name="Espaço Reservado para Conteúdo 2"/>
          <p:cNvSpPr>
            <a:spLocks noGrp="1"/>
          </p:cNvSpPr>
          <p:nvPr>
            <p:ph idx="1"/>
          </p:nvPr>
        </p:nvSpPr>
        <p:spPr>
          <a:xfrm>
            <a:off x="395536" y="2204864"/>
            <a:ext cx="8229600" cy="4525963"/>
          </a:xfrm>
        </p:spPr>
        <p:txBody>
          <a:bodyPr>
            <a:normAutofit fontScale="55000" lnSpcReduction="20000"/>
          </a:bodyPr>
          <a:lstStyle/>
          <a:p>
            <a:pPr marL="0" indent="0" algn="just">
              <a:buNone/>
            </a:pPr>
            <a:r>
              <a:rPr lang="pt-BR" b="1" u="sng" dirty="0" smtClean="0"/>
              <a:t>Contextualização</a:t>
            </a:r>
          </a:p>
          <a:p>
            <a:pPr marL="0" indent="0" algn="just">
              <a:buNone/>
            </a:pPr>
            <a:r>
              <a:rPr lang="pt-BR" dirty="0" smtClean="0"/>
              <a:t>Em 2002, teve início o processo de supervisão realizado pelas equipes técnicas da Superintendência de Vigilância Sanitária nos Órgãos Municipais de VISA, com o objetivo de acompanhar e apoiar a sua estruturação e a descentralização das </a:t>
            </a:r>
            <a:r>
              <a:rPr lang="pt-BR" dirty="0"/>
              <a:t>ações </a:t>
            </a:r>
            <a:r>
              <a:rPr lang="pt-BR" dirty="0" smtClean="0"/>
              <a:t>de vigilância sanitária.</a:t>
            </a:r>
          </a:p>
          <a:p>
            <a:pPr marL="0" indent="0" algn="just">
              <a:buNone/>
            </a:pPr>
            <a:endParaRPr lang="pt-BR" dirty="0" smtClean="0">
              <a:solidFill>
                <a:srgbClr val="FF0000"/>
              </a:solidFill>
            </a:endParaRPr>
          </a:p>
          <a:p>
            <a:pPr marL="0" indent="0" algn="just">
              <a:buNone/>
            </a:pPr>
            <a:r>
              <a:rPr lang="pt-BR" b="1" u="sng" dirty="0"/>
              <a:t>Tipos de Supervisão:</a:t>
            </a:r>
          </a:p>
          <a:p>
            <a:pPr algn="just">
              <a:lnSpc>
                <a:spcPct val="90000"/>
              </a:lnSpc>
              <a:buNone/>
            </a:pPr>
            <a:r>
              <a:rPr lang="pt-BR" dirty="0"/>
              <a:t>	- </a:t>
            </a:r>
            <a:r>
              <a:rPr lang="pt-BR" b="1" dirty="0"/>
              <a:t>Supervisão generalista </a:t>
            </a:r>
            <a:r>
              <a:rPr lang="pt-BR" dirty="0"/>
              <a:t>(Equipe técnica da área de Planejamento)</a:t>
            </a:r>
          </a:p>
          <a:p>
            <a:pPr algn="just">
              <a:lnSpc>
                <a:spcPct val="90000"/>
              </a:lnSpc>
              <a:buNone/>
            </a:pPr>
            <a:r>
              <a:rPr lang="pt-BR" dirty="0"/>
              <a:t>	- </a:t>
            </a:r>
            <a:r>
              <a:rPr lang="pt-BR" b="1" dirty="0"/>
              <a:t>Supervisão </a:t>
            </a:r>
            <a:r>
              <a:rPr lang="pt-BR" b="1" dirty="0" smtClean="0"/>
              <a:t>técnica </a:t>
            </a:r>
            <a:r>
              <a:rPr lang="pt-BR" dirty="0"/>
              <a:t>(Equipe técnica das áreas de Alimentos, Serviços de Saúde e Medicamentos</a:t>
            </a:r>
            <a:r>
              <a:rPr lang="pt-BR" dirty="0" smtClean="0"/>
              <a:t>)</a:t>
            </a:r>
          </a:p>
          <a:p>
            <a:pPr algn="just">
              <a:lnSpc>
                <a:spcPct val="90000"/>
              </a:lnSpc>
              <a:buNone/>
            </a:pPr>
            <a:endParaRPr lang="pt-BR" dirty="0"/>
          </a:p>
          <a:p>
            <a:pPr marL="0" indent="0" algn="just">
              <a:buNone/>
            </a:pPr>
            <a:r>
              <a:rPr lang="pt-BR" dirty="0"/>
              <a:t>A</a:t>
            </a:r>
            <a:r>
              <a:rPr lang="pt-BR" dirty="0" smtClean="0"/>
              <a:t>s supervisões...</a:t>
            </a:r>
          </a:p>
          <a:p>
            <a:pPr marL="400050" lvl="1" indent="0" algn="just">
              <a:buNone/>
            </a:pPr>
            <a:r>
              <a:rPr lang="pt-BR" sz="3200" dirty="0" smtClean="0"/>
              <a:t>permitem </a:t>
            </a:r>
            <a:r>
              <a:rPr lang="pt-BR" sz="3200" dirty="0"/>
              <a:t>manter atualizado </a:t>
            </a:r>
            <a:r>
              <a:rPr lang="pt-BR" sz="3200" dirty="0" smtClean="0"/>
              <a:t>o diagnóstico </a:t>
            </a:r>
            <a:r>
              <a:rPr lang="pt-BR" sz="3200" dirty="0"/>
              <a:t>situacional dos </a:t>
            </a:r>
            <a:r>
              <a:rPr lang="pt-BR" sz="3200" dirty="0" smtClean="0"/>
              <a:t>órgãos de VISA; </a:t>
            </a:r>
          </a:p>
          <a:p>
            <a:pPr marL="400050" lvl="1" indent="0" algn="just">
              <a:buNone/>
            </a:pPr>
            <a:r>
              <a:rPr lang="pt-BR" sz="3200" dirty="0"/>
              <a:t>promovem a articulação da SUVISA com os órgãos municipais;</a:t>
            </a:r>
          </a:p>
          <a:p>
            <a:pPr marL="400050" lvl="1" indent="0" algn="just">
              <a:lnSpc>
                <a:spcPct val="90000"/>
              </a:lnSpc>
              <a:buNone/>
            </a:pPr>
            <a:r>
              <a:rPr lang="pt-BR" sz="3200" dirty="0"/>
              <a:t>favorecem o fluxo de informação permitindo um melhor acompanhamento dos </a:t>
            </a:r>
            <a:r>
              <a:rPr lang="pt-BR" sz="3200" dirty="0" smtClean="0"/>
              <a:t>municípios;</a:t>
            </a:r>
            <a:endParaRPr lang="pt-BR" sz="3200" dirty="0"/>
          </a:p>
          <a:p>
            <a:pPr marL="400050" lvl="1" indent="0" algn="just">
              <a:lnSpc>
                <a:spcPct val="90000"/>
              </a:lnSpc>
              <a:buNone/>
            </a:pPr>
            <a:r>
              <a:rPr lang="pt-BR" sz="3200" dirty="0"/>
              <a:t>p</a:t>
            </a:r>
            <a:r>
              <a:rPr lang="pt-BR" sz="3200" dirty="0" smtClean="0"/>
              <a:t>ermitem a organização de </a:t>
            </a:r>
            <a:r>
              <a:rPr lang="pt-BR" sz="3200" dirty="0"/>
              <a:t>eventos </a:t>
            </a:r>
            <a:r>
              <a:rPr lang="pt-BR" sz="3200" dirty="0" smtClean="0"/>
              <a:t>de interesse para o subsistema estadual de vigilância sanitária.</a:t>
            </a:r>
            <a:endParaRPr lang="pt-BR" sz="3200" dirty="0"/>
          </a:p>
          <a:p>
            <a:pPr marL="0" indent="0" algn="just">
              <a:buNone/>
            </a:pPr>
            <a:endParaRPr lang="pt-BR" dirty="0" smtClean="0">
              <a:solidFill>
                <a:srgbClr val="FF0000"/>
              </a:solidFill>
            </a:endParaRPr>
          </a:p>
          <a:p>
            <a:pPr marL="0" indent="0" algn="just">
              <a:buNone/>
            </a:pPr>
            <a:endParaRPr lang="pt-BR" dirty="0" smtClean="0"/>
          </a:p>
          <a:p>
            <a:pPr marL="0" indent="0">
              <a:buNone/>
            </a:pPr>
            <a:endParaRPr lang="pt-BR" dirty="0"/>
          </a:p>
        </p:txBody>
      </p:sp>
    </p:spTree>
    <p:extLst>
      <p:ext uri="{BB962C8B-B14F-4D97-AF65-F5344CB8AC3E}">
        <p14:creationId xmlns:p14="http://schemas.microsoft.com/office/powerpoint/2010/main" val="254451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484784"/>
            <a:ext cx="8229600" cy="1143000"/>
          </a:xfrm>
        </p:spPr>
        <p:txBody>
          <a:bodyPr>
            <a:noAutofit/>
          </a:bodyPr>
          <a:lstStyle/>
          <a:p>
            <a:r>
              <a:rPr lang="pt-BR" sz="3200" b="1" dirty="0" smtClean="0">
                <a:solidFill>
                  <a:srgbClr val="002060"/>
                </a:solidFill>
              </a:rPr>
              <a:t>Supervisões </a:t>
            </a:r>
            <a:r>
              <a:rPr lang="pt-BR" sz="3200" b="1" dirty="0">
                <a:solidFill>
                  <a:srgbClr val="002060"/>
                </a:solidFill>
              </a:rPr>
              <a:t>realizadas pela Superintendência de Vigilância Sanitária</a:t>
            </a:r>
            <a:r>
              <a:rPr lang="pt-BR" sz="3200" b="1" dirty="0"/>
              <a:t/>
            </a:r>
            <a:br>
              <a:rPr lang="pt-BR" sz="3200" b="1" dirty="0"/>
            </a:br>
            <a:r>
              <a:rPr lang="pt-BR" sz="3200" b="1" dirty="0" smtClean="0">
                <a:solidFill>
                  <a:srgbClr val="002060"/>
                </a:solidFill>
              </a:rPr>
              <a:t>Período - </a:t>
            </a:r>
            <a:r>
              <a:rPr lang="pt-BR" sz="3200" b="1" dirty="0">
                <a:solidFill>
                  <a:srgbClr val="002060"/>
                </a:solidFill>
              </a:rPr>
              <a:t>2013 a </a:t>
            </a:r>
            <a:r>
              <a:rPr lang="pt-BR" sz="3200" b="1" dirty="0" smtClean="0">
                <a:solidFill>
                  <a:srgbClr val="002060"/>
                </a:solidFill>
              </a:rPr>
              <a:t>2014</a:t>
            </a:r>
            <a:br>
              <a:rPr lang="pt-BR" sz="3200" b="1" dirty="0" smtClean="0">
                <a:solidFill>
                  <a:srgbClr val="002060"/>
                </a:solidFill>
              </a:rPr>
            </a:br>
            <a:r>
              <a:rPr lang="pt-BR" sz="3200" b="1" dirty="0" smtClean="0">
                <a:solidFill>
                  <a:srgbClr val="002060"/>
                </a:solidFill>
              </a:rPr>
              <a:t>(Supervisão generalista</a:t>
            </a:r>
            <a:r>
              <a:rPr lang="pt-BR" sz="3200" dirty="0" smtClean="0"/>
              <a:t>)</a:t>
            </a:r>
            <a:br>
              <a:rPr lang="pt-BR" sz="3200" dirty="0" smtClean="0"/>
            </a:br>
            <a:endParaRPr lang="pt-BR" sz="3200" dirty="0"/>
          </a:p>
        </p:txBody>
      </p:sp>
      <p:sp>
        <p:nvSpPr>
          <p:cNvPr id="3" name="Espaço Reservado para Conteúdo 2"/>
          <p:cNvSpPr>
            <a:spLocks noGrp="1"/>
          </p:cNvSpPr>
          <p:nvPr>
            <p:ph idx="1"/>
          </p:nvPr>
        </p:nvSpPr>
        <p:spPr>
          <a:xfrm>
            <a:off x="467544" y="3140968"/>
            <a:ext cx="8229600" cy="3456384"/>
          </a:xfrm>
        </p:spPr>
        <p:txBody>
          <a:bodyPr>
            <a:normAutofit/>
          </a:bodyPr>
          <a:lstStyle/>
          <a:p>
            <a:pPr marL="0" indent="0" algn="just">
              <a:buNone/>
            </a:pPr>
            <a:r>
              <a:rPr lang="pt-BR" b="1" dirty="0" smtClean="0"/>
              <a:t>Universo avaliado: 60 municípios </a:t>
            </a:r>
            <a:r>
              <a:rPr lang="pt-BR" dirty="0" smtClean="0"/>
              <a:t>que em 2013 não haviam </a:t>
            </a:r>
            <a:r>
              <a:rPr lang="pt-BR" dirty="0"/>
              <a:t>pactuado na Comissão </a:t>
            </a:r>
            <a:r>
              <a:rPr lang="pt-BR" dirty="0" err="1"/>
              <a:t>Intergestores</a:t>
            </a:r>
            <a:r>
              <a:rPr lang="pt-BR" dirty="0"/>
              <a:t> </a:t>
            </a:r>
            <a:r>
              <a:rPr lang="pt-BR" dirty="0" err="1"/>
              <a:t>Bipartite</a:t>
            </a:r>
            <a:r>
              <a:rPr lang="pt-BR" dirty="0"/>
              <a:t> – </a:t>
            </a:r>
            <a:r>
              <a:rPr lang="pt-BR" dirty="0" smtClean="0"/>
              <a:t>CIB as ações de VISA previstas no artigo 3º da Resolução SESDEC 1411/2010 (revogada pela Res. SES 1058/2014). </a:t>
            </a:r>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1094289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268760"/>
            <a:ext cx="7632848" cy="504056"/>
          </a:xfrm>
        </p:spPr>
        <p:txBody>
          <a:bodyPr>
            <a:normAutofit fontScale="90000"/>
          </a:bodyPr>
          <a:lstStyle/>
          <a:p>
            <a:r>
              <a:rPr lang="pt-BR" sz="3600" b="1" dirty="0" smtClean="0">
                <a:solidFill>
                  <a:srgbClr val="002060"/>
                </a:solidFill>
              </a:rPr>
              <a:t/>
            </a:r>
            <a:br>
              <a:rPr lang="pt-BR" sz="3600" b="1" dirty="0" smtClean="0">
                <a:solidFill>
                  <a:srgbClr val="002060"/>
                </a:solidFill>
              </a:rPr>
            </a:br>
            <a:r>
              <a:rPr lang="pt-BR" sz="3600" b="1" dirty="0" smtClean="0">
                <a:solidFill>
                  <a:srgbClr val="002060"/>
                </a:solidFill>
              </a:rPr>
              <a:t>Parâmetros de avaliação considerados </a:t>
            </a:r>
            <a:r>
              <a:rPr lang="pt-BR" sz="3600" b="1" dirty="0">
                <a:solidFill>
                  <a:srgbClr val="002060"/>
                </a:solidFill>
              </a:rPr>
              <a:t>na supervisão: </a:t>
            </a:r>
            <a:r>
              <a:rPr lang="pt-BR" dirty="0"/>
              <a:t/>
            </a:r>
            <a:br>
              <a:rPr lang="pt-BR" dirty="0"/>
            </a:br>
            <a:endParaRPr lang="pt-BR" dirty="0"/>
          </a:p>
        </p:txBody>
      </p:sp>
      <p:sp>
        <p:nvSpPr>
          <p:cNvPr id="3" name="Espaço Reservado para Conteúdo 2"/>
          <p:cNvSpPr>
            <a:spLocks noGrp="1"/>
          </p:cNvSpPr>
          <p:nvPr>
            <p:ph idx="1"/>
          </p:nvPr>
        </p:nvSpPr>
        <p:spPr>
          <a:xfrm>
            <a:off x="539552" y="2132856"/>
            <a:ext cx="8229600" cy="2952328"/>
          </a:xfrm>
        </p:spPr>
        <p:txBody>
          <a:bodyPr>
            <a:normAutofit/>
          </a:bodyPr>
          <a:lstStyle/>
          <a:p>
            <a:pPr lvl="0" algn="just"/>
            <a:r>
              <a:rPr lang="pt-BR" dirty="0" smtClean="0"/>
              <a:t>Estrutura Legal, </a:t>
            </a:r>
          </a:p>
          <a:p>
            <a:pPr lvl="0" algn="just"/>
            <a:r>
              <a:rPr lang="pt-BR" dirty="0" smtClean="0"/>
              <a:t>Recursos Humanos, </a:t>
            </a:r>
          </a:p>
          <a:p>
            <a:pPr lvl="0" algn="just"/>
            <a:r>
              <a:rPr lang="pt-BR" dirty="0" smtClean="0"/>
              <a:t>Estrutura Física e Operacional/Recursos Materiais,</a:t>
            </a:r>
          </a:p>
          <a:p>
            <a:pPr lvl="0" algn="just"/>
            <a:r>
              <a:rPr lang="pt-BR" dirty="0" smtClean="0"/>
              <a:t>Estrutura Administrativa e Financeira.</a:t>
            </a:r>
          </a:p>
          <a:p>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ctr">
              <a:buNone/>
            </a:pPr>
            <a:endParaRPr lang="pt-BR" b="1" dirty="0" smtClean="0"/>
          </a:p>
          <a:p>
            <a:pPr marL="0" indent="0" algn="ctr">
              <a:buNone/>
            </a:pPr>
            <a:endParaRPr lang="pt-BR" b="1" dirty="0"/>
          </a:p>
          <a:p>
            <a:pPr marL="0" indent="0" algn="ctr">
              <a:buNone/>
            </a:pPr>
            <a:r>
              <a:rPr lang="pt-BR" sz="4000" b="1" dirty="0" smtClean="0">
                <a:solidFill>
                  <a:srgbClr val="002060"/>
                </a:solidFill>
              </a:rPr>
              <a:t>Resultados da Supervisão</a:t>
            </a:r>
            <a:endParaRPr lang="pt-BR" sz="4000" b="1" dirty="0">
              <a:solidFill>
                <a:srgbClr val="002060"/>
              </a:solidFill>
            </a:endParaRPr>
          </a:p>
        </p:txBody>
      </p:sp>
    </p:spTree>
    <p:extLst>
      <p:ext uri="{BB962C8B-B14F-4D97-AF65-F5344CB8AC3E}">
        <p14:creationId xmlns:p14="http://schemas.microsoft.com/office/powerpoint/2010/main" val="353096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052736"/>
            <a:ext cx="8229600" cy="648072"/>
          </a:xfrm>
        </p:spPr>
        <p:txBody>
          <a:bodyPr>
            <a:normAutofit/>
          </a:bodyPr>
          <a:lstStyle/>
          <a:p>
            <a:r>
              <a:rPr lang="pt-BR" sz="3200" b="1" dirty="0" smtClean="0">
                <a:solidFill>
                  <a:srgbClr val="002060"/>
                </a:solidFill>
              </a:rPr>
              <a:t>Estrutura Legal do Serviço</a:t>
            </a:r>
            <a:endParaRPr lang="pt-BR" sz="3200" b="1" dirty="0">
              <a:solidFill>
                <a:srgbClr val="002060"/>
              </a:solidFill>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229916949"/>
              </p:ext>
            </p:extLst>
          </p:nvPr>
        </p:nvGraphicFramePr>
        <p:xfrm>
          <a:off x="1165225" y="2128838"/>
          <a:ext cx="7553325" cy="2343150"/>
        </p:xfrm>
        <a:graphic>
          <a:graphicData uri="http://schemas.openxmlformats.org/presentationml/2006/ole">
            <mc:AlternateContent xmlns:mc="http://schemas.openxmlformats.org/markup-compatibility/2006">
              <mc:Choice xmlns:v="urn:schemas-microsoft-com:vml" Requires="v">
                <p:oleObj spid="_x0000_s5144" name="Worksheet" r:id="rId4" imgW="6810338" imgH="2104942" progId="Excel.Sheet.8">
                  <p:embed/>
                </p:oleObj>
              </mc:Choice>
              <mc:Fallback>
                <p:oleObj name="Worksheet" r:id="rId4" imgW="6810338" imgH="2104942" progId="Excel.Sheet.8">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225" y="2128838"/>
                        <a:ext cx="7553325" cy="234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4" name="Rectangle 24"/>
          <p:cNvSpPr>
            <a:spLocks noChangeArrowheads="1"/>
          </p:cNvSpPr>
          <p:nvPr/>
        </p:nvSpPr>
        <p:spPr bwMode="auto">
          <a:xfrm>
            <a:off x="1115616" y="4725144"/>
            <a:ext cx="77048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Fonte – NPDI/SUVISA/SVS/SES-RJ – Avaliação dos Órgãos Municipais de Vigilância Sanitária 2013/2014</a:t>
            </a:r>
            <a:endParaRPr kumimoji="0" lang="pt-BR"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345487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24744"/>
            <a:ext cx="8229600" cy="724942"/>
          </a:xfrm>
        </p:spPr>
        <p:txBody>
          <a:bodyPr>
            <a:normAutofit/>
          </a:bodyPr>
          <a:lstStyle/>
          <a:p>
            <a:r>
              <a:rPr lang="pt-BR" sz="3200" b="1" dirty="0" smtClean="0">
                <a:solidFill>
                  <a:srgbClr val="002060"/>
                </a:solidFill>
              </a:rPr>
              <a:t>Perfil do Coordenador</a:t>
            </a:r>
            <a:endParaRPr lang="pt-BR" sz="3200" b="1" dirty="0">
              <a:solidFill>
                <a:srgbClr val="002060"/>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329158475"/>
              </p:ext>
            </p:extLst>
          </p:nvPr>
        </p:nvGraphicFramePr>
        <p:xfrm>
          <a:off x="889000" y="2054225"/>
          <a:ext cx="7553325" cy="3719513"/>
        </p:xfrm>
        <a:graphic>
          <a:graphicData uri="http://schemas.openxmlformats.org/presentationml/2006/ole">
            <mc:AlternateContent xmlns:mc="http://schemas.openxmlformats.org/markup-compatibility/2006">
              <mc:Choice xmlns:v="urn:schemas-microsoft-com:vml" Requires="v">
                <p:oleObj spid="_x0000_s1061" name="Worksheet" r:id="rId4" imgW="6810338" imgH="3371740" progId="Excel.Sheet.8">
                  <p:embed/>
                </p:oleObj>
              </mc:Choice>
              <mc:Fallback>
                <p:oleObj name="Worksheet" r:id="rId4" imgW="6810338" imgH="3371740" progId="Excel.Sheet.8">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0" y="2054225"/>
                        <a:ext cx="7553325" cy="3719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1" name="Rectangle 37"/>
          <p:cNvSpPr>
            <a:spLocks noChangeArrowheads="1"/>
          </p:cNvSpPr>
          <p:nvPr/>
        </p:nvSpPr>
        <p:spPr bwMode="auto">
          <a:xfrm>
            <a:off x="827584" y="5868852"/>
            <a:ext cx="741682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Fonte – NPDI/SUVISA/SVS/SES-RJ – Avaliação dos Órgãos Municipais de Vigilância Sanitária 2013/2014</a:t>
            </a:r>
            <a:endParaRPr kumimoji="0" lang="pt-BR"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21115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196" y="1340768"/>
            <a:ext cx="8229600" cy="720080"/>
          </a:xfrm>
        </p:spPr>
        <p:txBody>
          <a:bodyPr>
            <a:normAutofit fontScale="90000"/>
          </a:bodyPr>
          <a:lstStyle/>
          <a:p>
            <a:r>
              <a:rPr lang="pt-BR" sz="3600" b="1" dirty="0">
                <a:solidFill>
                  <a:srgbClr val="002060"/>
                </a:solidFill>
              </a:rPr>
              <a:t>Profissionais </a:t>
            </a:r>
            <a:r>
              <a:rPr lang="pt-BR" sz="3600" b="1" dirty="0" smtClean="0">
                <a:solidFill>
                  <a:srgbClr val="002060"/>
                </a:solidFill>
              </a:rPr>
              <a:t>de Nível Superior*</a:t>
            </a:r>
            <a:r>
              <a:rPr lang="pt-BR" sz="3200" b="1" dirty="0" smtClean="0">
                <a:solidFill>
                  <a:srgbClr val="002060"/>
                </a:solidFill>
              </a:rPr>
              <a:t/>
            </a:r>
            <a:br>
              <a:rPr lang="pt-BR" sz="3200" b="1" dirty="0" smtClean="0">
                <a:solidFill>
                  <a:srgbClr val="002060"/>
                </a:solidFill>
              </a:rPr>
            </a:br>
            <a:endParaRPr lang="pt-BR" sz="1600" b="1" dirty="0">
              <a:solidFill>
                <a:srgbClr val="002060"/>
              </a:solidFill>
            </a:endParaRPr>
          </a:p>
        </p:txBody>
      </p:sp>
      <p:sp>
        <p:nvSpPr>
          <p:cNvPr id="7" name="CaixaDeTexto 6"/>
          <p:cNvSpPr txBox="1"/>
          <p:nvPr/>
        </p:nvSpPr>
        <p:spPr>
          <a:xfrm>
            <a:off x="285720" y="4143380"/>
            <a:ext cx="8572560" cy="461665"/>
          </a:xfrm>
          <a:prstGeom prst="rect">
            <a:avLst/>
          </a:prstGeom>
          <a:noFill/>
        </p:spPr>
        <p:txBody>
          <a:bodyPr wrap="square" rtlCol="0">
            <a:spAutoFit/>
          </a:bodyPr>
          <a:lstStyle/>
          <a:p>
            <a:pPr algn="just"/>
            <a:r>
              <a:rPr lang="pt-BR" sz="1200" b="1" dirty="0" smtClean="0">
                <a:solidFill>
                  <a:srgbClr val="002060"/>
                </a:solidFill>
              </a:rPr>
              <a:t>*Médico Veterinário, Biomédico, Enfermeiro, Farmacêutico, Odontólogo, Biólogo, Fisioterapeuta, Engenheiro, Arquiteto, Médico e etc.</a:t>
            </a:r>
            <a:endParaRPr lang="pt-BR" sz="1200" dirty="0"/>
          </a:p>
        </p:txBody>
      </p:sp>
      <p:graphicFrame>
        <p:nvGraphicFramePr>
          <p:cNvPr id="3074" name="Object 2"/>
          <p:cNvGraphicFramePr>
            <a:graphicFrameLocks noChangeAspect="1"/>
          </p:cNvGraphicFramePr>
          <p:nvPr>
            <p:extLst>
              <p:ext uri="{D42A27DB-BD31-4B8C-83A1-F6EECF244321}">
                <p14:modId xmlns:p14="http://schemas.microsoft.com/office/powerpoint/2010/main" val="4089437469"/>
              </p:ext>
            </p:extLst>
          </p:nvPr>
        </p:nvGraphicFramePr>
        <p:xfrm>
          <a:off x="989013" y="2128838"/>
          <a:ext cx="7527925" cy="1477962"/>
        </p:xfrm>
        <a:graphic>
          <a:graphicData uri="http://schemas.openxmlformats.org/presentationml/2006/ole">
            <mc:AlternateContent xmlns:mc="http://schemas.openxmlformats.org/markup-compatibility/2006">
              <mc:Choice xmlns:v="urn:schemas-microsoft-com:vml" Requires="v">
                <p:oleObj spid="_x0000_s3105" name="Worksheet" r:id="rId4" imgW="6810338" imgH="1342920" progId="Excel.Sheet.8">
                  <p:embed/>
                </p:oleObj>
              </mc:Choice>
              <mc:Fallback>
                <p:oleObj name="Worksheet" r:id="rId4" imgW="6810338" imgH="1342920" progId="Excel.Sheet.8">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2128838"/>
                        <a:ext cx="7527925" cy="147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5" name="Rectangle 33"/>
          <p:cNvSpPr>
            <a:spLocks noChangeArrowheads="1"/>
          </p:cNvSpPr>
          <p:nvPr/>
        </p:nvSpPr>
        <p:spPr bwMode="auto">
          <a:xfrm>
            <a:off x="971600" y="3714752"/>
            <a:ext cx="81724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Fonte – NPDI/SUVISA/SVS/SES-RJ – Avaliação dos Órgãos Municipais de Vigilância Sanitária 2013/2014</a:t>
            </a:r>
            <a:endParaRPr kumimoji="0" lang="pt-BR"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510394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2568</TotalTime>
  <Words>530</Words>
  <Application>Microsoft Office PowerPoint</Application>
  <PresentationFormat>Apresentação na tela (4:3)</PresentationFormat>
  <Paragraphs>76</Paragraphs>
  <Slides>20</Slides>
  <Notes>0</Notes>
  <HiddenSlides>0</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20</vt:i4>
      </vt:variant>
    </vt:vector>
  </HeadingPairs>
  <TitlesOfParts>
    <vt:vector size="23" baseType="lpstr">
      <vt:lpstr>Tema do Office</vt:lpstr>
      <vt:lpstr>Worksheet</vt:lpstr>
      <vt:lpstr>Planilha</vt:lpstr>
      <vt:lpstr>Apresentação do PowerPoint</vt:lpstr>
      <vt:lpstr>ENCONTRO DE DIRIGENTES DE VIGILÂNCIA EM SAÚDE </vt:lpstr>
      <vt:lpstr>O processo de supervisão dos Órgãos de Vigilância Sanitária</vt:lpstr>
      <vt:lpstr>Supervisões realizadas pela Superintendência de Vigilância Sanitária Período - 2013 a 2014 (Supervisão generalista) </vt:lpstr>
      <vt:lpstr> Parâmetros de avaliação considerados na supervisão:  </vt:lpstr>
      <vt:lpstr>Apresentação do PowerPoint</vt:lpstr>
      <vt:lpstr>Estrutura Legal do Serviço</vt:lpstr>
      <vt:lpstr>Perfil do Coordenador</vt:lpstr>
      <vt:lpstr>Profissionais de Nível Superior* </vt:lpstr>
      <vt:lpstr>Fiscais Sanitários</vt:lpstr>
      <vt:lpstr>Recursos materiais</vt:lpstr>
      <vt:lpstr>Financiamento ações de VISA</vt:lpstr>
      <vt:lpstr>Prioridade na execução das Ações de VISA</vt:lpstr>
      <vt:lpstr>Acompanhamento das Atividades pelo Órgão</vt:lpstr>
      <vt:lpstr>Termos oficiais*</vt:lpstr>
      <vt:lpstr>Situações que dificultam a atuação da VISA* </vt:lpstr>
      <vt:lpstr>Apresentação do PowerPoint</vt:lpstr>
      <vt:lpstr>Capacitações Oferecidas aos Municípios</vt:lpstr>
      <vt:lpstr>Participação nas Capacitações*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renata.design</dc:creator>
  <cp:lastModifiedBy>Alucia</cp:lastModifiedBy>
  <cp:revision>144</cp:revision>
  <dcterms:created xsi:type="dcterms:W3CDTF">2015-03-24T20:59:22Z</dcterms:created>
  <dcterms:modified xsi:type="dcterms:W3CDTF">2015-11-04T02:25:50Z</dcterms:modified>
</cp:coreProperties>
</file>