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64" r:id="rId5"/>
    <p:sldId id="260" r:id="rId6"/>
    <p:sldId id="263" r:id="rId7"/>
    <p:sldId id="267" r:id="rId8"/>
    <p:sldId id="269" r:id="rId9"/>
    <p:sldId id="266" r:id="rId10"/>
    <p:sldId id="273" r:id="rId11"/>
    <p:sldId id="274" r:id="rId12"/>
    <p:sldId id="272" r:id="rId13"/>
    <p:sldId id="271" r:id="rId14"/>
    <p:sldId id="270" r:id="rId15"/>
    <p:sldId id="276" r:id="rId16"/>
    <p:sldId id="277" r:id="rId17"/>
    <p:sldId id="275" r:id="rId18"/>
    <p:sldId id="279" r:id="rId19"/>
    <p:sldId id="280" r:id="rId20"/>
    <p:sldId id="278" r:id="rId21"/>
    <p:sldId id="281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VEA_2015\Diagn&#243;stico_VS\Diagn&#243;stico%20VS_Resumidos_28_10_1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SVEA_2015\Diagn&#243;stico_VS\Diagn&#243;stico%20VS_Resumidos_28_10_1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Estado (n=50)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588639498354521E-2"/>
          <c:y val="0.12437048702245553"/>
          <c:w val="0.92671542391720607"/>
          <c:h val="0.65423186885235862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Válido!$C$190:$V$190</c:f>
              <c:numCache>
                <c:formatCode>#,##0.0</c:formatCode>
                <c:ptCount val="20"/>
                <c:pt idx="0">
                  <c:v>62</c:v>
                </c:pt>
                <c:pt idx="1">
                  <c:v>98</c:v>
                </c:pt>
                <c:pt idx="2">
                  <c:v>68</c:v>
                </c:pt>
                <c:pt idx="3">
                  <c:v>88</c:v>
                </c:pt>
                <c:pt idx="4">
                  <c:v>57.999999999999993</c:v>
                </c:pt>
                <c:pt idx="5">
                  <c:v>84</c:v>
                </c:pt>
                <c:pt idx="6">
                  <c:v>62</c:v>
                </c:pt>
                <c:pt idx="7">
                  <c:v>82</c:v>
                </c:pt>
                <c:pt idx="8">
                  <c:v>60</c:v>
                </c:pt>
                <c:pt idx="9">
                  <c:v>96</c:v>
                </c:pt>
                <c:pt idx="10">
                  <c:v>54</c:v>
                </c:pt>
                <c:pt idx="11">
                  <c:v>64</c:v>
                </c:pt>
                <c:pt idx="12">
                  <c:v>64</c:v>
                </c:pt>
                <c:pt idx="13">
                  <c:v>84</c:v>
                </c:pt>
                <c:pt idx="14">
                  <c:v>64</c:v>
                </c:pt>
                <c:pt idx="15">
                  <c:v>80</c:v>
                </c:pt>
                <c:pt idx="16">
                  <c:v>92</c:v>
                </c:pt>
                <c:pt idx="17">
                  <c:v>46</c:v>
                </c:pt>
                <c:pt idx="18">
                  <c:v>84</c:v>
                </c:pt>
                <c:pt idx="19">
                  <c:v>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4773520"/>
        <c:axId val="264772344"/>
      </c:barChart>
      <c:catAx>
        <c:axId val="26477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772344"/>
        <c:crosses val="autoZero"/>
        <c:auto val="1"/>
        <c:lblAlgn val="ctr"/>
        <c:lblOffset val="100"/>
        <c:noMultiLvlLbl val="0"/>
      </c:catAx>
      <c:valAx>
        <c:axId val="264772344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7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Norte (n=2)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0358616802140379E-2"/>
          <c:y val="0.11511895503674195"/>
          <c:w val="0.92373923389204482"/>
          <c:h val="0.66823130763248528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30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Válido!$C$159:$V$159</c:f>
              <c:numCache>
                <c:formatCode>0.0</c:formatCode>
                <c:ptCount val="20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0</c:v>
                </c:pt>
                <c:pt idx="13">
                  <c:v>100</c:v>
                </c:pt>
                <c:pt idx="14">
                  <c:v>0</c:v>
                </c:pt>
                <c:pt idx="15">
                  <c:v>50</c:v>
                </c:pt>
                <c:pt idx="16">
                  <c:v>100</c:v>
                </c:pt>
                <c:pt idx="17">
                  <c:v>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4"/>
        <c:axId val="309033968"/>
        <c:axId val="309034752"/>
      </c:barChart>
      <c:catAx>
        <c:axId val="30903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4752"/>
        <c:crosses val="autoZero"/>
        <c:auto val="1"/>
        <c:lblAlgn val="ctr"/>
        <c:lblOffset val="100"/>
        <c:noMultiLvlLbl val="0"/>
      </c:catAx>
      <c:valAx>
        <c:axId val="309034752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/>
              <a:t>Metro 1 (n=10)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6660281289008539E-2"/>
          <c:y val="8.6029760386561113E-2"/>
          <c:w val="0.92901379191941025"/>
          <c:h val="0.73170195486886436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Válido!$C$96:$V$96</c:f>
              <c:numCache>
                <c:formatCode>0.0</c:formatCode>
                <c:ptCount val="20"/>
                <c:pt idx="0">
                  <c:v>90</c:v>
                </c:pt>
                <c:pt idx="1">
                  <c:v>100</c:v>
                </c:pt>
                <c:pt idx="2">
                  <c:v>70</c:v>
                </c:pt>
                <c:pt idx="3">
                  <c:v>100</c:v>
                </c:pt>
                <c:pt idx="4">
                  <c:v>70</c:v>
                </c:pt>
                <c:pt idx="5">
                  <c:v>90</c:v>
                </c:pt>
                <c:pt idx="6">
                  <c:v>70</c:v>
                </c:pt>
                <c:pt idx="7">
                  <c:v>90</c:v>
                </c:pt>
                <c:pt idx="8">
                  <c:v>70</c:v>
                </c:pt>
                <c:pt idx="9">
                  <c:v>90</c:v>
                </c:pt>
                <c:pt idx="10">
                  <c:v>90</c:v>
                </c:pt>
                <c:pt idx="11">
                  <c:v>60</c:v>
                </c:pt>
                <c:pt idx="12">
                  <c:v>90</c:v>
                </c:pt>
                <c:pt idx="13">
                  <c:v>80</c:v>
                </c:pt>
                <c:pt idx="14">
                  <c:v>70</c:v>
                </c:pt>
                <c:pt idx="15">
                  <c:v>80</c:v>
                </c:pt>
                <c:pt idx="16">
                  <c:v>90</c:v>
                </c:pt>
                <c:pt idx="17">
                  <c:v>70</c:v>
                </c:pt>
                <c:pt idx="18">
                  <c:v>90</c:v>
                </c:pt>
                <c:pt idx="19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4773912"/>
        <c:axId val="264773128"/>
      </c:barChart>
      <c:catAx>
        <c:axId val="26477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773128"/>
        <c:crosses val="autoZero"/>
        <c:auto val="1"/>
        <c:lblAlgn val="ctr"/>
        <c:lblOffset val="100"/>
        <c:noMultiLvlLbl val="0"/>
      </c:catAx>
      <c:valAx>
        <c:axId val="2647731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477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Baixada Litorânea (n=7)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Válido!$C$20:$V$20</c:f>
              <c:numCache>
                <c:formatCode>0.0</c:formatCode>
                <c:ptCount val="20"/>
                <c:pt idx="0">
                  <c:v>71.428571428571431</c:v>
                </c:pt>
                <c:pt idx="1">
                  <c:v>100</c:v>
                </c:pt>
                <c:pt idx="2">
                  <c:v>57.142857142857139</c:v>
                </c:pt>
                <c:pt idx="3">
                  <c:v>100</c:v>
                </c:pt>
                <c:pt idx="4">
                  <c:v>85.714285714285708</c:v>
                </c:pt>
                <c:pt idx="5">
                  <c:v>100</c:v>
                </c:pt>
                <c:pt idx="6">
                  <c:v>57.142857142857139</c:v>
                </c:pt>
                <c:pt idx="7">
                  <c:v>100</c:v>
                </c:pt>
                <c:pt idx="8">
                  <c:v>71.428571428571431</c:v>
                </c:pt>
                <c:pt idx="9">
                  <c:v>100</c:v>
                </c:pt>
                <c:pt idx="10">
                  <c:v>71.428571428571431</c:v>
                </c:pt>
                <c:pt idx="11">
                  <c:v>71.428571428571431</c:v>
                </c:pt>
                <c:pt idx="12">
                  <c:v>85.714285714285708</c:v>
                </c:pt>
                <c:pt idx="13">
                  <c:v>100</c:v>
                </c:pt>
                <c:pt idx="14">
                  <c:v>85.714285714285708</c:v>
                </c:pt>
                <c:pt idx="15">
                  <c:v>85.714285714285708</c:v>
                </c:pt>
                <c:pt idx="16">
                  <c:v>85.714285714285708</c:v>
                </c:pt>
                <c:pt idx="17">
                  <c:v>42.857142857142854</c:v>
                </c:pt>
                <c:pt idx="18">
                  <c:v>85.714285714285708</c:v>
                </c:pt>
                <c:pt idx="19">
                  <c:v>71.428571428571431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9030832"/>
        <c:axId val="309029656"/>
      </c:barChart>
      <c:catAx>
        <c:axId val="30903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29656"/>
        <c:crosses val="autoZero"/>
        <c:auto val="1"/>
        <c:lblAlgn val="ctr"/>
        <c:lblOffset val="100"/>
        <c:noMultiLvlLbl val="0"/>
      </c:catAx>
      <c:valAx>
        <c:axId val="3090296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Centro Sul Fluminense (n=6)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Válido!$C$35:$V$35</c:f>
              <c:numCache>
                <c:formatCode>0.0</c:formatCode>
                <c:ptCount val="20"/>
                <c:pt idx="0">
                  <c:v>66.666666666666657</c:v>
                </c:pt>
                <c:pt idx="1">
                  <c:v>100</c:v>
                </c:pt>
                <c:pt idx="2">
                  <c:v>66.666666666666657</c:v>
                </c:pt>
                <c:pt idx="3">
                  <c:v>83.333333333333343</c:v>
                </c:pt>
                <c:pt idx="4">
                  <c:v>33.333333333333329</c:v>
                </c:pt>
                <c:pt idx="5">
                  <c:v>100</c:v>
                </c:pt>
                <c:pt idx="6">
                  <c:v>66.666666666666657</c:v>
                </c:pt>
                <c:pt idx="7">
                  <c:v>50</c:v>
                </c:pt>
                <c:pt idx="8">
                  <c:v>33.333333333333329</c:v>
                </c:pt>
                <c:pt idx="9">
                  <c:v>83.333333333333343</c:v>
                </c:pt>
                <c:pt idx="10">
                  <c:v>0</c:v>
                </c:pt>
                <c:pt idx="11">
                  <c:v>66.666666666666657</c:v>
                </c:pt>
                <c:pt idx="12">
                  <c:v>33.333333333333329</c:v>
                </c:pt>
                <c:pt idx="13">
                  <c:v>83.333333333333343</c:v>
                </c:pt>
                <c:pt idx="14">
                  <c:v>50</c:v>
                </c:pt>
                <c:pt idx="15">
                  <c:v>83.333333333333343</c:v>
                </c:pt>
                <c:pt idx="16">
                  <c:v>100</c:v>
                </c:pt>
                <c:pt idx="17">
                  <c:v>33.333333333333329</c:v>
                </c:pt>
                <c:pt idx="18">
                  <c:v>100</c:v>
                </c:pt>
                <c:pt idx="19">
                  <c:v>66.666666666666657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9033184"/>
        <c:axId val="309028872"/>
      </c:barChart>
      <c:catAx>
        <c:axId val="30903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28872"/>
        <c:crosses val="autoZero"/>
        <c:auto val="1"/>
        <c:lblAlgn val="ctr"/>
        <c:lblOffset val="100"/>
        <c:noMultiLvlLbl val="0"/>
      </c:catAx>
      <c:valAx>
        <c:axId val="309028872"/>
        <c:scaling>
          <c:orientation val="minMax"/>
          <c:max val="12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Noroeste (n=9)</a:t>
            </a:r>
          </a:p>
        </c:rich>
      </c:tx>
      <c:layout>
        <c:manualLayout>
          <c:xMode val="edge"/>
          <c:yMode val="edge"/>
          <c:x val="0.40245872599567095"/>
          <c:y val="1.2780468207067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1231882719100274E-2"/>
          <c:y val="9.8593133351602052E-2"/>
          <c:w val="0.92263589635100018"/>
          <c:h val="0.67538811716306113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Válido!$C$141:$V$141</c:f>
              <c:numCache>
                <c:formatCode>0.0</c:formatCode>
                <c:ptCount val="20"/>
                <c:pt idx="0">
                  <c:v>22.222222222222221</c:v>
                </c:pt>
                <c:pt idx="1">
                  <c:v>88.888888888888886</c:v>
                </c:pt>
                <c:pt idx="2">
                  <c:v>55.555555555555557</c:v>
                </c:pt>
                <c:pt idx="3">
                  <c:v>88.888888888888886</c:v>
                </c:pt>
                <c:pt idx="4">
                  <c:v>44.444444444444443</c:v>
                </c:pt>
                <c:pt idx="5">
                  <c:v>66.666666666666657</c:v>
                </c:pt>
                <c:pt idx="6">
                  <c:v>55.555555555555557</c:v>
                </c:pt>
                <c:pt idx="7">
                  <c:v>66.666666666666657</c:v>
                </c:pt>
                <c:pt idx="8">
                  <c:v>44.444444444444443</c:v>
                </c:pt>
                <c:pt idx="9">
                  <c:v>100</c:v>
                </c:pt>
                <c:pt idx="10">
                  <c:v>33.333333333333329</c:v>
                </c:pt>
                <c:pt idx="11">
                  <c:v>55.555555555555557</c:v>
                </c:pt>
                <c:pt idx="12">
                  <c:v>33.333333333333329</c:v>
                </c:pt>
                <c:pt idx="13">
                  <c:v>100</c:v>
                </c:pt>
                <c:pt idx="14">
                  <c:v>66.666666666666657</c:v>
                </c:pt>
                <c:pt idx="15">
                  <c:v>77.777777777777786</c:v>
                </c:pt>
                <c:pt idx="16">
                  <c:v>88.888888888888886</c:v>
                </c:pt>
                <c:pt idx="17">
                  <c:v>44.444444444444443</c:v>
                </c:pt>
                <c:pt idx="18">
                  <c:v>77.777777777777786</c:v>
                </c:pt>
                <c:pt idx="19">
                  <c:v>55.555555555555557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9034360"/>
        <c:axId val="309030440"/>
      </c:barChart>
      <c:catAx>
        <c:axId val="30903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0440"/>
        <c:crosses val="autoZero"/>
        <c:auto val="1"/>
        <c:lblAlgn val="ctr"/>
        <c:lblOffset val="100"/>
        <c:noMultiLvlLbl val="0"/>
      </c:catAx>
      <c:valAx>
        <c:axId val="3090304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Serrana (n=10)</a:t>
            </a:r>
          </a:p>
        </c:rich>
      </c:tx>
      <c:layout>
        <c:manualLayout>
          <c:xMode val="edge"/>
          <c:yMode val="edge"/>
          <c:x val="0.38537798912347504"/>
          <c:y val="1.5117367911501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2269783391170064E-2"/>
          <c:y val="0.12509721142095326"/>
          <c:w val="0.92132454919645113"/>
          <c:h val="0.65188107957140573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Válido!$C$188:$V$188</c:f>
              <c:numCache>
                <c:formatCode>0.0</c:formatCode>
                <c:ptCount val="20"/>
                <c:pt idx="0">
                  <c:v>40</c:v>
                </c:pt>
                <c:pt idx="1">
                  <c:v>100</c:v>
                </c:pt>
                <c:pt idx="2">
                  <c:v>80</c:v>
                </c:pt>
                <c:pt idx="3">
                  <c:v>80</c:v>
                </c:pt>
                <c:pt idx="4">
                  <c:v>40</c:v>
                </c:pt>
                <c:pt idx="5">
                  <c:v>60</c:v>
                </c:pt>
                <c:pt idx="6">
                  <c:v>40</c:v>
                </c:pt>
                <c:pt idx="7">
                  <c:v>90</c:v>
                </c:pt>
                <c:pt idx="8">
                  <c:v>70</c:v>
                </c:pt>
                <c:pt idx="9">
                  <c:v>100</c:v>
                </c:pt>
                <c:pt idx="10">
                  <c:v>30</c:v>
                </c:pt>
                <c:pt idx="11">
                  <c:v>50</c:v>
                </c:pt>
                <c:pt idx="12">
                  <c:v>70</c:v>
                </c:pt>
                <c:pt idx="13">
                  <c:v>70</c:v>
                </c:pt>
                <c:pt idx="14">
                  <c:v>60</c:v>
                </c:pt>
                <c:pt idx="15">
                  <c:v>80</c:v>
                </c:pt>
                <c:pt idx="16">
                  <c:v>90</c:v>
                </c:pt>
                <c:pt idx="17">
                  <c:v>30</c:v>
                </c:pt>
                <c:pt idx="18">
                  <c:v>70</c:v>
                </c:pt>
                <c:pt idx="19">
                  <c:v>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9031224"/>
        <c:axId val="309029264"/>
      </c:barChart>
      <c:catAx>
        <c:axId val="30903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29264"/>
        <c:crosses val="autoZero"/>
        <c:auto val="1"/>
        <c:lblAlgn val="ctr"/>
        <c:lblOffset val="100"/>
        <c:noMultiLvlLbl val="0"/>
      </c:catAx>
      <c:valAx>
        <c:axId val="309029264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122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Médio Paraíba (n=3)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00208214196688E-2"/>
          <c:y val="0.12794133985112766"/>
          <c:w val="0.9214124547280752"/>
          <c:h val="0.65540892281809959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3"/>
              <c:layout/>
              <c:spPr>
                <a:noFill/>
                <a:ln>
                  <a:noFill/>
                </a:ln>
                <a:effectLst/>
              </c:spPr>
              <c:txPr>
                <a:bodyPr rot="-30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Válido!$C$72:$V$72</c:f>
              <c:numCache>
                <c:formatCode>0.0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66.666666666666657</c:v>
                </c:pt>
                <c:pt idx="3">
                  <c:v>66.666666666666657</c:v>
                </c:pt>
                <c:pt idx="4">
                  <c:v>33.333333333333329</c:v>
                </c:pt>
                <c:pt idx="5">
                  <c:v>100</c:v>
                </c:pt>
                <c:pt idx="6">
                  <c:v>66.666666666666657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66.666666666666657</c:v>
                </c:pt>
                <c:pt idx="14">
                  <c:v>66.666666666666657</c:v>
                </c:pt>
                <c:pt idx="15">
                  <c:v>100</c:v>
                </c:pt>
                <c:pt idx="16">
                  <c:v>100</c:v>
                </c:pt>
                <c:pt idx="17">
                  <c:v>66.666666666666657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09032400"/>
        <c:axId val="309035928"/>
      </c:barChart>
      <c:catAx>
        <c:axId val="30903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5928"/>
        <c:crosses val="autoZero"/>
        <c:auto val="1"/>
        <c:lblAlgn val="ctr"/>
        <c:lblOffset val="100"/>
        <c:noMultiLvlLbl val="0"/>
      </c:catAx>
      <c:valAx>
        <c:axId val="3090359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0903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Metro 2 (n=1)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318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Válido!$C$115:$V$115</c:f>
              <c:numCache>
                <c:formatCode>0.0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2241344"/>
        <c:axId val="262238208"/>
      </c:barChart>
      <c:catAx>
        <c:axId val="26224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238208"/>
        <c:crosses val="autoZero"/>
        <c:auto val="1"/>
        <c:lblAlgn val="ctr"/>
        <c:lblOffset val="100"/>
        <c:noMultiLvlLbl val="0"/>
      </c:catAx>
      <c:valAx>
        <c:axId val="262238208"/>
        <c:scaling>
          <c:orientation val="minMax"/>
          <c:max val="12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24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Baía Ilha Grande (n=2)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Válido!$B$197:$B$216</c:f>
              <c:strCache>
                <c:ptCount val="20"/>
                <c:pt idx="0">
                  <c:v>VS_Pub.</c:v>
                </c:pt>
                <c:pt idx="1">
                  <c:v>Vig.Epid.</c:v>
                </c:pt>
                <c:pt idx="2">
                  <c:v>VE_oficial</c:v>
                </c:pt>
                <c:pt idx="3">
                  <c:v>Vig. Amb.</c:v>
                </c:pt>
                <c:pt idx="4">
                  <c:v>VA_Oficial</c:v>
                </c:pt>
                <c:pt idx="5">
                  <c:v>Vig. Sanit.</c:v>
                </c:pt>
                <c:pt idx="6">
                  <c:v>VISA_ Oficial</c:v>
                </c:pt>
                <c:pt idx="7">
                  <c:v>Saud. Trab.</c:v>
                </c:pt>
                <c:pt idx="8">
                  <c:v>ST_Oficial</c:v>
                </c:pt>
                <c:pt idx="9">
                  <c:v>Vigiágua</c:v>
                </c:pt>
                <c:pt idx="10">
                  <c:v>Vigisolo</c:v>
                </c:pt>
                <c:pt idx="11">
                  <c:v>Vigiar</c:v>
                </c:pt>
                <c:pt idx="12">
                  <c:v>Vigidesastre</c:v>
                </c:pt>
                <c:pt idx="13">
                  <c:v>PC Dengue</c:v>
                </c:pt>
                <c:pt idx="14">
                  <c:v>PC Desastres</c:v>
                </c:pt>
                <c:pt idx="15">
                  <c:v>Busca Ativa</c:v>
                </c:pt>
                <c:pt idx="16">
                  <c:v>Ivestig. Óbitos</c:v>
                </c:pt>
                <c:pt idx="17">
                  <c:v>Inf_Epidemio</c:v>
                </c:pt>
                <c:pt idx="18">
                  <c:v>Indicad. PQAVS</c:v>
                </c:pt>
                <c:pt idx="19">
                  <c:v>Real. 4 LIRAa</c:v>
                </c:pt>
              </c:strCache>
            </c:strRef>
          </c:cat>
          <c:val>
            <c:numRef>
              <c:f>Válido!$C$48:$V$48</c:f>
              <c:numCache>
                <c:formatCode>0</c:formatCode>
                <c:ptCount val="2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  <c:pt idx="9">
                  <c:v>100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100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262244088"/>
        <c:axId val="262240168"/>
      </c:barChart>
      <c:catAx>
        <c:axId val="26224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240168"/>
        <c:crosses val="autoZero"/>
        <c:auto val="1"/>
        <c:lblAlgn val="ctr"/>
        <c:lblOffset val="100"/>
        <c:noMultiLvlLbl val="0"/>
      </c:catAx>
      <c:valAx>
        <c:axId val="26224016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2244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60E85-F488-4359-A604-80FD0C0F82E8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5A9A5-6FF0-4BC3-9BEB-A044F07FD7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6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27C2-7A52-4B2C-98A2-A75787CECF84}" type="datetimeFigureOut">
              <a:rPr lang="pt-BR" smtClean="0"/>
              <a:pPr/>
              <a:t>04/11/2015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E690-BD07-4034-B711-9A054A96B34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DEMAIS PÁGINA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o.ribeiro@saude.rj.gov.br" TargetMode="External"/><Relationship Id="rId2" Type="http://schemas.openxmlformats.org/officeDocument/2006/relationships/hyperlink" Target="mailto:dayse.fernandes@saude.rj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IMEIRA PÁGINA.jpg"/>
          <p:cNvPicPr>
            <a:picLocks noChangeAspect="1"/>
          </p:cNvPicPr>
          <p:nvPr/>
        </p:nvPicPr>
        <p:blipFill>
          <a:blip r:embed="rId2" cstate="print"/>
          <a:srcRect t="301" b="394"/>
          <a:stretch>
            <a:fillRect/>
          </a:stretch>
        </p:blipFill>
        <p:spPr>
          <a:xfrm>
            <a:off x="-36512" y="-51758"/>
            <a:ext cx="9228265" cy="6909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0392096"/>
              </p:ext>
            </p:extLst>
          </p:nvPr>
        </p:nvGraphicFramePr>
        <p:xfrm>
          <a:off x="179512" y="112474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40683"/>
              </p:ext>
            </p:extLst>
          </p:nvPr>
        </p:nvGraphicFramePr>
        <p:xfrm>
          <a:off x="179512" y="112474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541645"/>
              </p:ext>
            </p:extLst>
          </p:nvPr>
        </p:nvGraphicFramePr>
        <p:xfrm>
          <a:off x="179512" y="1124744"/>
          <a:ext cx="8784976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04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31138"/>
              </p:ext>
            </p:extLst>
          </p:nvPr>
        </p:nvGraphicFramePr>
        <p:xfrm>
          <a:off x="107504" y="1196752"/>
          <a:ext cx="87849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039804"/>
              </p:ext>
            </p:extLst>
          </p:nvPr>
        </p:nvGraphicFramePr>
        <p:xfrm>
          <a:off x="309562" y="1052736"/>
          <a:ext cx="852487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8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20518"/>
              </p:ext>
            </p:extLst>
          </p:nvPr>
        </p:nvGraphicFramePr>
        <p:xfrm>
          <a:off x="328612" y="1196752"/>
          <a:ext cx="8486775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5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512868"/>
              </p:ext>
            </p:extLst>
          </p:nvPr>
        </p:nvGraphicFramePr>
        <p:xfrm>
          <a:off x="297656" y="1124744"/>
          <a:ext cx="85486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8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26399"/>
              </p:ext>
            </p:extLst>
          </p:nvPr>
        </p:nvGraphicFramePr>
        <p:xfrm>
          <a:off x="179512" y="1124744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91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5736" y="238876"/>
            <a:ext cx="52565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Desdobramentos: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Envio do </a:t>
            </a:r>
            <a:r>
              <a:rPr lang="pt-BR" dirty="0"/>
              <a:t>resultado do diagnóstico, com respectivas recomendações</a:t>
            </a:r>
            <a:r>
              <a:rPr lang="pt-BR" dirty="0" smtClean="0"/>
              <a:t>, </a:t>
            </a:r>
            <a:r>
              <a:rPr lang="pt-BR" dirty="0"/>
              <a:t>por ofício e por e-mail, para 19 </a:t>
            </a:r>
            <a:r>
              <a:rPr lang="pt-BR" dirty="0" smtClean="0"/>
              <a:t>municípios;</a:t>
            </a:r>
          </a:p>
          <a:p>
            <a:pPr algn="just"/>
            <a:r>
              <a:rPr lang="pt-BR" dirty="0" smtClean="0"/>
              <a:t>Análise dos resultados pelas áreas técnicas, para definição de ações de apoio aos municípios;</a:t>
            </a:r>
          </a:p>
          <a:p>
            <a:pPr algn="just"/>
            <a:r>
              <a:rPr lang="pt-BR" dirty="0" smtClean="0"/>
              <a:t>Concluir o diagnóstico nos demais municípios.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28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402" y="1844824"/>
            <a:ext cx="7766022" cy="22608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Mariane (Assessora - SVEA)</a:t>
            </a:r>
          </a:p>
          <a:p>
            <a:r>
              <a:rPr lang="pt-BR" dirty="0" smtClean="0"/>
              <a:t>Célia (</a:t>
            </a:r>
            <a:r>
              <a:rPr lang="pt-BR" dirty="0"/>
              <a:t>Assessora - </a:t>
            </a:r>
            <a:r>
              <a:rPr lang="pt-BR" dirty="0" smtClean="0"/>
              <a:t>SVEA</a:t>
            </a:r>
            <a:r>
              <a:rPr lang="pt-BR" dirty="0"/>
              <a:t>)</a:t>
            </a:r>
            <a:endParaRPr lang="pt-BR" dirty="0" smtClean="0"/>
          </a:p>
          <a:p>
            <a:r>
              <a:rPr lang="pt-BR" dirty="0" smtClean="0"/>
              <a:t>Equipes dos NDVS</a:t>
            </a:r>
          </a:p>
          <a:p>
            <a:r>
              <a:rPr lang="pt-BR" dirty="0" smtClean="0"/>
              <a:t>Municípios participantes da pesquisa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195736" y="238876"/>
            <a:ext cx="52565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Agradecimentos: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62473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Diagnóstico das Vigilâncias Municipais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6949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b="1" dirty="0" smtClean="0">
                <a:solidFill>
                  <a:schemeClr val="bg1"/>
                </a:solidFill>
              </a:rPr>
              <a:t>Período: Julho 2014 a outubro 2015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3568" y="548680"/>
            <a:ext cx="7776864" cy="9214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 smtClean="0">
                <a:solidFill>
                  <a:schemeClr val="bg1"/>
                </a:solidFill>
              </a:rPr>
              <a:t>Subsecretaria de Vigilância em Saúde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Superintendência de Vigilância Epidemiológica e Ambiental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nsargeo.files.wordpress.com/2011/05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11560" y="40770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“Só 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se vê bem com o coração. O essencial é invisível aos olhos</a:t>
            </a:r>
            <a:r>
              <a:rPr lang="pt-BR" sz="32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.” (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Antoine de </a:t>
            </a:r>
            <a:r>
              <a:rPr lang="pt-BR" sz="32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Saint-Exupéry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9552" y="586423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“Não é preciso ter olhos abertos para ver o sol, nem é preciso ter ouvidos afiados para ouvir o trovão. Para ser vitorioso você precisa ver o que não está visível.” (Sun </a:t>
            </a:r>
            <a:r>
              <a:rPr lang="pt-BR" sz="32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Tzu</a:t>
            </a:r>
            <a:r>
              <a:rPr lang="pt-BR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7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5569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/>
              <a:t>Superintendência de Vigilância Epidemiológica e Ambiental – SVEA</a:t>
            </a:r>
          </a:p>
          <a:p>
            <a:pPr marL="0" indent="0" algn="ctr">
              <a:buNone/>
            </a:pPr>
            <a:r>
              <a:rPr lang="pt-BR" sz="2800" b="1" dirty="0" smtClean="0"/>
              <a:t>Tel.: (21) 2333-3889/3890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800" dirty="0" smtClean="0">
                <a:hlinkClick r:id="rId2"/>
              </a:rPr>
              <a:t>dayse.fernandes@saude.rj.gov.br</a:t>
            </a:r>
            <a:r>
              <a:rPr lang="pt-BR" sz="2800" dirty="0" smtClean="0"/>
              <a:t> (Assessora)</a:t>
            </a:r>
          </a:p>
          <a:p>
            <a:pPr marL="0" indent="0" algn="ctr">
              <a:buNone/>
            </a:pPr>
            <a:r>
              <a:rPr lang="pt-BR" sz="2800" dirty="0" smtClean="0">
                <a:hlinkClick r:id="rId3"/>
              </a:rPr>
              <a:t>mario.ribeiro@saude.rj.gov.br</a:t>
            </a:r>
            <a:r>
              <a:rPr lang="pt-BR" sz="2800" dirty="0" smtClean="0"/>
              <a:t> (Superintendente)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89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78894"/>
          </a:xfrm>
        </p:spPr>
        <p:txBody>
          <a:bodyPr>
            <a:noAutofit/>
          </a:bodyPr>
          <a:lstStyle/>
          <a:p>
            <a:pPr algn="just"/>
            <a:r>
              <a:rPr lang="pt-BR" sz="4400" dirty="0" smtClean="0"/>
              <a:t>Realizar diagnóstico sobre aspectos estruturantes no âmbito das Vigilâncias em Saúde dos municípios.</a:t>
            </a:r>
            <a:endParaRPr lang="pt-BR" sz="4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52866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</a:rPr>
              <a:t>Objetivo Geral: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pt-BR" sz="2700" dirty="0" smtClean="0"/>
              <a:t>Identificar as principais estruturas disponíveis nas VS dos 50 municípios pesquisados;</a:t>
            </a:r>
          </a:p>
          <a:p>
            <a:pPr algn="just"/>
            <a:r>
              <a:rPr lang="pt-BR" sz="2700" dirty="0"/>
              <a:t>Sistematizar as informações colhidas em modelo de instrumento próprio, contendo informações estratégicas para o diagnóstico;</a:t>
            </a:r>
          </a:p>
          <a:p>
            <a:pPr algn="just"/>
            <a:r>
              <a:rPr lang="pt-BR" sz="2700" dirty="0" smtClean="0"/>
              <a:t>Descrever os nós críticos que podem interferir no processo de trabalho das equipes de VS nos municípios; </a:t>
            </a:r>
          </a:p>
          <a:p>
            <a:pPr algn="just"/>
            <a:r>
              <a:rPr lang="pt-BR" sz="2700" dirty="0" smtClean="0"/>
              <a:t>Caracterizar minimamente, com base nos aspectos pesquisados, a capacidade de organização para respostas às demandas de VS nos municípios; </a:t>
            </a:r>
          </a:p>
          <a:p>
            <a:pPr algn="just"/>
            <a:r>
              <a:rPr lang="pt-BR" sz="2700" dirty="0" smtClean="0"/>
              <a:t>Subsidiar a SVS/SES-RJ na elaboração de recomendações para as VS dos municípios.</a:t>
            </a:r>
            <a:endParaRPr lang="pt-BR" sz="27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897360" y="252866"/>
            <a:ext cx="6347048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</a:rPr>
              <a:t>Objetivos específicos: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340768"/>
            <a:ext cx="8373616" cy="4608512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/>
              <a:t>Foi aplicado um instrumento elaborado pelas áreas técnicas da SES, que contemplava questões estruturantes da Vigilância Epidemiológica e Ambiental;</a:t>
            </a:r>
          </a:p>
          <a:p>
            <a:pPr algn="just"/>
            <a:r>
              <a:rPr lang="pt-BR" sz="3000" dirty="0" smtClean="0"/>
              <a:t>Foram selecionados 20 itens para esta apresentação;</a:t>
            </a:r>
          </a:p>
          <a:p>
            <a:pPr algn="just"/>
            <a:r>
              <a:rPr lang="pt-BR" sz="3000" dirty="0"/>
              <a:t>Foi usada uma planilha de </a:t>
            </a:r>
            <a:r>
              <a:rPr lang="pt-BR" sz="3000" dirty="0" err="1"/>
              <a:t>excel</a:t>
            </a:r>
            <a:r>
              <a:rPr lang="pt-BR" sz="3000" dirty="0"/>
              <a:t>, atribuindo nota “0” (item NÃO contemplado) e “1” (item contemplado), para produção dos gráficos;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52866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chemeClr val="bg1"/>
                </a:solidFill>
              </a:rPr>
              <a:t>Metodologia: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41805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Me</a:t>
            </a:r>
            <a:r>
              <a:rPr lang="pt-BR" sz="3600" b="1" dirty="0">
                <a:solidFill>
                  <a:schemeClr val="bg1"/>
                </a:solidFill>
              </a:rPr>
              <a:t>todo</a:t>
            </a:r>
            <a:r>
              <a:rPr lang="pt-BR" sz="3600" b="1" dirty="0" smtClean="0">
                <a:solidFill>
                  <a:schemeClr val="bg1"/>
                </a:solidFill>
              </a:rPr>
              <a:t>logia: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268760"/>
            <a:ext cx="8435280" cy="4968552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000" dirty="0" smtClean="0"/>
              <a:t>Juntamente </a:t>
            </a:r>
            <a:r>
              <a:rPr lang="pt-BR" sz="3000" dirty="0"/>
              <a:t>com os NDVS, </a:t>
            </a:r>
            <a:r>
              <a:rPr lang="pt-BR" sz="3000" dirty="0" smtClean="0"/>
              <a:t>foram realizadas visitas </a:t>
            </a:r>
            <a:r>
              <a:rPr lang="pt-BR" sz="3000" i="1" dirty="0"/>
              <a:t>in loco </a:t>
            </a:r>
            <a:r>
              <a:rPr lang="pt-BR" sz="3000" dirty="0"/>
              <a:t>em 33 municípios, permitindo a obtenção de um diagnóstico situacional atualizado da infraestrutura material e humana, organizativa e de processo de trabalho (não foi possível realizar nenhuma visita </a:t>
            </a:r>
            <a:r>
              <a:rPr lang="pt-BR" sz="3000" i="1" dirty="0"/>
              <a:t>in loco</a:t>
            </a:r>
            <a:r>
              <a:rPr lang="pt-BR" sz="3000" dirty="0"/>
              <a:t> na região noroeste</a:t>
            </a:r>
            <a:r>
              <a:rPr lang="pt-BR" sz="3000" dirty="0" smtClean="0"/>
              <a:t>);</a:t>
            </a:r>
          </a:p>
          <a:p>
            <a:pPr algn="just"/>
            <a:r>
              <a:rPr lang="pt-BR" sz="3000" dirty="0" smtClean="0"/>
              <a:t>As informações dos demais municípios considerados neste levantamento, foram obtidas através de envio de questionário para os NDVS, que foram encaminhados para os municípios responderem;</a:t>
            </a:r>
          </a:p>
        </p:txBody>
      </p:sp>
    </p:spTree>
    <p:extLst>
      <p:ext uri="{BB962C8B-B14F-4D97-AF65-F5344CB8AC3E}">
        <p14:creationId xmlns:p14="http://schemas.microsoft.com/office/powerpoint/2010/main" val="23534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32184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Itens avaliados: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76245"/>
              </p:ext>
            </p:extLst>
          </p:nvPr>
        </p:nvGraphicFramePr>
        <p:xfrm>
          <a:off x="2195736" y="764704"/>
          <a:ext cx="4320480" cy="506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0 = O item  NÃO está contemplado/negativo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 = O item  está contemplado/positivo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18576"/>
              </p:ext>
            </p:extLst>
          </p:nvPr>
        </p:nvGraphicFramePr>
        <p:xfrm>
          <a:off x="107504" y="1371898"/>
          <a:ext cx="8928992" cy="5215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885"/>
                <a:gridCol w="1344948"/>
                <a:gridCol w="7084159"/>
              </a:tblGrid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VS_Pub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Vigilância em Saúde Publicada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Vig.Epid.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Vigilância Epidemiológica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VE_oficial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Nomeado oficialmente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Vig. </a:t>
                      </a:r>
                      <a:r>
                        <a:rPr lang="pt-BR" sz="1600" u="none" strike="noStrike" dirty="0" err="1">
                          <a:effectLst/>
                        </a:rPr>
                        <a:t>Amb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Vigilância Ambiental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VA_Oficial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Nomeado oficialmente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Vig. </a:t>
                      </a:r>
                      <a:r>
                        <a:rPr lang="pt-BR" sz="1600" u="none" strike="noStrike" dirty="0" err="1">
                          <a:effectLst/>
                        </a:rPr>
                        <a:t>Sanit</a:t>
                      </a:r>
                      <a:r>
                        <a:rPr lang="pt-BR" sz="1600" u="none" strike="noStrike" dirty="0"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Vigilância Sanitária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VISA_ Oficial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Nomeado oficialmente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8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Saud</a:t>
                      </a:r>
                      <a:r>
                        <a:rPr lang="pt-BR" sz="1600" u="none" strike="noStrike" dirty="0">
                          <a:effectLst/>
                        </a:rPr>
                        <a:t>. Trab.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</a:rPr>
                        <a:t>Saude</a:t>
                      </a:r>
                      <a:r>
                        <a:rPr lang="pt-BR" sz="1600" u="none" strike="noStrike" dirty="0">
                          <a:effectLst/>
                        </a:rPr>
                        <a:t> do Trabalhador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ST_Oficial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Nomeado oficialmente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Vigiágua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</a:rPr>
                        <a:t>Vigiágua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11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Vigisolo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</a:rPr>
                        <a:t>Vigisolo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Vigiar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Vigiar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13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Vigidesastre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Vigidesastre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PC Dengue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Plano de Contingência DENGUE 2014/2015 enviado para a 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15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PC Desastres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Plano de Contingência DESASTRES enviado para a SES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Busca Ativa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Realizam busca ativa das </a:t>
                      </a:r>
                      <a:r>
                        <a:rPr lang="pt-BR" sz="1600" u="none" strike="noStrike" dirty="0" err="1">
                          <a:effectLst/>
                        </a:rPr>
                        <a:t>DNCs</a:t>
                      </a:r>
                      <a:r>
                        <a:rPr lang="pt-BR" sz="1600" u="none" strike="noStrike" dirty="0">
                          <a:effectLst/>
                        </a:rPr>
                        <a:t> nas Unidades de Saúde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34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Ivestig</a:t>
                      </a:r>
                      <a:r>
                        <a:rPr lang="pt-BR" sz="1600" u="none" strike="noStrike" dirty="0">
                          <a:effectLst/>
                        </a:rPr>
                        <a:t>. Óbitos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Realizam investigação dos óbitos prioritários ( infantil/fetal/materno e mal definidas 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18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err="1">
                          <a:effectLst/>
                        </a:rPr>
                        <a:t>Inf_Epidemio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Elaboram informes epidemiológicos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19</a:t>
                      </a:r>
                      <a:endParaRPr lang="pt-BR" sz="1600" b="1" i="0" u="none" strike="noStrike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Indicad. PQAVS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Realizam análise dos indicadores do PQAVS e os da Pactuação Anual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606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</a:t>
                      </a:r>
                      <a:endParaRPr lang="pt-BR" sz="1600" b="1" i="0" u="none" strike="noStrike" dirty="0">
                        <a:solidFill>
                          <a:srgbClr val="33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Real. 4 </a:t>
                      </a:r>
                      <a:r>
                        <a:rPr lang="pt-BR" sz="1600" u="none" strike="noStrike" dirty="0" err="1">
                          <a:effectLst/>
                        </a:rPr>
                        <a:t>LIRAa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Conseguiram cumprir todos os Ciclos do </a:t>
                      </a:r>
                      <a:r>
                        <a:rPr lang="pt-BR" sz="1600" u="none" strike="noStrike" dirty="0" err="1">
                          <a:effectLst/>
                        </a:rPr>
                        <a:t>LIRAa</a:t>
                      </a:r>
                      <a:r>
                        <a:rPr lang="pt-BR" sz="1600" u="none" strike="noStrike" dirty="0">
                          <a:effectLst/>
                        </a:rPr>
                        <a:t> de acordo com o Pactuado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435250"/>
              </p:ext>
            </p:extLst>
          </p:nvPr>
        </p:nvGraphicFramePr>
        <p:xfrm>
          <a:off x="251520" y="1162050"/>
          <a:ext cx="8640960" cy="521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739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3848" y="243070"/>
            <a:ext cx="3456384" cy="432048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Resultados: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725080"/>
              </p:ext>
            </p:extLst>
          </p:nvPr>
        </p:nvGraphicFramePr>
        <p:xfrm>
          <a:off x="171450" y="1124744"/>
          <a:ext cx="886504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646</Words>
  <Application>Microsoft Office PowerPoint</Application>
  <PresentationFormat>Apresentação na tela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Apresentação do PowerPoint</vt:lpstr>
      <vt:lpstr>Diagnóstico das Vigilâncias Municipais</vt:lpstr>
      <vt:lpstr>Apresentação do PowerPoint</vt:lpstr>
      <vt:lpstr>Apresentação do PowerPoint</vt:lpstr>
      <vt:lpstr>Apresentação do PowerPoint</vt:lpstr>
      <vt:lpstr>Metodologia:</vt:lpstr>
      <vt:lpstr>Itens avaliados: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Resultados:</vt:lpstr>
      <vt:lpstr>Desdobramentos:</vt:lpstr>
      <vt:lpstr>Agradecimentos: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renata.design</dc:creator>
  <cp:lastModifiedBy>mario ribeiro</cp:lastModifiedBy>
  <cp:revision>54</cp:revision>
  <cp:lastPrinted>2015-10-29T18:40:20Z</cp:lastPrinted>
  <dcterms:created xsi:type="dcterms:W3CDTF">2015-03-24T20:59:22Z</dcterms:created>
  <dcterms:modified xsi:type="dcterms:W3CDTF">2015-11-04T11:05:25Z</dcterms:modified>
</cp:coreProperties>
</file>