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notesSlides/notesSlide5.xml" ContentType="application/vnd.openxmlformats-officedocument.presentationml.notesSlide+xml"/>
  <Override PartName="/ppt/charts/chart3.xml" ContentType="application/vnd.openxmlformats-officedocument.drawingml.chart+xml"/>
  <Override PartName="/ppt/notesSlides/notesSlide6.xml" ContentType="application/vnd.openxmlformats-officedocument.presentationml.notesSlide+xml"/>
  <Override PartName="/ppt/charts/chart4.xml" ContentType="application/vnd.openxmlformats-officedocument.drawingml.chart+xml"/>
  <Override PartName="/ppt/notesSlides/notesSlide7.xml" ContentType="application/vnd.openxmlformats-officedocument.presentationml.notesSlide+xml"/>
  <Override PartName="/ppt/charts/chart5.xml" ContentType="application/vnd.openxmlformats-officedocument.drawingml.chart+xml"/>
  <Override PartName="/ppt/drawings/drawing1.xml" ContentType="application/vnd.openxmlformats-officedocument.drawingml.chartshapes+xml"/>
  <Override PartName="/ppt/notesSlides/notesSlide8.xml" ContentType="application/vnd.openxmlformats-officedocument.presentationml.notesSlide+xml"/>
  <Override PartName="/ppt/charts/chart6.xml" ContentType="application/vnd.openxmlformats-officedocument.drawingml.chart+xml"/>
  <Override PartName="/ppt/notesSlides/notesSlide9.xml" ContentType="application/vnd.openxmlformats-officedocument.presentationml.notesSlide+xml"/>
  <Override PartName="/ppt/charts/chart7.xml" ContentType="application/vnd.openxmlformats-officedocument.drawingml.chart+xml"/>
  <Override PartName="/ppt/notesSlides/notesSlide10.xml" ContentType="application/vnd.openxmlformats-officedocument.presentationml.notesSlide+xml"/>
  <Override PartName="/ppt/charts/chart8.xml" ContentType="application/vnd.openxmlformats-officedocument.drawingml.chart+xml"/>
  <Override PartName="/ppt/notesSlides/notesSlide11.xml" ContentType="application/vnd.openxmlformats-officedocument.presentationml.notesSlide+xml"/>
  <Override PartName="/ppt/charts/chart9.xml" ContentType="application/vnd.openxmlformats-officedocument.drawingml.chart+xml"/>
  <Override PartName="/ppt/notesSlides/notesSlide12.xml" ContentType="application/vnd.openxmlformats-officedocument.presentationml.notesSlide+xml"/>
  <Override PartName="/ppt/charts/chart10.xml" ContentType="application/vnd.openxmlformats-officedocument.drawingml.chart+xml"/>
  <Override PartName="/ppt/notesSlides/notesSlide13.xml" ContentType="application/vnd.openxmlformats-officedocument.presentationml.notesSlide+xml"/>
  <Override PartName="/ppt/charts/chart11.xml" ContentType="application/vnd.openxmlformats-officedocument.drawingml.chart+xml"/>
  <Override PartName="/ppt/notesSlides/notesSlide14.xml" ContentType="application/vnd.openxmlformats-officedocument.presentationml.notesSlide+xml"/>
  <Override PartName="/ppt/charts/chart12.xml" ContentType="application/vnd.openxmlformats-officedocument.drawingml.char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rts/chart13.xml" ContentType="application/vnd.openxmlformats-officedocument.drawingml.chart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2"/>
  </p:notesMasterIdLst>
  <p:sldIdLst>
    <p:sldId id="416" r:id="rId2"/>
    <p:sldId id="417" r:id="rId3"/>
    <p:sldId id="384" r:id="rId4"/>
    <p:sldId id="385" r:id="rId5"/>
    <p:sldId id="386" r:id="rId6"/>
    <p:sldId id="420" r:id="rId7"/>
    <p:sldId id="387" r:id="rId8"/>
    <p:sldId id="391" r:id="rId9"/>
    <p:sldId id="392" r:id="rId10"/>
    <p:sldId id="419" r:id="rId11"/>
    <p:sldId id="393" r:id="rId12"/>
    <p:sldId id="394" r:id="rId13"/>
    <p:sldId id="396" r:id="rId14"/>
    <p:sldId id="421" r:id="rId15"/>
    <p:sldId id="398" r:id="rId16"/>
    <p:sldId id="397" r:id="rId17"/>
    <p:sldId id="401" r:id="rId18"/>
    <p:sldId id="402" r:id="rId19"/>
    <p:sldId id="405" r:id="rId20"/>
    <p:sldId id="403" r:id="rId21"/>
    <p:sldId id="404" r:id="rId22"/>
    <p:sldId id="406" r:id="rId23"/>
    <p:sldId id="407" r:id="rId24"/>
    <p:sldId id="409" r:id="rId25"/>
    <p:sldId id="410" r:id="rId26"/>
    <p:sldId id="411" r:id="rId27"/>
    <p:sldId id="413" r:id="rId28"/>
    <p:sldId id="414" r:id="rId29"/>
    <p:sldId id="415" r:id="rId30"/>
    <p:sldId id="418" r:id="rId31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7" autoAdjust="0"/>
    <p:restoredTop sz="94660"/>
  </p:normalViewPr>
  <p:slideViewPr>
    <p:cSldViewPr>
      <p:cViewPr>
        <p:scale>
          <a:sx n="70" d="100"/>
          <a:sy n="70" d="100"/>
        </p:scale>
        <p:origin x="-1974" y="-4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Claudia\Documents\DOCUMENTOS\apav\OFICINA%20QUALIFICA&#199;&#195;O%202017\Dados%20para%20evento%20total%20de%20notifica&#231;&#245;es-ano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Claudia\Documents\DOCUMENTOS\apav\OFICINA%20QUALIFICA&#199;&#195;O%202017\DADOS%20sinan%20com%20gr&#225;ficos%2027-8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Claudia\Documents\DOCUMENTOS\apav\OFICINA%20QUALIFICA&#199;&#195;O%202017\DADOS%20sinan%20com%20gr&#225;ficos%2027-8.xlsx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Claudia\Documents\DOCUMENTOS\apav\OFICINA%20QUALIFICA&#199;&#195;O%202017\DADOS%20sinan%20com%20gr&#225;ficos%2027-8.xlsx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Claudia\Documents\DOCUMENTOS\apav\OFICINA%20QUALIFICA&#199;&#195;O%202017\DADOS%20sinan%20com%20gr&#225;ficos%2027-8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Ses-srv-fs\Users\APAV\OFICINA%20QUALIFICA&#199;&#195;O%20MACRO%20REGIONAL%202017\Dados%20do%20sinan%20para%20apresenta&#231;&#227;o\DADOS%20sinan%20com%20gr&#225;ficos%2027-8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Claudia\Documents\DOCUMENTOS\apav\OFICINA%20QUALIFICA&#199;&#195;O%202017\DADOS%20sinan%20com%20gr&#225;ficos%2027-8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\\Ses-srv-fs\Users\APAV\OFICINA%20QUALIFICA&#199;&#195;O%20MACRO%20REGIONAL%202017\Dados%20do%20sinan%20para%20apresenta&#231;&#227;o\DADOS%20sinan%20com%20gr&#225;ficos%2027-8.xlsx" TargetMode="Externa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Claudia\Documents\DOCUMENTOS\apav\OFICINA%20QUALIFICA&#199;&#195;O%202017\DADOS%20sinan%20com%20gr&#225;ficos%2027-8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Claudia\Documents\DOCUMENTOS\apav\OFICINA%20QUALIFICA&#199;&#195;O%202017\DADOS%20sinan%20com%20gr&#225;ficos%2027-8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Claudia\Documents\DOCUMENTOS\apav\OFICINA%20QUALIFICA&#199;&#195;O%202017\Dados%20tipo%20de%20unidade,%20tipos%20de%20viol&#234;ncia,%20etc%202015-%202016%20(1)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Claudia\Documents\DOCUMENTOS\apav\OFICINA%20QUALIFICA&#199;&#195;O%202017\DADOS%20sinan%20com%20gr&#225;ficos%2027-8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Claudia\Documents\DOCUMENTOS\apav\OFICINA%20QUALIFICA&#199;&#195;O%202017\DADOS%20sinan%20com%20gr&#225;ficos%2027-8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>
        <c:manualLayout>
          <c:layoutTarget val="inner"/>
          <c:xMode val="edge"/>
          <c:yMode val="edge"/>
          <c:x val="8.6353442040217734E-2"/>
          <c:y val="5.1725270982348616E-2"/>
          <c:w val="0.90524760782854963"/>
          <c:h val="0.84623069062932066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Plan1!$B$7</c:f>
              <c:strCache>
                <c:ptCount val="1"/>
                <c:pt idx="0">
                  <c:v>N de notificações 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 w="28575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txPr>
              <a:bodyPr/>
              <a:lstStyle/>
              <a:p>
                <a:pPr>
                  <a:defRPr sz="1400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Plan1!$A$8:$A$17</c:f>
              <c:strCache>
                <c:ptCount val="10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Ano</c:v>
                </c:pt>
              </c:strCache>
            </c:strRef>
          </c:cat>
          <c:val>
            <c:numRef>
              <c:f>Plan1!$B$8:$B$17</c:f>
              <c:numCache>
                <c:formatCode>General</c:formatCode>
                <c:ptCount val="10"/>
                <c:pt idx="0">
                  <c:v>2016</c:v>
                </c:pt>
                <c:pt idx="1">
                  <c:v>5774</c:v>
                </c:pt>
                <c:pt idx="2">
                  <c:v>10009</c:v>
                </c:pt>
                <c:pt idx="3">
                  <c:v>13784</c:v>
                </c:pt>
                <c:pt idx="4">
                  <c:v>18455</c:v>
                </c:pt>
                <c:pt idx="5">
                  <c:v>27308</c:v>
                </c:pt>
                <c:pt idx="6">
                  <c:v>25736</c:v>
                </c:pt>
                <c:pt idx="7">
                  <c:v>20981</c:v>
                </c:pt>
                <c:pt idx="8">
                  <c:v>6329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9745536"/>
        <c:axId val="120484608"/>
      </c:barChart>
      <c:catAx>
        <c:axId val="119745536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pt-BR"/>
          </a:p>
        </c:txPr>
        <c:crossAx val="120484608"/>
        <c:crosses val="autoZero"/>
        <c:auto val="1"/>
        <c:lblAlgn val="ctr"/>
        <c:lblOffset val="100"/>
        <c:noMultiLvlLbl val="0"/>
      </c:catAx>
      <c:valAx>
        <c:axId val="120484608"/>
        <c:scaling>
          <c:orientation val="minMax"/>
        </c:scaling>
        <c:delete val="0"/>
        <c:axPos val="b"/>
        <c:majorGridlines>
          <c:spPr>
            <a:ln>
              <a:gradFill>
                <a:gsLst>
                  <a:gs pos="0">
                    <a:schemeClr val="accent1">
                      <a:tint val="66000"/>
                      <a:satMod val="16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lin ang="5400000" scaled="0"/>
              </a:gradFill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pt-BR"/>
          </a:p>
        </c:txPr>
        <c:crossAx val="119745536"/>
        <c:crosses val="autoZero"/>
        <c:crossBetween val="between"/>
      </c:valAx>
      <c:spPr>
        <a:noFill/>
      </c:spPr>
    </c:plotArea>
    <c:plotVisOnly val="1"/>
    <c:dispBlanksAs val="gap"/>
    <c:showDLblsOverMax val="0"/>
  </c:chart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Reincidência!$B$4</c:f>
              <c:strCache>
                <c:ptCount val="1"/>
                <c:pt idx="0">
                  <c:v>2015</c:v>
                </c:pt>
              </c:strCache>
            </c:strRef>
          </c:tx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sz="1400"/>
                      <a:t>5</a:t>
                    </a:r>
                    <a:r>
                      <a:rPr lang="en-US"/>
                      <a:t>7%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tx>
                <c:rich>
                  <a:bodyPr/>
                  <a:lstStyle/>
                  <a:p>
                    <a:r>
                      <a:rPr lang="en-US" sz="1400"/>
                      <a:t>2</a:t>
                    </a:r>
                    <a:r>
                      <a:rPr lang="en-US"/>
                      <a:t>1%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tx>
                <c:rich>
                  <a:bodyPr/>
                  <a:lstStyle/>
                  <a:p>
                    <a:r>
                      <a:rPr lang="en-US" sz="1400"/>
                      <a:t>2</a:t>
                    </a:r>
                    <a:r>
                      <a:rPr lang="en-US"/>
                      <a:t>1,5%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Reincidência!$A$5:$A$7</c:f>
              <c:strCache>
                <c:ptCount val="3"/>
                <c:pt idx="0">
                  <c:v>Ign/Branco</c:v>
                </c:pt>
                <c:pt idx="1">
                  <c:v>Sim</c:v>
                </c:pt>
                <c:pt idx="2">
                  <c:v>Não</c:v>
                </c:pt>
              </c:strCache>
            </c:strRef>
          </c:cat>
          <c:val>
            <c:numRef>
              <c:f>Reincidência!$B$5:$B$7</c:f>
              <c:numCache>
                <c:formatCode>General</c:formatCode>
                <c:ptCount val="3"/>
                <c:pt idx="0">
                  <c:v>14759</c:v>
                </c:pt>
                <c:pt idx="1">
                  <c:v>5455</c:v>
                </c:pt>
                <c:pt idx="2">
                  <c:v>5523</c:v>
                </c:pt>
              </c:numCache>
            </c:numRef>
          </c:val>
        </c:ser>
        <c:ser>
          <c:idx val="1"/>
          <c:order val="1"/>
          <c:tx>
            <c:strRef>
              <c:f>Reincidência!$C$4</c:f>
              <c:strCache>
                <c:ptCount val="1"/>
                <c:pt idx="0">
                  <c:v>2016</c:v>
                </c:pt>
              </c:strCache>
            </c:strRef>
          </c:tx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sz="1400"/>
                      <a:t>4</a:t>
                    </a:r>
                    <a:r>
                      <a:rPr lang="en-US"/>
                      <a:t>2,5%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tx>
                <c:rich>
                  <a:bodyPr/>
                  <a:lstStyle/>
                  <a:p>
                    <a:r>
                      <a:rPr lang="en-US" sz="1400"/>
                      <a:t>2</a:t>
                    </a:r>
                    <a:r>
                      <a:rPr lang="en-US"/>
                      <a:t>9%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tx>
                <c:rich>
                  <a:bodyPr/>
                  <a:lstStyle/>
                  <a:p>
                    <a:r>
                      <a:rPr lang="en-US" sz="1400"/>
                      <a:t>2</a:t>
                    </a:r>
                    <a:r>
                      <a:rPr lang="en-US"/>
                      <a:t>8%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Reincidência!$A$5:$A$7</c:f>
              <c:strCache>
                <c:ptCount val="3"/>
                <c:pt idx="0">
                  <c:v>Ign/Branco</c:v>
                </c:pt>
                <c:pt idx="1">
                  <c:v>Sim</c:v>
                </c:pt>
                <c:pt idx="2">
                  <c:v>Não</c:v>
                </c:pt>
              </c:strCache>
            </c:strRef>
          </c:cat>
          <c:val>
            <c:numRef>
              <c:f>Reincidência!$C$5:$C$7</c:f>
              <c:numCache>
                <c:formatCode>General</c:formatCode>
                <c:ptCount val="3"/>
                <c:pt idx="0">
                  <c:v>8919</c:v>
                </c:pt>
                <c:pt idx="1">
                  <c:v>6123</c:v>
                </c:pt>
                <c:pt idx="2">
                  <c:v>5940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6048896"/>
        <c:axId val="126054784"/>
      </c:barChart>
      <c:catAx>
        <c:axId val="12604889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pt-BR"/>
          </a:p>
        </c:txPr>
        <c:crossAx val="126054784"/>
        <c:crosses val="autoZero"/>
        <c:auto val="1"/>
        <c:lblAlgn val="ctr"/>
        <c:lblOffset val="100"/>
        <c:noMultiLvlLbl val="0"/>
      </c:catAx>
      <c:valAx>
        <c:axId val="12605478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pt-BR"/>
          </a:p>
        </c:txPr>
        <c:crossAx val="126048896"/>
        <c:crosses val="autoZero"/>
        <c:crossBetween val="between"/>
      </c:valAx>
    </c:plotArea>
    <c:legend>
      <c:legendPos val="r"/>
      <c:overlay val="0"/>
      <c:txPr>
        <a:bodyPr/>
        <a:lstStyle/>
        <a:p>
          <a:pPr>
            <a:defRPr sz="1400"/>
          </a:pPr>
          <a:endParaRPr lang="pt-BR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'número de envolvidos'!$B$4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sz="1600"/>
                      <a:t>3</a:t>
                    </a:r>
                    <a:r>
                      <a:rPr lang="en-US"/>
                      <a:t>9%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tx>
                <c:rich>
                  <a:bodyPr/>
                  <a:lstStyle/>
                  <a:p>
                    <a:r>
                      <a:rPr lang="en-US" sz="1600"/>
                      <a:t>4</a:t>
                    </a:r>
                    <a:r>
                      <a:rPr lang="en-US"/>
                      <a:t>3%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tx>
                <c:rich>
                  <a:bodyPr/>
                  <a:lstStyle/>
                  <a:p>
                    <a:r>
                      <a:rPr lang="en-US" sz="1600"/>
                      <a:t>1</a:t>
                    </a:r>
                    <a:r>
                      <a:rPr lang="en-US"/>
                      <a:t>6,5%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'número de envolvidos'!$A$5:$A$7</c:f>
              <c:strCache>
                <c:ptCount val="3"/>
                <c:pt idx="0">
                  <c:v>Ign/Branco</c:v>
                </c:pt>
                <c:pt idx="1">
                  <c:v>Um</c:v>
                </c:pt>
                <c:pt idx="2">
                  <c:v>Dois ou mais</c:v>
                </c:pt>
              </c:strCache>
            </c:strRef>
          </c:cat>
          <c:val>
            <c:numRef>
              <c:f>'número de envolvidos'!$B$5:$B$7</c:f>
              <c:numCache>
                <c:formatCode>General</c:formatCode>
                <c:ptCount val="3"/>
                <c:pt idx="0">
                  <c:v>10205</c:v>
                </c:pt>
                <c:pt idx="1">
                  <c:v>11265</c:v>
                </c:pt>
                <c:pt idx="2">
                  <c:v>4267</c:v>
                </c:pt>
              </c:numCache>
            </c:numRef>
          </c:val>
        </c:ser>
        <c:ser>
          <c:idx val="1"/>
          <c:order val="1"/>
          <c:tx>
            <c:strRef>
              <c:f>'número de envolvidos'!$C$4</c:f>
              <c:strCache>
                <c:ptCount val="1"/>
                <c:pt idx="0">
                  <c:v>2016</c:v>
                </c:pt>
              </c:strCache>
            </c:strRef>
          </c:tx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sz="1400"/>
                      <a:t>2</a:t>
                    </a:r>
                    <a:r>
                      <a:rPr lang="en-US"/>
                      <a:t>1,5%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tx>
                <c:rich>
                  <a:bodyPr/>
                  <a:lstStyle/>
                  <a:p>
                    <a:r>
                      <a:rPr lang="en-US" sz="1400"/>
                      <a:t>6</a:t>
                    </a:r>
                    <a:r>
                      <a:rPr lang="en-US"/>
                      <a:t>0%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tx>
                <c:rich>
                  <a:bodyPr/>
                  <a:lstStyle/>
                  <a:p>
                    <a:r>
                      <a:rPr lang="en-US" sz="1400"/>
                      <a:t>1</a:t>
                    </a:r>
                    <a:r>
                      <a:rPr lang="en-US"/>
                      <a:t>8%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'número de envolvidos'!$A$5:$A$7</c:f>
              <c:strCache>
                <c:ptCount val="3"/>
                <c:pt idx="0">
                  <c:v>Ign/Branco</c:v>
                </c:pt>
                <c:pt idx="1">
                  <c:v>Um</c:v>
                </c:pt>
                <c:pt idx="2">
                  <c:v>Dois ou mais</c:v>
                </c:pt>
              </c:strCache>
            </c:strRef>
          </c:cat>
          <c:val>
            <c:numRef>
              <c:f>'número de envolvidos'!$C$5:$C$7</c:f>
              <c:numCache>
                <c:formatCode>General</c:formatCode>
                <c:ptCount val="3"/>
                <c:pt idx="0">
                  <c:v>4514</c:v>
                </c:pt>
                <c:pt idx="1">
                  <c:v>12673</c:v>
                </c:pt>
                <c:pt idx="2">
                  <c:v>3795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4358656"/>
        <c:axId val="124360192"/>
      </c:barChart>
      <c:catAx>
        <c:axId val="12435865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pt-BR"/>
          </a:p>
        </c:txPr>
        <c:crossAx val="124360192"/>
        <c:crosses val="autoZero"/>
        <c:auto val="1"/>
        <c:lblAlgn val="ctr"/>
        <c:lblOffset val="100"/>
        <c:noMultiLvlLbl val="0"/>
      </c:catAx>
      <c:valAx>
        <c:axId val="12436019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pt-BR"/>
          </a:p>
        </c:txPr>
        <c:crossAx val="124358656"/>
        <c:crosses val="autoZero"/>
        <c:crossBetween val="between"/>
      </c:valAx>
    </c:plotArea>
    <c:legend>
      <c:legendPos val="r"/>
      <c:overlay val="0"/>
      <c:txPr>
        <a:bodyPr/>
        <a:lstStyle/>
        <a:p>
          <a:pPr>
            <a:defRPr sz="1400"/>
          </a:pPr>
          <a:endParaRPr lang="pt-BR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034951881014818"/>
          <c:y val="5.7454741234268823E-2"/>
          <c:w val="0.75357754193769078"/>
          <c:h val="0.8497136415640356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'número de envolvidos'!$B$38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tx2"/>
            </a:solidFill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sz="1400"/>
                      <a:t>3</a:t>
                    </a:r>
                    <a:r>
                      <a:rPr lang="en-US"/>
                      <a:t>,2%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tx>
                <c:rich>
                  <a:bodyPr/>
                  <a:lstStyle/>
                  <a:p>
                    <a:r>
                      <a:rPr lang="en-US" sz="1400"/>
                      <a:t>3</a:t>
                    </a:r>
                    <a:r>
                      <a:rPr lang="en-US"/>
                      <a:t>9%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tx>
                <c:rich>
                  <a:bodyPr/>
                  <a:lstStyle/>
                  <a:p>
                    <a:r>
                      <a:rPr lang="en-US" sz="1400"/>
                      <a:t>3</a:t>
                    </a:r>
                    <a:r>
                      <a:rPr lang="en-US"/>
                      <a:t>6%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tx>
                <c:rich>
                  <a:bodyPr/>
                  <a:lstStyle/>
                  <a:p>
                    <a:r>
                      <a:rPr lang="en-US" sz="1400"/>
                      <a:t>1</a:t>
                    </a:r>
                    <a:r>
                      <a:rPr lang="en-US"/>
                      <a:t>6%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tx>
                <c:rich>
                  <a:bodyPr/>
                  <a:lstStyle/>
                  <a:p>
                    <a:r>
                      <a:rPr lang="en-US" sz="1400"/>
                      <a:t>5</a:t>
                    </a:r>
                    <a:r>
                      <a:rPr lang="en-US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'número de envolvidos'!$A$39:$A$43</c:f>
              <c:strCache>
                <c:ptCount val="5"/>
                <c:pt idx="0">
                  <c:v>Em Branco</c:v>
                </c:pt>
                <c:pt idx="1">
                  <c:v>Ignorado</c:v>
                </c:pt>
                <c:pt idx="2">
                  <c:v>Masculino</c:v>
                </c:pt>
                <c:pt idx="3">
                  <c:v>Feminino</c:v>
                </c:pt>
                <c:pt idx="4">
                  <c:v>Ambos sexos</c:v>
                </c:pt>
              </c:strCache>
            </c:strRef>
          </c:cat>
          <c:val>
            <c:numRef>
              <c:f>'número de envolvidos'!$B$39:$B$43</c:f>
              <c:numCache>
                <c:formatCode>General</c:formatCode>
                <c:ptCount val="5"/>
                <c:pt idx="0">
                  <c:v>848</c:v>
                </c:pt>
                <c:pt idx="1">
                  <c:v>10090</c:v>
                </c:pt>
                <c:pt idx="2">
                  <c:v>9342</c:v>
                </c:pt>
                <c:pt idx="3">
                  <c:v>4137</c:v>
                </c:pt>
                <c:pt idx="4">
                  <c:v>1320</c:v>
                </c:pt>
              </c:numCache>
            </c:numRef>
          </c:val>
        </c:ser>
        <c:ser>
          <c:idx val="1"/>
          <c:order val="1"/>
          <c:tx>
            <c:strRef>
              <c:f>'número de envolvidos'!$D$38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sz="1400"/>
                      <a:t>5</a:t>
                    </a:r>
                    <a:r>
                      <a:rPr lang="en-US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tx>
                <c:rich>
                  <a:bodyPr/>
                  <a:lstStyle/>
                  <a:p>
                    <a:r>
                      <a:rPr lang="en-US" sz="1400"/>
                      <a:t>1</a:t>
                    </a:r>
                    <a:r>
                      <a:rPr lang="en-US"/>
                      <a:t>8%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tx>
                <c:rich>
                  <a:bodyPr/>
                  <a:lstStyle/>
                  <a:p>
                    <a:r>
                      <a:rPr lang="en-US" sz="1400"/>
                      <a:t>4</a:t>
                    </a:r>
                    <a:r>
                      <a:rPr lang="en-US"/>
                      <a:t>8%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tx>
                <c:rich>
                  <a:bodyPr/>
                  <a:lstStyle/>
                  <a:p>
                    <a:r>
                      <a:rPr lang="en-US" sz="1400"/>
                      <a:t>2</a:t>
                    </a:r>
                    <a:r>
                      <a:rPr lang="en-US"/>
                      <a:t>0%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tx>
                <c:rich>
                  <a:bodyPr/>
                  <a:lstStyle/>
                  <a:p>
                    <a:r>
                      <a:rPr lang="en-US" sz="1400"/>
                      <a:t>7</a:t>
                    </a:r>
                    <a:r>
                      <a:rPr lang="en-US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/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'número de envolvidos'!$A$39:$A$43</c:f>
              <c:strCache>
                <c:ptCount val="5"/>
                <c:pt idx="0">
                  <c:v>Em Branco</c:v>
                </c:pt>
                <c:pt idx="1">
                  <c:v>Ignorado</c:v>
                </c:pt>
                <c:pt idx="2">
                  <c:v>Masculino</c:v>
                </c:pt>
                <c:pt idx="3">
                  <c:v>Feminino</c:v>
                </c:pt>
                <c:pt idx="4">
                  <c:v>Ambos sexos</c:v>
                </c:pt>
              </c:strCache>
            </c:strRef>
          </c:cat>
          <c:val>
            <c:numRef>
              <c:f>'número de envolvidos'!$D$39:$D$43</c:f>
              <c:numCache>
                <c:formatCode>General</c:formatCode>
                <c:ptCount val="5"/>
                <c:pt idx="0">
                  <c:v>1178</c:v>
                </c:pt>
                <c:pt idx="1">
                  <c:v>3900</c:v>
                </c:pt>
                <c:pt idx="2">
                  <c:v>10198</c:v>
                </c:pt>
                <c:pt idx="3">
                  <c:v>4296</c:v>
                </c:pt>
                <c:pt idx="4">
                  <c:v>1410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4237312"/>
        <c:axId val="124238848"/>
      </c:barChart>
      <c:catAx>
        <c:axId val="124237312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pt-BR"/>
          </a:p>
        </c:txPr>
        <c:crossAx val="124238848"/>
        <c:crosses val="autoZero"/>
        <c:auto val="1"/>
        <c:lblAlgn val="ctr"/>
        <c:lblOffset val="100"/>
        <c:noMultiLvlLbl val="0"/>
      </c:catAx>
      <c:valAx>
        <c:axId val="12423884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pt-BR"/>
          </a:p>
        </c:txPr>
        <c:crossAx val="124237312"/>
        <c:crosses val="autoZero"/>
        <c:crossBetween val="between"/>
      </c:valAx>
    </c:plotArea>
    <c:legend>
      <c:legendPos val="r"/>
      <c:overlay val="0"/>
      <c:txPr>
        <a:bodyPr/>
        <a:lstStyle/>
        <a:p>
          <a:pPr>
            <a:defRPr sz="1400"/>
          </a:pPr>
          <a:endParaRPr lang="pt-BR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6423832614143489"/>
          <c:y val="8.4140694987976827E-2"/>
          <c:w val="0.73502690288713912"/>
          <c:h val="0.832619568387284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'número de envolvidos'!$C$69</c:f>
              <c:strCache>
                <c:ptCount val="1"/>
                <c:pt idx="0">
                  <c:v>2015</c:v>
                </c:pt>
              </c:strCache>
            </c:strRef>
          </c:tx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sz="1400"/>
                      <a:t>6</a:t>
                    </a:r>
                    <a:r>
                      <a:rPr lang="en-US"/>
                      <a:t>2%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tx>
                <c:rich>
                  <a:bodyPr/>
                  <a:lstStyle/>
                  <a:p>
                    <a:r>
                      <a:rPr lang="en-US" sz="1400"/>
                      <a:t>1</a:t>
                    </a:r>
                    <a:r>
                      <a:rPr lang="en-US"/>
                      <a:t>4%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tx>
                <c:rich>
                  <a:bodyPr/>
                  <a:lstStyle/>
                  <a:p>
                    <a:r>
                      <a:rPr lang="en-US" sz="1400"/>
                      <a:t>2</a:t>
                    </a:r>
                    <a:r>
                      <a:rPr lang="en-US"/>
                      <a:t>3%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/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'número de envolvidos'!$B$70:$B$72</c:f>
              <c:strCache>
                <c:ptCount val="3"/>
                <c:pt idx="0">
                  <c:v>Ign/Branco</c:v>
                </c:pt>
                <c:pt idx="1">
                  <c:v>Sim</c:v>
                </c:pt>
                <c:pt idx="2">
                  <c:v>Não</c:v>
                </c:pt>
              </c:strCache>
            </c:strRef>
          </c:cat>
          <c:val>
            <c:numRef>
              <c:f>'número de envolvidos'!$C$70:$C$72</c:f>
              <c:numCache>
                <c:formatCode>General</c:formatCode>
                <c:ptCount val="3"/>
                <c:pt idx="0">
                  <c:v>16189</c:v>
                </c:pt>
                <c:pt idx="1">
                  <c:v>3610</c:v>
                </c:pt>
                <c:pt idx="2">
                  <c:v>5938</c:v>
                </c:pt>
              </c:numCache>
            </c:numRef>
          </c:val>
        </c:ser>
        <c:ser>
          <c:idx val="1"/>
          <c:order val="1"/>
          <c:tx>
            <c:strRef>
              <c:f>'número de envolvidos'!$D$69</c:f>
              <c:strCache>
                <c:ptCount val="1"/>
                <c:pt idx="0">
                  <c:v>2016</c:v>
                </c:pt>
              </c:strCache>
            </c:strRef>
          </c:tx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sz="1400"/>
                      <a:t>4</a:t>
                    </a:r>
                    <a:r>
                      <a:rPr lang="en-US"/>
                      <a:t>8%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tx>
                <c:rich>
                  <a:bodyPr/>
                  <a:lstStyle/>
                  <a:p>
                    <a:r>
                      <a:rPr lang="en-US" sz="1400"/>
                      <a:t>1</a:t>
                    </a:r>
                    <a:r>
                      <a:rPr lang="en-US"/>
                      <a:t>9%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tx>
                <c:rich>
                  <a:bodyPr/>
                  <a:lstStyle/>
                  <a:p>
                    <a:r>
                      <a:rPr lang="en-US" sz="1400"/>
                      <a:t>3</a:t>
                    </a:r>
                    <a:r>
                      <a:rPr lang="en-US"/>
                      <a:t>2,4%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'número de envolvidos'!$B$70:$B$72</c:f>
              <c:strCache>
                <c:ptCount val="3"/>
                <c:pt idx="0">
                  <c:v>Ign/Branco</c:v>
                </c:pt>
                <c:pt idx="1">
                  <c:v>Sim</c:v>
                </c:pt>
                <c:pt idx="2">
                  <c:v>Não</c:v>
                </c:pt>
              </c:strCache>
            </c:strRef>
          </c:cat>
          <c:val>
            <c:numRef>
              <c:f>'número de envolvidos'!$D$70:$D$72</c:f>
              <c:numCache>
                <c:formatCode>General</c:formatCode>
                <c:ptCount val="3"/>
                <c:pt idx="0">
                  <c:v>10144</c:v>
                </c:pt>
                <c:pt idx="1">
                  <c:v>4019</c:v>
                </c:pt>
                <c:pt idx="2">
                  <c:v>6819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4304000"/>
        <c:axId val="124395904"/>
      </c:barChart>
      <c:catAx>
        <c:axId val="124304000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pt-BR"/>
          </a:p>
        </c:txPr>
        <c:crossAx val="124395904"/>
        <c:crosses val="autoZero"/>
        <c:auto val="1"/>
        <c:lblAlgn val="ctr"/>
        <c:lblOffset val="100"/>
        <c:noMultiLvlLbl val="0"/>
      </c:catAx>
      <c:valAx>
        <c:axId val="12439590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pt-BR"/>
          </a:p>
        </c:txPr>
        <c:crossAx val="12430400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90915594533144106"/>
          <c:y val="0.31603627390887706"/>
          <c:w val="7.8245631554652029E-2"/>
          <c:h val="0.12042246216228991"/>
        </c:manualLayout>
      </c:layout>
      <c:overlay val="0"/>
      <c:txPr>
        <a:bodyPr/>
        <a:lstStyle/>
        <a:p>
          <a:pPr>
            <a:defRPr sz="1400"/>
          </a:pPr>
          <a:endParaRPr lang="pt-BR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405018333859929"/>
          <c:y val="4.4588432470037714E-2"/>
          <c:w val="0.73190290843588879"/>
          <c:h val="0.8548025171552351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'[DADOS sinan com gráficos 27-8.xlsx]sexo'!$A$5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dLbls>
            <c:dLbl>
              <c:idx val="0"/>
              <c:layout>
                <c:manualLayout>
                  <c:x val="5.3655264922870564E-3"/>
                  <c:y val="0.12698412698412698"/>
                </c:manualLayout>
              </c:layout>
              <c:tx>
                <c:rich>
                  <a:bodyPr/>
                  <a:lstStyle/>
                  <a:p>
                    <a:r>
                      <a:rPr lang="en-US" sz="1400" b="1"/>
                      <a:t>9463 </a:t>
                    </a:r>
                  </a:p>
                  <a:p>
                    <a:r>
                      <a:rPr lang="en-US" sz="1400" b="1"/>
                      <a:t>37%</a:t>
                    </a:r>
                    <a:endParaRPr lang="en-US" b="1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6828435472104483E-3"/>
                  <c:y val="0.11919109508901762"/>
                </c:manualLayout>
              </c:layout>
              <c:tx>
                <c:rich>
                  <a:bodyPr/>
                  <a:lstStyle/>
                  <a:p>
                    <a:r>
                      <a:rPr lang="en-US" sz="1400" b="1"/>
                      <a:t>5</a:t>
                    </a:r>
                    <a:r>
                      <a:rPr lang="en-US" sz="1400"/>
                      <a:t>301</a:t>
                    </a:r>
                  </a:p>
                  <a:p>
                    <a:r>
                      <a:rPr lang="en-US" sz="1400"/>
                      <a:t>25%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'[DADOS sinan com gráficos 27-8.xlsx]sexo'!$B$4:$C$4</c:f>
              <c:strCache>
                <c:ptCount val="2"/>
                <c:pt idx="0">
                  <c:v>2015</c:v>
                </c:pt>
                <c:pt idx="1">
                  <c:v>2016</c:v>
                </c:pt>
              </c:strCache>
            </c:strRef>
          </c:cat>
          <c:val>
            <c:numRef>
              <c:f>'[DADOS sinan com gráficos 27-8.xlsx]sexo'!$B$5:$C$5</c:f>
              <c:numCache>
                <c:formatCode>General</c:formatCode>
                <c:ptCount val="2"/>
                <c:pt idx="0">
                  <c:v>9463</c:v>
                </c:pt>
                <c:pt idx="1">
                  <c:v>5301</c:v>
                </c:pt>
              </c:numCache>
            </c:numRef>
          </c:val>
        </c:ser>
        <c:ser>
          <c:idx val="1"/>
          <c:order val="1"/>
          <c:tx>
            <c:strRef>
              <c:f>'[DADOS sinan com gráficos 27-8.xlsx]sexo'!$A$6</c:f>
              <c:strCache>
                <c:ptCount val="1"/>
                <c:pt idx="0">
                  <c:v>Feminino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0"/>
                  <c:y val="0.13492063492063489"/>
                </c:manualLayout>
              </c:layout>
              <c:tx>
                <c:rich>
                  <a:bodyPr/>
                  <a:lstStyle/>
                  <a:p>
                    <a:r>
                      <a:rPr lang="en-US" sz="1400" b="1"/>
                      <a:t>1</a:t>
                    </a:r>
                    <a:r>
                      <a:rPr lang="en-US" sz="1400"/>
                      <a:t>6264</a:t>
                    </a:r>
                  </a:p>
                  <a:p>
                    <a:r>
                      <a:rPr lang="en-US" sz="1400"/>
                      <a:t>63%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"/>
                  <c:y val="0.14285714285714363"/>
                </c:manualLayout>
              </c:layout>
              <c:tx>
                <c:rich>
                  <a:bodyPr/>
                  <a:lstStyle/>
                  <a:p>
                    <a:r>
                      <a:rPr lang="en-US" sz="1400" b="1"/>
                      <a:t>1</a:t>
                    </a:r>
                    <a:r>
                      <a:rPr lang="en-US" sz="1400"/>
                      <a:t>5666</a:t>
                    </a:r>
                  </a:p>
                  <a:p>
                    <a:r>
                      <a:rPr lang="en-US" sz="1400"/>
                      <a:t>74%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'[DADOS sinan com gráficos 27-8.xlsx]sexo'!$B$4:$C$4</c:f>
              <c:strCache>
                <c:ptCount val="2"/>
                <c:pt idx="0">
                  <c:v>2015</c:v>
                </c:pt>
                <c:pt idx="1">
                  <c:v>2016</c:v>
                </c:pt>
              </c:strCache>
            </c:strRef>
          </c:cat>
          <c:val>
            <c:numRef>
              <c:f>'[DADOS sinan com gráficos 27-8.xlsx]sexo'!$B$6:$C$6</c:f>
              <c:numCache>
                <c:formatCode>General</c:formatCode>
                <c:ptCount val="2"/>
                <c:pt idx="0">
                  <c:v>16264</c:v>
                </c:pt>
                <c:pt idx="1">
                  <c:v>15666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0631680"/>
        <c:axId val="120633216"/>
      </c:barChart>
      <c:catAx>
        <c:axId val="120631680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pt-BR"/>
          </a:p>
        </c:txPr>
        <c:crossAx val="120633216"/>
        <c:crosses val="autoZero"/>
        <c:auto val="1"/>
        <c:lblAlgn val="ctr"/>
        <c:lblOffset val="100"/>
        <c:noMultiLvlLbl val="0"/>
      </c:catAx>
      <c:valAx>
        <c:axId val="12063321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pt-BR"/>
          </a:p>
        </c:txPr>
        <c:crossAx val="12063168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3015182466817006"/>
          <c:y val="0.42824240719910123"/>
          <c:w val="0.16162162682898792"/>
          <c:h val="0.20299117730765581"/>
        </c:manualLayout>
      </c:layout>
      <c:overlay val="0"/>
      <c:txPr>
        <a:bodyPr/>
        <a:lstStyle/>
        <a:p>
          <a:pPr>
            <a:defRPr sz="1400"/>
          </a:pPr>
          <a:endParaRPr lang="pt-BR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'faixa etária'!$B$15</c:f>
              <c:strCache>
                <c:ptCount val="1"/>
                <c:pt idx="0">
                  <c:v>2015</c:v>
                </c:pt>
              </c:strCache>
            </c:strRef>
          </c:tx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sz="1400"/>
                      <a:t>5%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tx>
                <c:rich>
                  <a:bodyPr/>
                  <a:lstStyle/>
                  <a:p>
                    <a:r>
                      <a:rPr lang="en-US" sz="1400"/>
                      <a:t>6,6%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tx>
                <c:rich>
                  <a:bodyPr/>
                  <a:lstStyle/>
                  <a:p>
                    <a:r>
                      <a:rPr lang="en-US" sz="1400"/>
                      <a:t>5%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tx>
                <c:rich>
                  <a:bodyPr/>
                  <a:lstStyle/>
                  <a:p>
                    <a:r>
                      <a:rPr lang="en-US" sz="1400"/>
                      <a:t>22%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tx>
                <c:rich>
                  <a:bodyPr/>
                  <a:lstStyle/>
                  <a:p>
                    <a:r>
                      <a:rPr lang="en-US" sz="1400"/>
                      <a:t>40%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tx>
                <c:rich>
                  <a:bodyPr/>
                  <a:lstStyle/>
                  <a:p>
                    <a:r>
                      <a:rPr lang="en-US" sz="1400"/>
                      <a:t>15%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tx>
                <c:rich>
                  <a:bodyPr/>
                  <a:lstStyle/>
                  <a:p>
                    <a:r>
                      <a:rPr lang="en-US" sz="1400"/>
                      <a:t>6%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'faixa etária'!$A$16:$A$22</c:f>
              <c:strCache>
                <c:ptCount val="7"/>
                <c:pt idx="0">
                  <c:v>&lt;1 Ano</c:v>
                </c:pt>
                <c:pt idx="1">
                  <c:v>1-4</c:v>
                </c:pt>
                <c:pt idx="2">
                  <c:v>5-9</c:v>
                </c:pt>
                <c:pt idx="3">
                  <c:v>10-19</c:v>
                </c:pt>
                <c:pt idx="4">
                  <c:v>20-39</c:v>
                </c:pt>
                <c:pt idx="5">
                  <c:v>40-59</c:v>
                </c:pt>
                <c:pt idx="6">
                  <c:v>60 e +</c:v>
                </c:pt>
              </c:strCache>
            </c:strRef>
          </c:cat>
          <c:val>
            <c:numRef>
              <c:f>'faixa etária'!$B$16:$B$22</c:f>
              <c:numCache>
                <c:formatCode>General</c:formatCode>
                <c:ptCount val="7"/>
                <c:pt idx="0">
                  <c:v>1232</c:v>
                </c:pt>
                <c:pt idx="1">
                  <c:v>1701</c:v>
                </c:pt>
                <c:pt idx="2">
                  <c:v>1279</c:v>
                </c:pt>
                <c:pt idx="3">
                  <c:v>5763</c:v>
                </c:pt>
                <c:pt idx="4">
                  <c:v>10328</c:v>
                </c:pt>
                <c:pt idx="5">
                  <c:v>3906</c:v>
                </c:pt>
                <c:pt idx="6">
                  <c:v>1527</c:v>
                </c:pt>
              </c:numCache>
            </c:numRef>
          </c:val>
        </c:ser>
        <c:ser>
          <c:idx val="1"/>
          <c:order val="1"/>
          <c:tx>
            <c:strRef>
              <c:f>'faixa etária'!$C$15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chemeClr val="accent3">
                <a:lumMod val="75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1.4388489208633155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sz="1400"/>
                      <a:t>3,5%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4388489208633155E-2"/>
                  <c:y val="4.0404027549820493E-3"/>
                </c:manualLayout>
              </c:layout>
              <c:tx>
                <c:rich>
                  <a:bodyPr/>
                  <a:lstStyle/>
                  <a:p>
                    <a:r>
                      <a:rPr lang="en-US" sz="1400"/>
                      <a:t>6,3%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tx>
                <c:rich>
                  <a:bodyPr/>
                  <a:lstStyle/>
                  <a:p>
                    <a:r>
                      <a:rPr lang="en-US" sz="1400"/>
                      <a:t>5%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4388489208633155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sz="1400"/>
                      <a:t>23%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1.9184652278177512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sz="1400"/>
                      <a:t>40,5%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1.6786570743405293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sz="1400"/>
                      <a:t>16%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2.877697841726631E-2"/>
                  <c:y val="8.0808055099640848E-3"/>
                </c:manualLayout>
              </c:layout>
              <c:tx>
                <c:rich>
                  <a:bodyPr/>
                  <a:lstStyle/>
                  <a:p>
                    <a:r>
                      <a:rPr lang="en-US" sz="1400"/>
                      <a:t>5,7%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'faixa etária'!$A$16:$A$22</c:f>
              <c:strCache>
                <c:ptCount val="7"/>
                <c:pt idx="0">
                  <c:v>&lt;1 Ano</c:v>
                </c:pt>
                <c:pt idx="1">
                  <c:v>1-4</c:v>
                </c:pt>
                <c:pt idx="2">
                  <c:v>5-9</c:v>
                </c:pt>
                <c:pt idx="3">
                  <c:v>10-19</c:v>
                </c:pt>
                <c:pt idx="4">
                  <c:v>20-39</c:v>
                </c:pt>
                <c:pt idx="5">
                  <c:v>40-59</c:v>
                </c:pt>
                <c:pt idx="6">
                  <c:v>60 e +</c:v>
                </c:pt>
              </c:strCache>
            </c:strRef>
          </c:cat>
          <c:val>
            <c:numRef>
              <c:f>'faixa etária'!$C$16:$C$22</c:f>
              <c:numCache>
                <c:formatCode>General</c:formatCode>
                <c:ptCount val="7"/>
                <c:pt idx="0">
                  <c:v>751</c:v>
                </c:pt>
                <c:pt idx="1">
                  <c:v>1317</c:v>
                </c:pt>
                <c:pt idx="2">
                  <c:v>1021</c:v>
                </c:pt>
                <c:pt idx="3">
                  <c:v>4870</c:v>
                </c:pt>
                <c:pt idx="4">
                  <c:v>8491</c:v>
                </c:pt>
                <c:pt idx="5">
                  <c:v>3350</c:v>
                </c:pt>
                <c:pt idx="6">
                  <c:v>1182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0747136"/>
        <c:axId val="120748672"/>
      </c:barChart>
      <c:catAx>
        <c:axId val="12074713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pt-BR"/>
          </a:p>
        </c:txPr>
        <c:crossAx val="120748672"/>
        <c:crosses val="autoZero"/>
        <c:auto val="1"/>
        <c:lblAlgn val="ctr"/>
        <c:lblOffset val="100"/>
        <c:noMultiLvlLbl val="0"/>
      </c:catAx>
      <c:valAx>
        <c:axId val="12074867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pt-BR"/>
          </a:p>
        </c:txPr>
        <c:crossAx val="120747136"/>
        <c:crosses val="autoZero"/>
        <c:crossBetween val="between"/>
      </c:valAx>
    </c:plotArea>
    <c:legend>
      <c:legendPos val="r"/>
      <c:overlay val="0"/>
      <c:txPr>
        <a:bodyPr/>
        <a:lstStyle/>
        <a:p>
          <a:pPr>
            <a:defRPr sz="1400"/>
          </a:pPr>
          <a:endParaRPr lang="pt-BR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'Z:\APAV\OFICINA QUALIFICAÇÃO MACRO REGIONAL 2017\Dados do sinan para apresentação\[outros dados sinan.xlsx]Plan2'!$B$16</c:f>
              <c:strCache>
                <c:ptCount val="1"/>
                <c:pt idx="0">
                  <c:v>2015</c:v>
                </c:pt>
              </c:strCache>
            </c:strRef>
          </c:tx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sz="1600"/>
                      <a:t>20%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tx>
                <c:rich>
                  <a:bodyPr/>
                  <a:lstStyle/>
                  <a:p>
                    <a:r>
                      <a:rPr lang="en-US" sz="1600"/>
                      <a:t>26%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tx>
                <c:rich>
                  <a:bodyPr/>
                  <a:lstStyle/>
                  <a:p>
                    <a:r>
                      <a:rPr lang="en-US" sz="1600"/>
                      <a:t>13%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tx>
                <c:rich>
                  <a:bodyPr/>
                  <a:lstStyle/>
                  <a:p>
                    <a:r>
                      <a:rPr lang="en-US" sz="1600"/>
                      <a:t>0,5%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tx>
                <c:rich>
                  <a:bodyPr/>
                  <a:lstStyle/>
                  <a:p>
                    <a:r>
                      <a:rPr lang="en-US" sz="1600"/>
                      <a:t>40,5%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tx>
                <c:rich>
                  <a:bodyPr/>
                  <a:lstStyle/>
                  <a:p>
                    <a:r>
                      <a:rPr lang="en-US" sz="1600"/>
                      <a:t>0,2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'Z:\APAV\OFICINA QUALIFICAÇÃO MACRO REGIONAL 2017\Dados do sinan para apresentação\[outros dados sinan.xlsx]Plan2'!$A$17:$A$22</c:f>
              <c:strCache>
                <c:ptCount val="6"/>
                <c:pt idx="0">
                  <c:v>Ign/Branco</c:v>
                </c:pt>
                <c:pt idx="1">
                  <c:v>Branca</c:v>
                </c:pt>
                <c:pt idx="2">
                  <c:v>Preta</c:v>
                </c:pt>
                <c:pt idx="3">
                  <c:v>Amarela</c:v>
                </c:pt>
                <c:pt idx="4">
                  <c:v>Parda</c:v>
                </c:pt>
                <c:pt idx="5">
                  <c:v>Indigena</c:v>
                </c:pt>
              </c:strCache>
            </c:strRef>
          </c:cat>
          <c:val>
            <c:numRef>
              <c:f>'Z:\APAV\OFICINA QUALIFICAÇÃO MACRO REGIONAL 2017\Dados do sinan para apresentação\[outros dados sinan.xlsx]Plan2'!$B$17:$B$22</c:f>
              <c:numCache>
                <c:formatCode>General</c:formatCode>
                <c:ptCount val="6"/>
                <c:pt idx="0">
                  <c:v>5118</c:v>
                </c:pt>
                <c:pt idx="1">
                  <c:v>6693</c:v>
                </c:pt>
                <c:pt idx="2">
                  <c:v>3311</c:v>
                </c:pt>
                <c:pt idx="3">
                  <c:v>127</c:v>
                </c:pt>
                <c:pt idx="4">
                  <c:v>10441</c:v>
                </c:pt>
                <c:pt idx="5">
                  <c:v>47</c:v>
                </c:pt>
              </c:numCache>
            </c:numRef>
          </c:val>
        </c:ser>
        <c:ser>
          <c:idx val="1"/>
          <c:order val="1"/>
          <c:tx>
            <c:strRef>
              <c:f>'Z:\APAV\OFICINA QUALIFICAÇÃO MACRO REGIONAL 2017\Dados do sinan para apresentação\[outros dados sinan.xlsx]Plan2'!$C$16</c:f>
              <c:strCache>
                <c:ptCount val="1"/>
                <c:pt idx="0">
                  <c:v>2016</c:v>
                </c:pt>
              </c:strCache>
            </c:strRef>
          </c:tx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sz="1400"/>
                      <a:t>27%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tx>
                <c:rich>
                  <a:bodyPr/>
                  <a:lstStyle/>
                  <a:p>
                    <a:r>
                      <a:rPr lang="en-US" sz="1400"/>
                      <a:t>28%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tx>
                <c:rich>
                  <a:bodyPr/>
                  <a:lstStyle/>
                  <a:p>
                    <a:r>
                      <a:rPr lang="en-US" sz="1400"/>
                      <a:t>14%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7.7821011673151804E-3"/>
                  <c:y val="-2.9878609327184311E-2"/>
                </c:manualLayout>
              </c:layout>
              <c:tx>
                <c:rich>
                  <a:bodyPr/>
                  <a:lstStyle/>
                  <a:p>
                    <a:r>
                      <a:rPr lang="en-US" sz="1400"/>
                      <a:t>0,6%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tx>
                <c:rich>
                  <a:bodyPr/>
                  <a:lstStyle/>
                  <a:p>
                    <a:r>
                      <a:rPr lang="en-US" sz="1400"/>
                      <a:t>30%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1.0376134889753662E-2"/>
                  <c:y val="-2.6143783161286262E-2"/>
                </c:manualLayout>
              </c:layout>
              <c:tx>
                <c:rich>
                  <a:bodyPr/>
                  <a:lstStyle/>
                  <a:p>
                    <a:r>
                      <a:rPr lang="en-US" sz="1400"/>
                      <a:t>0,3%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'Z:\APAV\OFICINA QUALIFICAÇÃO MACRO REGIONAL 2017\Dados do sinan para apresentação\[outros dados sinan.xlsx]Plan2'!$A$17:$A$22</c:f>
              <c:strCache>
                <c:ptCount val="6"/>
                <c:pt idx="0">
                  <c:v>Ign/Branco</c:v>
                </c:pt>
                <c:pt idx="1">
                  <c:v>Branca</c:v>
                </c:pt>
                <c:pt idx="2">
                  <c:v>Preta</c:v>
                </c:pt>
                <c:pt idx="3">
                  <c:v>Amarela</c:v>
                </c:pt>
                <c:pt idx="4">
                  <c:v>Parda</c:v>
                </c:pt>
                <c:pt idx="5">
                  <c:v>Indigena</c:v>
                </c:pt>
              </c:strCache>
            </c:strRef>
          </c:cat>
          <c:val>
            <c:numRef>
              <c:f>'Z:\APAV\OFICINA QUALIFICAÇÃO MACRO REGIONAL 2017\Dados do sinan para apresentação\[outros dados sinan.xlsx]Plan2'!$C$17:$C$22</c:f>
              <c:numCache>
                <c:formatCode>General</c:formatCode>
                <c:ptCount val="6"/>
                <c:pt idx="0">
                  <c:v>5671</c:v>
                </c:pt>
                <c:pt idx="1">
                  <c:v>5889</c:v>
                </c:pt>
                <c:pt idx="2">
                  <c:v>2995</c:v>
                </c:pt>
                <c:pt idx="3">
                  <c:v>135</c:v>
                </c:pt>
                <c:pt idx="4">
                  <c:v>6233</c:v>
                </c:pt>
                <c:pt idx="5">
                  <c:v>59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0703616"/>
        <c:axId val="120705408"/>
      </c:barChart>
      <c:catAx>
        <c:axId val="12070361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pt-BR"/>
          </a:p>
        </c:txPr>
        <c:crossAx val="120705408"/>
        <c:crosses val="autoZero"/>
        <c:auto val="1"/>
        <c:lblAlgn val="ctr"/>
        <c:lblOffset val="100"/>
        <c:noMultiLvlLbl val="0"/>
      </c:catAx>
      <c:valAx>
        <c:axId val="12070540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pt-BR"/>
          </a:p>
        </c:txPr>
        <c:crossAx val="120703616"/>
        <c:crosses val="autoZero"/>
        <c:crossBetween val="between"/>
      </c:valAx>
    </c:plotArea>
    <c:legend>
      <c:legendPos val="r"/>
      <c:overlay val="0"/>
      <c:txPr>
        <a:bodyPr/>
        <a:lstStyle/>
        <a:p>
          <a:pPr>
            <a:defRPr sz="1400"/>
          </a:pPr>
          <a:endParaRPr lang="pt-BR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escolaridade!$B$5</c:f>
              <c:strCache>
                <c:ptCount val="1"/>
                <c:pt idx="0">
                  <c:v>2015</c:v>
                </c:pt>
              </c:strCache>
            </c:strRef>
          </c:tx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sz="1400"/>
                      <a:t>57%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2.2259321090706751E-3"/>
                  <c:y val="2.0887728459530092E-2"/>
                </c:manualLayout>
              </c:layout>
              <c:tx>
                <c:rich>
                  <a:bodyPr/>
                  <a:lstStyle/>
                  <a:p>
                    <a:r>
                      <a:rPr lang="en-US" sz="1400"/>
                      <a:t>0,2%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0"/>
                  <c:y val="1.7406440382941684E-2"/>
                </c:manualLayout>
              </c:layout>
              <c:tx>
                <c:rich>
                  <a:bodyPr/>
                  <a:lstStyle/>
                  <a:p>
                    <a:r>
                      <a:rPr lang="en-US" sz="1400"/>
                      <a:t>3,6%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tx>
                <c:rich>
                  <a:bodyPr/>
                  <a:lstStyle/>
                  <a:p>
                    <a:r>
                      <a:rPr lang="en-US" sz="1400"/>
                      <a:t>2%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1.5581524763494756E-2"/>
                  <c:y val="6.3822877450127333E-17"/>
                </c:manualLayout>
              </c:layout>
              <c:tx>
                <c:rich>
                  <a:bodyPr/>
                  <a:lstStyle/>
                  <a:p>
                    <a:r>
                      <a:rPr lang="en-US" sz="1400"/>
                      <a:t>8%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tx>
                <c:rich>
                  <a:bodyPr/>
                  <a:lstStyle/>
                  <a:p>
                    <a:r>
                      <a:rPr lang="en-US" sz="1400"/>
                      <a:t>2,5%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tx>
                <c:rich>
                  <a:bodyPr/>
                  <a:lstStyle/>
                  <a:p>
                    <a:r>
                      <a:rPr lang="en-US" sz="1400"/>
                      <a:t>4,3%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tx>
                <c:rich>
                  <a:bodyPr/>
                  <a:lstStyle/>
                  <a:p>
                    <a:r>
                      <a:rPr lang="en-US" sz="1400"/>
                      <a:t>6%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-6.6777963272120324E-3"/>
                  <c:y val="-6.3822877450127333E-17"/>
                </c:manualLayout>
              </c:layout>
              <c:tx>
                <c:rich>
                  <a:bodyPr/>
                  <a:lstStyle/>
                  <a:p>
                    <a:r>
                      <a:rPr lang="en-US" sz="1400"/>
                      <a:t>1%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tx>
                <c:rich>
                  <a:bodyPr/>
                  <a:lstStyle/>
                  <a:p>
                    <a:r>
                      <a:rPr lang="en-US" sz="1400"/>
                      <a:t>1%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tx>
                <c:rich>
                  <a:bodyPr/>
                  <a:lstStyle/>
                  <a:p>
                    <a:r>
                      <a:rPr lang="en-US" sz="1400"/>
                      <a:t>14%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escolaridade!$A$6:$A$16</c:f>
              <c:strCache>
                <c:ptCount val="11"/>
                <c:pt idx="0">
                  <c:v>Ign/Branco</c:v>
                </c:pt>
                <c:pt idx="1">
                  <c:v>Analfabeto</c:v>
                </c:pt>
                <c:pt idx="2">
                  <c:v>1ª a 4ª série incompleta do EF</c:v>
                </c:pt>
                <c:pt idx="3">
                  <c:v>4ª série completa do EF</c:v>
                </c:pt>
                <c:pt idx="4">
                  <c:v>5ª a 8ª série incompleta do EF</c:v>
                </c:pt>
                <c:pt idx="5">
                  <c:v>Ensino fundamental completo</c:v>
                </c:pt>
                <c:pt idx="6">
                  <c:v>Ensino médio incompleto</c:v>
                </c:pt>
                <c:pt idx="7">
                  <c:v>Ensino médio completo</c:v>
                </c:pt>
                <c:pt idx="8">
                  <c:v>Educação superior incompleta</c:v>
                </c:pt>
                <c:pt idx="9">
                  <c:v>Educação superior completa</c:v>
                </c:pt>
                <c:pt idx="10">
                  <c:v>Não se aplica</c:v>
                </c:pt>
              </c:strCache>
            </c:strRef>
          </c:cat>
          <c:val>
            <c:numRef>
              <c:f>escolaridade!$B$6:$B$16</c:f>
              <c:numCache>
                <c:formatCode>General</c:formatCode>
                <c:ptCount val="11"/>
                <c:pt idx="0">
                  <c:v>14918</c:v>
                </c:pt>
                <c:pt idx="1">
                  <c:v>70</c:v>
                </c:pt>
                <c:pt idx="2">
                  <c:v>926</c:v>
                </c:pt>
                <c:pt idx="3">
                  <c:v>511</c:v>
                </c:pt>
                <c:pt idx="4">
                  <c:v>1984</c:v>
                </c:pt>
                <c:pt idx="5">
                  <c:v>640</c:v>
                </c:pt>
                <c:pt idx="6">
                  <c:v>1107</c:v>
                </c:pt>
                <c:pt idx="7">
                  <c:v>1516</c:v>
                </c:pt>
                <c:pt idx="8">
                  <c:v>288</c:v>
                </c:pt>
                <c:pt idx="9">
                  <c:v>252</c:v>
                </c:pt>
                <c:pt idx="10">
                  <c:v>3525</c:v>
                </c:pt>
              </c:numCache>
            </c:numRef>
          </c:val>
        </c:ser>
        <c:ser>
          <c:idx val="1"/>
          <c:order val="1"/>
          <c:tx>
            <c:strRef>
              <c:f>escolaridade!$C$5</c:f>
              <c:strCache>
                <c:ptCount val="1"/>
                <c:pt idx="0">
                  <c:v>2016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2711300346007596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sz="1200"/>
                      <a:t>50%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2.2259321090706552E-3"/>
                  <c:y val="-1.7406440382941684E-2"/>
                </c:manualLayout>
              </c:layout>
              <c:tx>
                <c:rich>
                  <a:bodyPr/>
                  <a:lstStyle/>
                  <a:p>
                    <a:r>
                      <a:rPr lang="en-US" sz="1200"/>
                      <a:t>0,5%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7807456872565387E-2"/>
                  <c:y val="-2.4369290653289813E-2"/>
                </c:manualLayout>
              </c:layout>
              <c:tx>
                <c:rich>
                  <a:bodyPr/>
                  <a:lstStyle/>
                  <a:p>
                    <a:r>
                      <a:rPr lang="en-US" sz="1200"/>
                      <a:t>4,4%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9119530742949521E-2"/>
                  <c:y val="1.6396803990661391E-2"/>
                </c:manualLayout>
              </c:layout>
              <c:tx>
                <c:rich>
                  <a:bodyPr/>
                  <a:lstStyle/>
                  <a:p>
                    <a:r>
                      <a:rPr lang="en-US" sz="1200"/>
                      <a:t>2,6%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4.4518642181413494E-3"/>
                  <c:y val="-3.4812880765883454E-3"/>
                </c:manualLayout>
              </c:layout>
              <c:tx>
                <c:rich>
                  <a:bodyPr/>
                  <a:lstStyle/>
                  <a:p>
                    <a:r>
                      <a:rPr lang="en-US" sz="1200"/>
                      <a:t>9,5%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2.6059667044002144E-2"/>
                  <c:y val="2.5732590558721007E-2"/>
                </c:manualLayout>
              </c:layout>
              <c:tx>
                <c:rich>
                  <a:bodyPr/>
                  <a:lstStyle/>
                  <a:p>
                    <a:r>
                      <a:rPr lang="en-US" sz="1200"/>
                      <a:t>3,5%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1.5581524763494756E-2"/>
                  <c:y val="3.1331592689295175E-2"/>
                </c:manualLayout>
              </c:layout>
              <c:tx>
                <c:rich>
                  <a:bodyPr/>
                  <a:lstStyle/>
                  <a:p>
                    <a:r>
                      <a:rPr lang="en-US" sz="1200"/>
                      <a:t>6%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1.5581524763494833E-2"/>
                  <c:y val="6.9625761531766899E-3"/>
                </c:manualLayout>
              </c:layout>
              <c:tx>
                <c:rich>
                  <a:bodyPr/>
                  <a:lstStyle/>
                  <a:p>
                    <a:r>
                      <a:rPr lang="en-US" sz="1200"/>
                      <a:t>9%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6.6777963272121104E-3"/>
                  <c:y val="1.0443864229765083E-2"/>
                </c:manualLayout>
              </c:layout>
              <c:tx>
                <c:rich>
                  <a:bodyPr/>
                  <a:lstStyle/>
                  <a:p>
                    <a:r>
                      <a:rPr lang="en-US" sz="1200"/>
                      <a:t>2%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1.3355592654424039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sz="1200"/>
                      <a:t>1,6%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1.3355592654424039E-2"/>
                  <c:y val="6.9625761531766899E-3"/>
                </c:manualLayout>
              </c:layout>
              <c:tx>
                <c:rich>
                  <a:bodyPr/>
                  <a:lstStyle/>
                  <a:p>
                    <a:r>
                      <a:rPr lang="en-US" sz="1200"/>
                      <a:t>12%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/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escolaridade!$A$6:$A$16</c:f>
              <c:strCache>
                <c:ptCount val="11"/>
                <c:pt idx="0">
                  <c:v>Ign/Branco</c:v>
                </c:pt>
                <c:pt idx="1">
                  <c:v>Analfabeto</c:v>
                </c:pt>
                <c:pt idx="2">
                  <c:v>1ª a 4ª série incompleta do EF</c:v>
                </c:pt>
                <c:pt idx="3">
                  <c:v>4ª série completa do EF</c:v>
                </c:pt>
                <c:pt idx="4">
                  <c:v>5ª a 8ª série incompleta do EF</c:v>
                </c:pt>
                <c:pt idx="5">
                  <c:v>Ensino fundamental completo</c:v>
                </c:pt>
                <c:pt idx="6">
                  <c:v>Ensino médio incompleto</c:v>
                </c:pt>
                <c:pt idx="7">
                  <c:v>Ensino médio completo</c:v>
                </c:pt>
                <c:pt idx="8">
                  <c:v>Educação superior incompleta</c:v>
                </c:pt>
                <c:pt idx="9">
                  <c:v>Educação superior completa</c:v>
                </c:pt>
                <c:pt idx="10">
                  <c:v>Não se aplica</c:v>
                </c:pt>
              </c:strCache>
            </c:strRef>
          </c:cat>
          <c:val>
            <c:numRef>
              <c:f>escolaridade!$C$6:$C$16</c:f>
              <c:numCache>
                <c:formatCode>General</c:formatCode>
                <c:ptCount val="11"/>
                <c:pt idx="0">
                  <c:v>10298</c:v>
                </c:pt>
                <c:pt idx="1">
                  <c:v>99</c:v>
                </c:pt>
                <c:pt idx="2">
                  <c:v>931</c:v>
                </c:pt>
                <c:pt idx="3">
                  <c:v>554</c:v>
                </c:pt>
                <c:pt idx="4">
                  <c:v>2007</c:v>
                </c:pt>
                <c:pt idx="5">
                  <c:v>737</c:v>
                </c:pt>
                <c:pt idx="6">
                  <c:v>1271</c:v>
                </c:pt>
                <c:pt idx="7">
                  <c:v>1811</c:v>
                </c:pt>
                <c:pt idx="8">
                  <c:v>416</c:v>
                </c:pt>
                <c:pt idx="9">
                  <c:v>346</c:v>
                </c:pt>
                <c:pt idx="10">
                  <c:v>2512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0843648"/>
        <c:axId val="123475072"/>
      </c:barChart>
      <c:catAx>
        <c:axId val="120843648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pt-BR"/>
          </a:p>
        </c:txPr>
        <c:crossAx val="123475072"/>
        <c:crosses val="autoZero"/>
        <c:auto val="1"/>
        <c:lblAlgn val="ctr"/>
        <c:lblOffset val="100"/>
        <c:noMultiLvlLbl val="0"/>
      </c:catAx>
      <c:valAx>
        <c:axId val="123475072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pt-BR"/>
          </a:p>
        </c:txPr>
        <c:crossAx val="120843648"/>
        <c:crosses val="autoZero"/>
        <c:crossBetween val="between"/>
      </c:valAx>
    </c:plotArea>
    <c:legend>
      <c:legendPos val="r"/>
      <c:overlay val="0"/>
      <c:txPr>
        <a:bodyPr/>
        <a:lstStyle/>
        <a:p>
          <a:pPr>
            <a:defRPr sz="1400"/>
          </a:pPr>
          <a:endParaRPr lang="pt-BR"/>
        </a:p>
      </c:txPr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'Situação Conjugal'!$B$4</c:f>
              <c:strCache>
                <c:ptCount val="1"/>
                <c:pt idx="0">
                  <c:v>2015</c:v>
                </c:pt>
              </c:strCache>
            </c:strRef>
          </c:tx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sz="1400"/>
                      <a:t>4</a:t>
                    </a:r>
                    <a:r>
                      <a:rPr lang="en-US"/>
                      <a:t>2%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tx>
                <c:rich>
                  <a:bodyPr/>
                  <a:lstStyle/>
                  <a:p>
                    <a:r>
                      <a:rPr lang="en-US" sz="1400"/>
                      <a:t>2</a:t>
                    </a:r>
                    <a:r>
                      <a:rPr lang="en-US"/>
                      <a:t>6%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tx>
                <c:rich>
                  <a:bodyPr/>
                  <a:lstStyle/>
                  <a:p>
                    <a:r>
                      <a:rPr lang="en-US" sz="1400"/>
                      <a:t>1</a:t>
                    </a:r>
                    <a:r>
                      <a:rPr lang="en-US"/>
                      <a:t>2%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tx>
                <c:rich>
                  <a:bodyPr/>
                  <a:lstStyle/>
                  <a:p>
                    <a:r>
                      <a:rPr lang="en-US" sz="1400"/>
                      <a:t>1</a:t>
                    </a:r>
                    <a:r>
                      <a:rPr lang="en-US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tx>
                <c:rich>
                  <a:bodyPr/>
                  <a:lstStyle/>
                  <a:p>
                    <a:r>
                      <a:rPr lang="en-US" sz="1400"/>
                      <a:t>2</a:t>
                    </a:r>
                    <a:r>
                      <a:rPr lang="en-US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tx>
                <c:rich>
                  <a:bodyPr/>
                  <a:lstStyle/>
                  <a:p>
                    <a:r>
                      <a:rPr lang="en-US" sz="1400"/>
                      <a:t>1</a:t>
                    </a:r>
                    <a:r>
                      <a:rPr lang="en-US"/>
                      <a:t>7,4%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'Situação Conjugal'!$A$5:$A$10</c:f>
              <c:strCache>
                <c:ptCount val="6"/>
                <c:pt idx="0">
                  <c:v>Ignorado,Branco</c:v>
                </c:pt>
                <c:pt idx="1">
                  <c:v>Solteiro</c:v>
                </c:pt>
                <c:pt idx="2">
                  <c:v>Casado/União Consensual</c:v>
                </c:pt>
                <c:pt idx="3">
                  <c:v>Viúvo</c:v>
                </c:pt>
                <c:pt idx="4">
                  <c:v>Separado</c:v>
                </c:pt>
                <c:pt idx="5">
                  <c:v>Nao se Aplica</c:v>
                </c:pt>
              </c:strCache>
            </c:strRef>
          </c:cat>
          <c:val>
            <c:numRef>
              <c:f>'Situação Conjugal'!$B$5:$B$10</c:f>
              <c:numCache>
                <c:formatCode>General</c:formatCode>
                <c:ptCount val="6"/>
                <c:pt idx="0">
                  <c:v>10789</c:v>
                </c:pt>
                <c:pt idx="1">
                  <c:v>6641</c:v>
                </c:pt>
                <c:pt idx="2">
                  <c:v>3013</c:v>
                </c:pt>
                <c:pt idx="3">
                  <c:v>276</c:v>
                </c:pt>
                <c:pt idx="4">
                  <c:v>523</c:v>
                </c:pt>
                <c:pt idx="5">
                  <c:v>4495</c:v>
                </c:pt>
              </c:numCache>
            </c:numRef>
          </c:val>
        </c:ser>
        <c:ser>
          <c:idx val="1"/>
          <c:order val="1"/>
          <c:tx>
            <c:strRef>
              <c:f>'Situação Conjugal'!$C$4</c:f>
              <c:strCache>
                <c:ptCount val="1"/>
                <c:pt idx="0">
                  <c:v>2016</c:v>
                </c:pt>
              </c:strCache>
            </c:strRef>
          </c:tx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sz="1400"/>
                      <a:t>2</a:t>
                    </a:r>
                    <a:r>
                      <a:rPr lang="en-US"/>
                      <a:t>8%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9444444444444445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sz="1400"/>
                      <a:t>3</a:t>
                    </a:r>
                    <a:r>
                      <a:rPr lang="en-US"/>
                      <a:t>4%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1111111111111125E-2"/>
                  <c:y val="9.1012514220704908E-3"/>
                </c:manualLayout>
              </c:layout>
              <c:tx>
                <c:rich>
                  <a:bodyPr/>
                  <a:lstStyle/>
                  <a:p>
                    <a:r>
                      <a:rPr lang="en-US" sz="1400"/>
                      <a:t>1</a:t>
                    </a:r>
                    <a:r>
                      <a:rPr lang="en-US"/>
                      <a:t>6%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2.7777777777777981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sz="1400"/>
                      <a:t>1</a:t>
                    </a:r>
                    <a:r>
                      <a:rPr lang="en-US"/>
                      <a:t>,6%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1.3888888888888954E-2"/>
                  <c:y val="4.5506257110352714E-3"/>
                </c:manualLayout>
              </c:layout>
              <c:tx>
                <c:rich>
                  <a:bodyPr/>
                  <a:lstStyle/>
                  <a:p>
                    <a:r>
                      <a:rPr lang="en-US" sz="1400"/>
                      <a:t>3</a:t>
                    </a:r>
                    <a:r>
                      <a:rPr lang="en-US"/>
                      <a:t>,2%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2.7777559055118112E-2"/>
                  <c:y val="3.185437997724689E-2"/>
                </c:manualLayout>
              </c:layout>
              <c:tx>
                <c:rich>
                  <a:bodyPr/>
                  <a:lstStyle/>
                  <a:p>
                    <a:r>
                      <a:rPr lang="en-US" sz="1400"/>
                      <a:t>1</a:t>
                    </a:r>
                    <a:r>
                      <a:rPr lang="en-US"/>
                      <a:t>6,3%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'Situação Conjugal'!$A$5:$A$10</c:f>
              <c:strCache>
                <c:ptCount val="6"/>
                <c:pt idx="0">
                  <c:v>Ignorado,Branco</c:v>
                </c:pt>
                <c:pt idx="1">
                  <c:v>Solteiro</c:v>
                </c:pt>
                <c:pt idx="2">
                  <c:v>Casado/União Consensual</c:v>
                </c:pt>
                <c:pt idx="3">
                  <c:v>Viúvo</c:v>
                </c:pt>
                <c:pt idx="4">
                  <c:v>Separado</c:v>
                </c:pt>
                <c:pt idx="5">
                  <c:v>Nao se Aplica</c:v>
                </c:pt>
              </c:strCache>
            </c:strRef>
          </c:cat>
          <c:val>
            <c:numRef>
              <c:f>'Situação Conjugal'!$C$5:$C$10</c:f>
              <c:numCache>
                <c:formatCode>General</c:formatCode>
                <c:ptCount val="6"/>
                <c:pt idx="0">
                  <c:v>5926</c:v>
                </c:pt>
                <c:pt idx="1">
                  <c:v>7165</c:v>
                </c:pt>
                <c:pt idx="2">
                  <c:v>3421</c:v>
                </c:pt>
                <c:pt idx="3">
                  <c:v>347</c:v>
                </c:pt>
                <c:pt idx="4">
                  <c:v>691</c:v>
                </c:pt>
                <c:pt idx="5">
                  <c:v>3432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3836288"/>
        <c:axId val="123837824"/>
      </c:barChart>
      <c:catAx>
        <c:axId val="123836288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pt-BR"/>
          </a:p>
        </c:txPr>
        <c:crossAx val="123837824"/>
        <c:crosses val="autoZero"/>
        <c:auto val="1"/>
        <c:lblAlgn val="ctr"/>
        <c:lblOffset val="100"/>
        <c:noMultiLvlLbl val="0"/>
      </c:catAx>
      <c:valAx>
        <c:axId val="12383782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pt-BR"/>
          </a:p>
        </c:txPr>
        <c:crossAx val="123836288"/>
        <c:crosses val="autoZero"/>
        <c:crossBetween val="between"/>
      </c:valAx>
    </c:plotArea>
    <c:legend>
      <c:legendPos val="r"/>
      <c:overlay val="0"/>
      <c:txPr>
        <a:bodyPr/>
        <a:lstStyle/>
        <a:p>
          <a:pPr>
            <a:defRPr sz="1400"/>
          </a:pPr>
          <a:endParaRPr lang="pt-BR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590507436570429"/>
          <c:y val="7.4548702245552642E-2"/>
          <c:w val="0.73502690288713912"/>
          <c:h val="0.832619568387284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'Def transt'!$H$5</c:f>
              <c:strCache>
                <c:ptCount val="1"/>
                <c:pt idx="0">
                  <c:v>2015</c:v>
                </c:pt>
              </c:strCache>
            </c:strRef>
          </c:tx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sz="1400"/>
                      <a:t>5</a:t>
                    </a:r>
                    <a:r>
                      <a:rPr lang="en-US"/>
                      <a:t>6%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tx>
                <c:rich>
                  <a:bodyPr/>
                  <a:lstStyle/>
                  <a:p>
                    <a:r>
                      <a:rPr lang="en-US" sz="1400"/>
                      <a:t>4</a:t>
                    </a:r>
                    <a:r>
                      <a:rPr lang="en-US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tx>
                <c:rich>
                  <a:bodyPr/>
                  <a:lstStyle/>
                  <a:p>
                    <a:r>
                      <a:rPr lang="en-US" sz="1400"/>
                      <a:t>4</a:t>
                    </a:r>
                    <a:r>
                      <a:rPr lang="en-US"/>
                      <a:t>0%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'Def transt'!$G$6:$G$8</c:f>
              <c:strCache>
                <c:ptCount val="3"/>
                <c:pt idx="0">
                  <c:v>Ign/Branco</c:v>
                </c:pt>
                <c:pt idx="1">
                  <c:v>Sim</c:v>
                </c:pt>
                <c:pt idx="2">
                  <c:v>Não</c:v>
                </c:pt>
              </c:strCache>
            </c:strRef>
          </c:cat>
          <c:val>
            <c:numRef>
              <c:f>'Def transt'!$H$6:$H$8</c:f>
              <c:numCache>
                <c:formatCode>General</c:formatCode>
                <c:ptCount val="3"/>
                <c:pt idx="0">
                  <c:v>14556</c:v>
                </c:pt>
                <c:pt idx="1">
                  <c:v>995</c:v>
                </c:pt>
                <c:pt idx="2">
                  <c:v>10181</c:v>
                </c:pt>
              </c:numCache>
            </c:numRef>
          </c:val>
        </c:ser>
        <c:ser>
          <c:idx val="1"/>
          <c:order val="1"/>
          <c:tx>
            <c:strRef>
              <c:f>'Def transt'!$I$5</c:f>
              <c:strCache>
                <c:ptCount val="1"/>
                <c:pt idx="0">
                  <c:v>2016</c:v>
                </c:pt>
              </c:strCache>
            </c:strRef>
          </c:tx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sz="1400"/>
                      <a:t>4</a:t>
                    </a:r>
                    <a:r>
                      <a:rPr lang="en-US"/>
                      <a:t>1%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tx>
                <c:rich>
                  <a:bodyPr/>
                  <a:lstStyle/>
                  <a:p>
                    <a:r>
                      <a:rPr lang="en-US" sz="1400"/>
                      <a:t>6</a:t>
                    </a:r>
                    <a:r>
                      <a:rPr lang="en-US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tx>
                <c:rich>
                  <a:bodyPr/>
                  <a:lstStyle/>
                  <a:p>
                    <a:r>
                      <a:rPr lang="en-US" sz="1400"/>
                      <a:t>5</a:t>
                    </a:r>
                    <a:r>
                      <a:rPr lang="en-US"/>
                      <a:t>2%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/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'Def transt'!$G$6:$G$8</c:f>
              <c:strCache>
                <c:ptCount val="3"/>
                <c:pt idx="0">
                  <c:v>Ign/Branco</c:v>
                </c:pt>
                <c:pt idx="1">
                  <c:v>Sim</c:v>
                </c:pt>
                <c:pt idx="2">
                  <c:v>Não</c:v>
                </c:pt>
              </c:strCache>
            </c:strRef>
          </c:cat>
          <c:val>
            <c:numRef>
              <c:f>'Def transt'!$I$6:$I$8</c:f>
              <c:numCache>
                <c:formatCode>General</c:formatCode>
                <c:ptCount val="3"/>
                <c:pt idx="0">
                  <c:v>8699</c:v>
                </c:pt>
                <c:pt idx="1">
                  <c:v>1257</c:v>
                </c:pt>
                <c:pt idx="2">
                  <c:v>11026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3895168"/>
        <c:axId val="123913344"/>
      </c:barChart>
      <c:catAx>
        <c:axId val="123895168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pt-BR"/>
          </a:p>
        </c:txPr>
        <c:crossAx val="123913344"/>
        <c:crosses val="autoZero"/>
        <c:auto val="1"/>
        <c:lblAlgn val="ctr"/>
        <c:lblOffset val="100"/>
        <c:noMultiLvlLbl val="0"/>
      </c:catAx>
      <c:valAx>
        <c:axId val="12391334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pt-BR"/>
          </a:p>
        </c:txPr>
        <c:crossAx val="123895168"/>
        <c:crosses val="autoZero"/>
        <c:crossBetween val="between"/>
      </c:valAx>
    </c:plotArea>
    <c:legend>
      <c:legendPos val="r"/>
      <c:overlay val="0"/>
      <c:txPr>
        <a:bodyPr/>
        <a:lstStyle/>
        <a:p>
          <a:pPr>
            <a:defRPr sz="1400"/>
          </a:pPr>
          <a:endParaRPr lang="pt-BR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1423840769903711"/>
          <c:y val="3.7511665208515642E-2"/>
          <c:w val="0.78778470137275958"/>
          <c:h val="0.6056762175561439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'tipo de violência'!$B$4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sz="1400"/>
                      <a:t>3</a:t>
                    </a:r>
                    <a:r>
                      <a:rPr lang="en-US"/>
                      <a:t>9%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tx>
                <c:rich>
                  <a:bodyPr/>
                  <a:lstStyle/>
                  <a:p>
                    <a:r>
                      <a:rPr lang="en-US" sz="1400"/>
                      <a:t>2</a:t>
                    </a:r>
                    <a:r>
                      <a:rPr lang="en-US"/>
                      <a:t>0%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tx>
                <c:rich>
                  <a:bodyPr/>
                  <a:lstStyle/>
                  <a:p>
                    <a:r>
                      <a:rPr lang="en-US" sz="1400"/>
                      <a:t>1</a:t>
                    </a:r>
                    <a:r>
                      <a:rPr lang="en-US"/>
                      <a:t>2%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tx>
                <c:rich>
                  <a:bodyPr/>
                  <a:lstStyle/>
                  <a:p>
                    <a:r>
                      <a:rPr lang="en-US" sz="1400"/>
                      <a:t>1</a:t>
                    </a:r>
                    <a:r>
                      <a:rPr lang="en-US"/>
                      <a:t>1,6%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4.7961504811898543E-3"/>
                  <c:y val="1.1677446467300737E-2"/>
                </c:manualLayout>
              </c:layout>
              <c:tx>
                <c:rich>
                  <a:bodyPr/>
                  <a:lstStyle/>
                  <a:p>
                    <a:r>
                      <a:rPr lang="en-US" sz="1400"/>
                      <a:t>5</a:t>
                    </a:r>
                    <a:r>
                      <a:rPr lang="en-US"/>
                      <a:t>,4%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tx>
                <c:rich>
                  <a:bodyPr/>
                  <a:lstStyle/>
                  <a:p>
                    <a:r>
                      <a:rPr lang="en-US" sz="1400"/>
                      <a:t>5</a:t>
                    </a:r>
                    <a:r>
                      <a:rPr lang="en-US"/>
                      <a:t>,4%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tx>
                <c:rich>
                  <a:bodyPr/>
                  <a:lstStyle/>
                  <a:p>
                    <a:r>
                      <a:rPr lang="en-US" sz="1400"/>
                      <a:t>5</a:t>
                    </a:r>
                    <a:r>
                      <a:rPr lang="en-US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tx>
                <c:rich>
                  <a:bodyPr/>
                  <a:lstStyle/>
                  <a:p>
                    <a:r>
                      <a:rPr lang="en-US" sz="1400"/>
                      <a:t>4</a:t>
                    </a:r>
                    <a:r>
                      <a:rPr lang="en-US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tx>
                <c:rich>
                  <a:bodyPr/>
                  <a:lstStyle/>
                  <a:p>
                    <a:r>
                      <a:rPr lang="en-US" sz="1400"/>
                      <a:t>0</a:t>
                    </a:r>
                    <a:r>
                      <a:rPr lang="en-US"/>
                      <a:t>,6%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'tipo de violência'!$A$5:$A$13</c:f>
              <c:strCache>
                <c:ptCount val="9"/>
                <c:pt idx="0">
                  <c:v>Física</c:v>
                </c:pt>
                <c:pt idx="1">
                  <c:v> Psico/moral</c:v>
                </c:pt>
                <c:pt idx="2">
                  <c:v>Outra Violência</c:v>
                </c:pt>
                <c:pt idx="3">
                  <c:v>Negli/Aband</c:v>
                </c:pt>
                <c:pt idx="4">
                  <c:v> Sexual</c:v>
                </c:pt>
                <c:pt idx="5">
                  <c:v>Lesao auto provoc</c:v>
                </c:pt>
                <c:pt idx="6">
                  <c:v> Interv Legal</c:v>
                </c:pt>
                <c:pt idx="7">
                  <c:v> Tortura</c:v>
                </c:pt>
                <c:pt idx="8">
                  <c:v>Finan/Econo</c:v>
                </c:pt>
              </c:strCache>
            </c:strRef>
          </c:cat>
          <c:val>
            <c:numRef>
              <c:f>'tipo de violência'!$B$5:$B$13</c:f>
              <c:numCache>
                <c:formatCode>General</c:formatCode>
                <c:ptCount val="9"/>
                <c:pt idx="0">
                  <c:v>14002</c:v>
                </c:pt>
                <c:pt idx="1">
                  <c:v>6894</c:v>
                </c:pt>
                <c:pt idx="2">
                  <c:v>4273</c:v>
                </c:pt>
                <c:pt idx="3">
                  <c:v>4075</c:v>
                </c:pt>
                <c:pt idx="4">
                  <c:v>1924</c:v>
                </c:pt>
                <c:pt idx="5">
                  <c:v>1815</c:v>
                </c:pt>
                <c:pt idx="6">
                  <c:v>1439</c:v>
                </c:pt>
                <c:pt idx="7">
                  <c:v>352</c:v>
                </c:pt>
                <c:pt idx="8">
                  <c:v>230</c:v>
                </c:pt>
              </c:numCache>
            </c:numRef>
          </c:val>
        </c:ser>
        <c:ser>
          <c:idx val="1"/>
          <c:order val="1"/>
          <c:tx>
            <c:strRef>
              <c:f>'tipo de violência'!$C$4</c:f>
              <c:strCache>
                <c:ptCount val="1"/>
                <c:pt idx="0">
                  <c:v>2016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3.3573141486810718E-2"/>
                  <c:y val="1.1560693641618564E-2"/>
                </c:manualLayout>
              </c:layout>
              <c:tx>
                <c:rich>
                  <a:bodyPr/>
                  <a:lstStyle/>
                  <a:p>
                    <a:r>
                      <a:rPr lang="en-US" sz="1400"/>
                      <a:t>4</a:t>
                    </a:r>
                    <a:r>
                      <a:rPr lang="en-US"/>
                      <a:t>7%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9.5923261390887735E-3"/>
                  <c:y val="1.1560693641618564E-2"/>
                </c:manualLayout>
              </c:layout>
              <c:tx>
                <c:rich>
                  <a:bodyPr/>
                  <a:lstStyle/>
                  <a:p>
                    <a:r>
                      <a:rPr lang="en-US" sz="1400"/>
                      <a:t>1</a:t>
                    </a:r>
                    <a:r>
                      <a:rPr lang="en-US"/>
                      <a:t>9%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6.5321960111427982E-3"/>
                  <c:y val="1.579426498216616E-2"/>
                </c:manualLayout>
              </c:layout>
              <c:tx>
                <c:rich>
                  <a:bodyPr/>
                  <a:lstStyle/>
                  <a:p>
                    <a:r>
                      <a:rPr lang="en-US" sz="1400"/>
                      <a:t>6</a:t>
                    </a:r>
                    <a:r>
                      <a:rPr lang="en-US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6786570743405393E-2"/>
                  <c:y val="2.3121387283236993E-2"/>
                </c:manualLayout>
              </c:layout>
              <c:tx>
                <c:rich>
                  <a:bodyPr/>
                  <a:lstStyle/>
                  <a:p>
                    <a:r>
                      <a:rPr lang="en-US" sz="1400"/>
                      <a:t>1</a:t>
                    </a:r>
                    <a:r>
                      <a:rPr lang="en-US"/>
                      <a:t>1%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1.0481627296587937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sz="1400"/>
                      <a:t>7</a:t>
                    </a:r>
                    <a:r>
                      <a:rPr lang="en-US"/>
                      <a:t>,3%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2.1582733812949641E-2"/>
                  <c:y val="-1.1560693641618564E-2"/>
                </c:manualLayout>
              </c:layout>
              <c:tx>
                <c:rich>
                  <a:bodyPr/>
                  <a:lstStyle/>
                  <a:p>
                    <a:r>
                      <a:rPr lang="en-US" sz="1400"/>
                      <a:t>7</a:t>
                    </a:r>
                    <a:r>
                      <a:rPr lang="en-US"/>
                      <a:t>,4%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7.1942446043165523E-3"/>
                  <c:y val="1.1560693641618635E-2"/>
                </c:manualLayout>
              </c:layout>
              <c:tx>
                <c:rich>
                  <a:bodyPr/>
                  <a:lstStyle/>
                  <a:p>
                    <a:r>
                      <a:rPr lang="en-US" sz="1400"/>
                      <a:t>0</a:t>
                    </a:r>
                    <a:r>
                      <a:rPr lang="en-US"/>
                      <a:t>,1%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9.5923261390887735E-3"/>
                  <c:y val="1.1560693641618564E-2"/>
                </c:manualLayout>
              </c:layout>
              <c:tx>
                <c:rich>
                  <a:bodyPr/>
                  <a:lstStyle/>
                  <a:p>
                    <a:r>
                      <a:rPr lang="en-US" sz="1400"/>
                      <a:t>1</a:t>
                    </a:r>
                    <a:r>
                      <a:rPr lang="en-US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2.1582733812949641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sz="1400"/>
                      <a:t>1</a:t>
                    </a:r>
                    <a:r>
                      <a:rPr lang="en-US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'tipo de violência'!$A$5:$A$13</c:f>
              <c:strCache>
                <c:ptCount val="9"/>
                <c:pt idx="0">
                  <c:v>Física</c:v>
                </c:pt>
                <c:pt idx="1">
                  <c:v> Psico/moral</c:v>
                </c:pt>
                <c:pt idx="2">
                  <c:v>Outra Violência</c:v>
                </c:pt>
                <c:pt idx="3">
                  <c:v>Negli/Aband</c:v>
                </c:pt>
                <c:pt idx="4">
                  <c:v> Sexual</c:v>
                </c:pt>
                <c:pt idx="5">
                  <c:v>Lesao auto provoc</c:v>
                </c:pt>
                <c:pt idx="6">
                  <c:v> Interv Legal</c:v>
                </c:pt>
                <c:pt idx="7">
                  <c:v> Tortura</c:v>
                </c:pt>
                <c:pt idx="8">
                  <c:v>Finan/Econo</c:v>
                </c:pt>
              </c:strCache>
            </c:strRef>
          </c:cat>
          <c:val>
            <c:numRef>
              <c:f>'tipo de violência'!$C$5:$C$13</c:f>
              <c:numCache>
                <c:formatCode>General</c:formatCode>
                <c:ptCount val="9"/>
                <c:pt idx="0">
                  <c:v>13494</c:v>
                </c:pt>
                <c:pt idx="1">
                  <c:v>5407</c:v>
                </c:pt>
                <c:pt idx="2">
                  <c:v>1671</c:v>
                </c:pt>
                <c:pt idx="3">
                  <c:v>3116</c:v>
                </c:pt>
                <c:pt idx="4">
                  <c:v>2087</c:v>
                </c:pt>
                <c:pt idx="5">
                  <c:v>2131</c:v>
                </c:pt>
                <c:pt idx="6">
                  <c:v>43</c:v>
                </c:pt>
                <c:pt idx="7">
                  <c:v>316</c:v>
                </c:pt>
                <c:pt idx="8">
                  <c:v>262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5903232"/>
        <c:axId val="125904768"/>
      </c:barChart>
      <c:catAx>
        <c:axId val="125903232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pt-BR"/>
          </a:p>
        </c:txPr>
        <c:crossAx val="125904768"/>
        <c:crosses val="autoZero"/>
        <c:auto val="1"/>
        <c:lblAlgn val="ctr"/>
        <c:lblOffset val="100"/>
        <c:noMultiLvlLbl val="0"/>
      </c:catAx>
      <c:valAx>
        <c:axId val="12590476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pt-BR"/>
          </a:p>
        </c:txPr>
        <c:crossAx val="125903232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overlay val="0"/>
      <c:txPr>
        <a:bodyPr/>
        <a:lstStyle/>
        <a:p>
          <a:pPr>
            <a:defRPr sz="1400"/>
          </a:pPr>
          <a:endParaRPr lang="pt-BR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'Local de ocorrência'!$B$4</c:f>
              <c:strCache>
                <c:ptCount val="1"/>
                <c:pt idx="0">
                  <c:v>2015</c:v>
                </c:pt>
              </c:strCache>
            </c:strRef>
          </c:tx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sz="1400"/>
                      <a:t>9</a:t>
                    </a:r>
                    <a:r>
                      <a:rPr lang="en-US"/>
                      <a:t>3,3%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tx>
                <c:rich>
                  <a:bodyPr/>
                  <a:lstStyle/>
                  <a:p>
                    <a:r>
                      <a:rPr lang="en-US" sz="1400"/>
                      <a:t>1</a:t>
                    </a:r>
                    <a:r>
                      <a:rPr lang="en-US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tx>
                <c:rich>
                  <a:bodyPr/>
                  <a:lstStyle/>
                  <a:p>
                    <a:r>
                      <a:rPr lang="en-US" sz="1400"/>
                      <a:t>2</a:t>
                    </a:r>
                    <a:r>
                      <a:rPr lang="en-US"/>
                      <a:t>,6%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tx>
                <c:rich>
                  <a:bodyPr/>
                  <a:lstStyle/>
                  <a:p>
                    <a:r>
                      <a:rPr lang="en-US" sz="1400"/>
                      <a:t>0</a:t>
                    </a:r>
                    <a:r>
                      <a:rPr lang="en-US"/>
                      <a:t>,5%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tx>
                <c:rich>
                  <a:bodyPr/>
                  <a:lstStyle/>
                  <a:p>
                    <a:r>
                      <a:rPr lang="en-US" sz="1400"/>
                      <a:t>2</a:t>
                    </a:r>
                    <a:r>
                      <a:rPr lang="en-US"/>
                      <a:t>,5%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'Local de ocorrência'!$A$5:$A$9</c:f>
              <c:strCache>
                <c:ptCount val="5"/>
                <c:pt idx="0">
                  <c:v>Residencia</c:v>
                </c:pt>
                <c:pt idx="1">
                  <c:v>Habitação Coletiva</c:v>
                </c:pt>
                <c:pt idx="2">
                  <c:v>Escola</c:v>
                </c:pt>
                <c:pt idx="3">
                  <c:v>Local de pratica esportiva</c:v>
                </c:pt>
                <c:pt idx="4">
                  <c:v>Bar ou Similar</c:v>
                </c:pt>
              </c:strCache>
            </c:strRef>
          </c:cat>
          <c:val>
            <c:numRef>
              <c:f>'Local de ocorrência'!$B$5:$B$9</c:f>
              <c:numCache>
                <c:formatCode>General</c:formatCode>
                <c:ptCount val="5"/>
                <c:pt idx="0">
                  <c:v>9872</c:v>
                </c:pt>
                <c:pt idx="1">
                  <c:v>108</c:v>
                </c:pt>
                <c:pt idx="2">
                  <c:v>285</c:v>
                </c:pt>
                <c:pt idx="3">
                  <c:v>49</c:v>
                </c:pt>
                <c:pt idx="4">
                  <c:v>266</c:v>
                </c:pt>
              </c:numCache>
            </c:numRef>
          </c:val>
        </c:ser>
        <c:ser>
          <c:idx val="1"/>
          <c:order val="1"/>
          <c:tx>
            <c:strRef>
              <c:f>'Local de ocorrência'!$C$4</c:f>
              <c:strCache>
                <c:ptCount val="1"/>
                <c:pt idx="0">
                  <c:v>2016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3.0018761726078782E-2"/>
                  <c:y val="1.3157894736842111E-2"/>
                </c:manualLayout>
              </c:layout>
              <c:tx>
                <c:rich>
                  <a:bodyPr/>
                  <a:lstStyle/>
                  <a:p>
                    <a:r>
                      <a:rPr lang="en-US" sz="1400"/>
                      <a:t>9</a:t>
                    </a:r>
                    <a:r>
                      <a:rPr lang="en-US"/>
                      <a:t>3%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tx>
                <c:rich>
                  <a:bodyPr/>
                  <a:lstStyle/>
                  <a:p>
                    <a:r>
                      <a:rPr lang="en-US" sz="1400"/>
                      <a:t>1</a:t>
                    </a:r>
                    <a:r>
                      <a:rPr lang="en-US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2.0012507817385866E-2"/>
                  <c:y val="8.771929824561403E-3"/>
                </c:manualLayout>
              </c:layout>
              <c:tx>
                <c:rich>
                  <a:bodyPr/>
                  <a:lstStyle/>
                  <a:p>
                    <a:r>
                      <a:rPr lang="en-US" sz="1400"/>
                      <a:t>2</a:t>
                    </a:r>
                    <a:r>
                      <a:rPr lang="en-US"/>
                      <a:t>,4%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2.251407129455919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sz="1400"/>
                      <a:t>0</a:t>
                    </a:r>
                    <a:r>
                      <a:rPr lang="en-US"/>
                      <a:t>,6%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tx>
                <c:rich>
                  <a:bodyPr/>
                  <a:lstStyle/>
                  <a:p>
                    <a:r>
                      <a:rPr lang="en-US" sz="1400"/>
                      <a:t>3</a:t>
                    </a:r>
                    <a:r>
                      <a:rPr lang="en-US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'Local de ocorrência'!$A$5:$A$9</c:f>
              <c:strCache>
                <c:ptCount val="5"/>
                <c:pt idx="0">
                  <c:v>Residencia</c:v>
                </c:pt>
                <c:pt idx="1">
                  <c:v>Habitação Coletiva</c:v>
                </c:pt>
                <c:pt idx="2">
                  <c:v>Escola</c:v>
                </c:pt>
                <c:pt idx="3">
                  <c:v>Local de pratica esportiva</c:v>
                </c:pt>
                <c:pt idx="4">
                  <c:v>Bar ou Similar</c:v>
                </c:pt>
              </c:strCache>
            </c:strRef>
          </c:cat>
          <c:val>
            <c:numRef>
              <c:f>'Local de ocorrência'!$C$5:$C$9</c:f>
              <c:numCache>
                <c:formatCode>General</c:formatCode>
                <c:ptCount val="5"/>
                <c:pt idx="0">
                  <c:v>10131</c:v>
                </c:pt>
                <c:pt idx="1">
                  <c:v>118</c:v>
                </c:pt>
                <c:pt idx="2">
                  <c:v>265</c:v>
                </c:pt>
                <c:pt idx="3">
                  <c:v>73</c:v>
                </c:pt>
                <c:pt idx="4">
                  <c:v>340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5978112"/>
        <c:axId val="125979648"/>
      </c:barChart>
      <c:catAx>
        <c:axId val="125978112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pt-BR"/>
          </a:p>
        </c:txPr>
        <c:crossAx val="125979648"/>
        <c:crosses val="autoZero"/>
        <c:auto val="1"/>
        <c:lblAlgn val="ctr"/>
        <c:lblOffset val="100"/>
        <c:noMultiLvlLbl val="0"/>
      </c:catAx>
      <c:valAx>
        <c:axId val="12597964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pt-BR"/>
          </a:p>
        </c:txPr>
        <c:crossAx val="125978112"/>
        <c:crosses val="autoZero"/>
        <c:crossBetween val="between"/>
      </c:valAx>
    </c:plotArea>
    <c:legend>
      <c:legendPos val="r"/>
      <c:overlay val="0"/>
      <c:txPr>
        <a:bodyPr/>
        <a:lstStyle/>
        <a:p>
          <a:pPr>
            <a:defRPr sz="1600"/>
          </a:pPr>
          <a:endParaRPr lang="pt-BR"/>
        </a:p>
      </c:txPr>
    </c:legend>
    <c:plotVisOnly val="1"/>
    <c:dispBlanksAs val="gap"/>
    <c:showDLblsOverMax val="0"/>
  </c:chart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0.8018</cdr:x>
      <cdr:y>0.30159</cdr:y>
    </cdr:from>
    <cdr:to>
      <cdr:x>0.83512</cdr:x>
      <cdr:y>0.39204</cdr:y>
    </cdr:to>
    <cdr:sp macro="" textlink="">
      <cdr:nvSpPr>
        <cdr:cNvPr id="3" name="Conector de seta reta 2"/>
        <cdr:cNvSpPr/>
      </cdr:nvSpPr>
      <cdr:spPr>
        <a:xfrm xmlns:a="http://schemas.openxmlformats.org/drawingml/2006/main">
          <a:off x="6408712" y="1368152"/>
          <a:ext cx="266328" cy="410344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chemeClr val="tx1"/>
          </a:solidFill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pt-BR"/>
        </a:p>
      </cdr:txBody>
    </cdr:sp>
  </cdr:relSizeAnchor>
  <cdr:relSizeAnchor xmlns:cdr="http://schemas.openxmlformats.org/drawingml/2006/chartDrawing">
    <cdr:from>
      <cdr:x>0.58559</cdr:x>
      <cdr:y>0.31746</cdr:y>
    </cdr:from>
    <cdr:to>
      <cdr:x>0.62792</cdr:x>
      <cdr:y>0.43966</cdr:y>
    </cdr:to>
    <cdr:cxnSp macro="">
      <cdr:nvCxnSpPr>
        <cdr:cNvPr id="4" name="Conector de seta reta 3"/>
        <cdr:cNvCxnSpPr/>
      </cdr:nvCxnSpPr>
      <cdr:spPr>
        <a:xfrm xmlns:a="http://schemas.openxmlformats.org/drawingml/2006/main">
          <a:off x="4680520" y="1440160"/>
          <a:ext cx="338336" cy="554360"/>
        </a:xfrm>
        <a:prstGeom xmlns:a="http://schemas.openxmlformats.org/drawingml/2006/main" prst="straightConnector1">
          <a:avLst/>
        </a:prstGeom>
        <a:noFill xmlns:a="http://schemas.openxmlformats.org/drawingml/2006/main"/>
        <a:ln xmlns:a="http://schemas.openxmlformats.org/drawingml/2006/main" w="9525" cap="flat" cmpd="sng" algn="ctr">
          <a:solidFill>
            <a:sysClr val="windowText" lastClr="000000"/>
          </a:solidFill>
          <a:prstDash val="solid"/>
          <a:tailEnd type="arrow"/>
        </a:ln>
        <a:effectLst xmlns:a="http://schemas.openxmlformats.org/drawingml/2006/main"/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8FAF11-FB49-4E85-A0BE-8274B75ADDE3}" type="datetimeFigureOut">
              <a:rPr lang="pt-BR" smtClean="0"/>
              <a:pPr/>
              <a:t>30/08/2017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5B131C-B07F-4679-872C-A0C791335BD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052813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fld id="{CCC6C707-614D-4797-8548-4D4BDD0BAB22}" type="slidenum">
              <a:rPr lang="pt-BR" altLang="pt-BR" smtClean="0">
                <a:latin typeface="Arial" pitchFamily="34" charset="0"/>
              </a:rPr>
              <a:pPr eaLnBrk="1" hangingPunct="1">
                <a:defRPr/>
              </a:pPr>
              <a:t>5</a:t>
            </a:fld>
            <a:endParaRPr lang="pt-BR" altLang="pt-BR" smtClean="0">
              <a:latin typeface="Arial" pitchFamily="34" charset="0"/>
            </a:endParaRPr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pt-BR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fld id="{CCC6C707-614D-4797-8548-4D4BDD0BAB22}" type="slidenum">
              <a:rPr lang="pt-BR" altLang="pt-BR" smtClean="0">
                <a:latin typeface="Arial" pitchFamily="34" charset="0"/>
              </a:rPr>
              <a:pPr eaLnBrk="1" hangingPunct="1">
                <a:defRPr/>
              </a:pPr>
              <a:t>16</a:t>
            </a:fld>
            <a:endParaRPr lang="pt-BR" altLang="pt-BR" smtClean="0">
              <a:latin typeface="Arial" pitchFamily="34" charset="0"/>
            </a:endParaRPr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pt-BR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fld id="{CCC6C707-614D-4797-8548-4D4BDD0BAB22}" type="slidenum">
              <a:rPr lang="pt-BR" altLang="pt-BR" smtClean="0">
                <a:latin typeface="Arial" pitchFamily="34" charset="0"/>
              </a:rPr>
              <a:pPr eaLnBrk="1" hangingPunct="1">
                <a:defRPr/>
              </a:pPr>
              <a:t>17</a:t>
            </a:fld>
            <a:endParaRPr lang="pt-BR" altLang="pt-BR" smtClean="0">
              <a:latin typeface="Arial" pitchFamily="34" charset="0"/>
            </a:endParaRPr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pt-BR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fld id="{CCC6C707-614D-4797-8548-4D4BDD0BAB22}" type="slidenum">
              <a:rPr lang="pt-BR" altLang="pt-BR" smtClean="0">
                <a:latin typeface="Arial" pitchFamily="34" charset="0"/>
              </a:rPr>
              <a:pPr eaLnBrk="1" hangingPunct="1">
                <a:defRPr/>
              </a:pPr>
              <a:t>18</a:t>
            </a:fld>
            <a:endParaRPr lang="pt-BR" altLang="pt-BR" smtClean="0">
              <a:latin typeface="Arial" pitchFamily="34" charset="0"/>
            </a:endParaRPr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pt-BR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fld id="{CCC6C707-614D-4797-8548-4D4BDD0BAB22}" type="slidenum">
              <a:rPr lang="pt-BR" altLang="pt-BR" smtClean="0">
                <a:latin typeface="Arial" pitchFamily="34" charset="0"/>
              </a:rPr>
              <a:pPr eaLnBrk="1" hangingPunct="1">
                <a:defRPr/>
              </a:pPr>
              <a:t>20</a:t>
            </a:fld>
            <a:endParaRPr lang="pt-BR" altLang="pt-BR" smtClean="0">
              <a:latin typeface="Arial" pitchFamily="34" charset="0"/>
            </a:endParaRPr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pt-BR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fld id="{CCC6C707-614D-4797-8548-4D4BDD0BAB22}" type="slidenum">
              <a:rPr lang="pt-BR" altLang="pt-BR" smtClean="0">
                <a:latin typeface="Arial" pitchFamily="34" charset="0"/>
              </a:rPr>
              <a:pPr eaLnBrk="1" hangingPunct="1">
                <a:defRPr/>
              </a:pPr>
              <a:t>21</a:t>
            </a:fld>
            <a:endParaRPr lang="pt-BR" altLang="pt-BR" smtClean="0">
              <a:latin typeface="Arial" pitchFamily="34" charset="0"/>
            </a:endParaRPr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pt-BR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fld id="{CCC6C707-614D-4797-8548-4D4BDD0BAB22}" type="slidenum">
              <a:rPr lang="pt-BR" altLang="pt-BR" smtClean="0">
                <a:latin typeface="Arial" pitchFamily="34" charset="0"/>
              </a:rPr>
              <a:pPr eaLnBrk="1" hangingPunct="1">
                <a:defRPr/>
              </a:pPr>
              <a:t>22</a:t>
            </a:fld>
            <a:endParaRPr lang="pt-BR" altLang="pt-BR" smtClean="0">
              <a:latin typeface="Arial" pitchFamily="34" charset="0"/>
            </a:endParaRPr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pt-BR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fld id="{CCC6C707-614D-4797-8548-4D4BDD0BAB22}" type="slidenum">
              <a:rPr lang="pt-BR" altLang="pt-BR" smtClean="0">
                <a:latin typeface="Arial" pitchFamily="34" charset="0"/>
              </a:rPr>
              <a:pPr eaLnBrk="1" hangingPunct="1">
                <a:defRPr/>
              </a:pPr>
              <a:t>23</a:t>
            </a:fld>
            <a:endParaRPr lang="pt-BR" altLang="pt-BR" smtClean="0">
              <a:latin typeface="Arial" pitchFamily="34" charset="0"/>
            </a:endParaRPr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pt-BR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fld id="{CCC6C707-614D-4797-8548-4D4BDD0BAB22}" type="slidenum">
              <a:rPr lang="pt-BR" altLang="pt-BR" smtClean="0">
                <a:latin typeface="Arial" pitchFamily="34" charset="0"/>
              </a:rPr>
              <a:pPr eaLnBrk="1" hangingPunct="1">
                <a:defRPr/>
              </a:pPr>
              <a:t>26</a:t>
            </a:fld>
            <a:endParaRPr lang="pt-BR" altLang="pt-BR" smtClean="0">
              <a:latin typeface="Arial" pitchFamily="34" charset="0"/>
            </a:endParaRPr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pt-BR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fld id="{CCC6C707-614D-4797-8548-4D4BDD0BAB22}" type="slidenum">
              <a:rPr lang="pt-BR" altLang="pt-BR" smtClean="0">
                <a:latin typeface="Arial" pitchFamily="34" charset="0"/>
              </a:rPr>
              <a:pPr eaLnBrk="1" hangingPunct="1">
                <a:defRPr/>
              </a:pPr>
              <a:t>27</a:t>
            </a:fld>
            <a:endParaRPr lang="pt-BR" altLang="pt-BR" smtClean="0">
              <a:latin typeface="Arial" pitchFamily="34" charset="0"/>
            </a:endParaRPr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pt-BR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fld id="{CCC6C707-614D-4797-8548-4D4BDD0BAB22}" type="slidenum">
              <a:rPr lang="pt-BR" altLang="pt-BR" smtClean="0">
                <a:latin typeface="Arial" pitchFamily="34" charset="0"/>
              </a:rPr>
              <a:pPr eaLnBrk="1" hangingPunct="1">
                <a:defRPr/>
              </a:pPr>
              <a:t>28</a:t>
            </a:fld>
            <a:endParaRPr lang="pt-BR" altLang="pt-BR" smtClean="0">
              <a:latin typeface="Arial" pitchFamily="34" charset="0"/>
            </a:endParaRPr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pt-BR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fld id="{CCC6C707-614D-4797-8548-4D4BDD0BAB22}" type="slidenum">
              <a:rPr lang="pt-BR" altLang="pt-BR" smtClean="0">
                <a:latin typeface="Arial" pitchFamily="34" charset="0"/>
              </a:rPr>
              <a:pPr eaLnBrk="1" hangingPunct="1">
                <a:defRPr/>
              </a:pPr>
              <a:t>6</a:t>
            </a:fld>
            <a:endParaRPr lang="pt-BR" altLang="pt-BR" smtClean="0">
              <a:latin typeface="Arial" pitchFamily="34" charset="0"/>
            </a:endParaRPr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pt-BR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fld id="{CCC6C707-614D-4797-8548-4D4BDD0BAB22}" type="slidenum">
              <a:rPr lang="pt-BR" altLang="pt-BR" smtClean="0">
                <a:latin typeface="Arial" pitchFamily="34" charset="0"/>
              </a:rPr>
              <a:pPr eaLnBrk="1" hangingPunct="1">
                <a:defRPr/>
              </a:pPr>
              <a:t>29</a:t>
            </a:fld>
            <a:endParaRPr lang="pt-BR" altLang="pt-BR" smtClean="0">
              <a:latin typeface="Arial" pitchFamily="34" charset="0"/>
            </a:endParaRPr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pt-BR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fld id="{CCC6C707-614D-4797-8548-4D4BDD0BAB22}" type="slidenum">
              <a:rPr lang="pt-BR" altLang="pt-BR" smtClean="0">
                <a:latin typeface="Arial" pitchFamily="34" charset="0"/>
              </a:rPr>
              <a:pPr eaLnBrk="1" hangingPunct="1">
                <a:defRPr/>
              </a:pPr>
              <a:t>7</a:t>
            </a:fld>
            <a:endParaRPr lang="pt-BR" altLang="pt-BR" smtClean="0">
              <a:latin typeface="Arial" pitchFamily="34" charset="0"/>
            </a:endParaRPr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pt-BR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fld id="{CCC6C707-614D-4797-8548-4D4BDD0BAB22}" type="slidenum">
              <a:rPr lang="pt-BR" altLang="pt-BR" smtClean="0">
                <a:latin typeface="Arial" pitchFamily="34" charset="0"/>
              </a:rPr>
              <a:pPr eaLnBrk="1" hangingPunct="1">
                <a:defRPr/>
              </a:pPr>
              <a:t>9</a:t>
            </a:fld>
            <a:endParaRPr lang="pt-BR" altLang="pt-BR" smtClean="0">
              <a:latin typeface="Arial" pitchFamily="34" charset="0"/>
            </a:endParaRPr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pt-BR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fld id="{CCC6C707-614D-4797-8548-4D4BDD0BAB22}" type="slidenum">
              <a:rPr lang="pt-BR" altLang="pt-BR" smtClean="0">
                <a:latin typeface="Arial" pitchFamily="34" charset="0"/>
              </a:rPr>
              <a:pPr eaLnBrk="1" hangingPunct="1">
                <a:defRPr/>
              </a:pPr>
              <a:t>10</a:t>
            </a:fld>
            <a:endParaRPr lang="pt-BR" altLang="pt-BR" smtClean="0">
              <a:latin typeface="Arial" pitchFamily="34" charset="0"/>
            </a:endParaRPr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pt-BR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fld id="{CCC6C707-614D-4797-8548-4D4BDD0BAB22}" type="slidenum">
              <a:rPr lang="pt-BR" altLang="pt-BR" smtClean="0">
                <a:latin typeface="Arial" pitchFamily="34" charset="0"/>
              </a:rPr>
              <a:pPr eaLnBrk="1" hangingPunct="1">
                <a:defRPr/>
              </a:pPr>
              <a:t>11</a:t>
            </a:fld>
            <a:endParaRPr lang="pt-BR" altLang="pt-BR" smtClean="0">
              <a:latin typeface="Arial" pitchFamily="34" charset="0"/>
            </a:endParaRPr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pt-BR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fld id="{CCC6C707-614D-4797-8548-4D4BDD0BAB22}" type="slidenum">
              <a:rPr lang="pt-BR" altLang="pt-BR" smtClean="0">
                <a:latin typeface="Arial" pitchFamily="34" charset="0"/>
              </a:rPr>
              <a:pPr eaLnBrk="1" hangingPunct="1">
                <a:defRPr/>
              </a:pPr>
              <a:t>12</a:t>
            </a:fld>
            <a:endParaRPr lang="pt-BR" altLang="pt-BR" smtClean="0">
              <a:latin typeface="Arial" pitchFamily="34" charset="0"/>
            </a:endParaRPr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pt-BR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fld id="{CCC6C707-614D-4797-8548-4D4BDD0BAB22}" type="slidenum">
              <a:rPr lang="pt-BR" altLang="pt-BR" smtClean="0">
                <a:latin typeface="Arial" pitchFamily="34" charset="0"/>
              </a:rPr>
              <a:pPr eaLnBrk="1" hangingPunct="1">
                <a:defRPr/>
              </a:pPr>
              <a:t>13</a:t>
            </a:fld>
            <a:endParaRPr lang="pt-BR" altLang="pt-BR" smtClean="0">
              <a:latin typeface="Arial" pitchFamily="34" charset="0"/>
            </a:endParaRPr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pt-BR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fld id="{CCC6C707-614D-4797-8548-4D4BDD0BAB22}" type="slidenum">
              <a:rPr lang="pt-BR" altLang="pt-BR" smtClean="0">
                <a:latin typeface="Arial" pitchFamily="34" charset="0"/>
              </a:rPr>
              <a:pPr eaLnBrk="1" hangingPunct="1">
                <a:defRPr/>
              </a:pPr>
              <a:t>14</a:t>
            </a:fld>
            <a:endParaRPr lang="pt-BR" altLang="pt-BR" smtClean="0">
              <a:latin typeface="Arial" pitchFamily="34" charset="0"/>
            </a:endParaRPr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pt-BR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5259E0-B20D-4511-8BCF-18BC21B4481F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30/08/2017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F34C09-C469-4CBE-8671-E9FC5B5F11C3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77764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F1B930-A4BC-4253-94C7-F2495FBE0585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30/08/2017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B4E9F5-705F-4019-A49A-230213FF471F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0455134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7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B3C9A6-775E-436D-BA4C-EC24F3BA8D49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25B342-1419-4527-83B1-FF75C5E89C12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9310160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8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765088-6CD8-40DE-867D-B594E225E360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F143D3-A908-4ECF-9CFC-80A1C5F09DDB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8792233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9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CD8B52-7BC0-47F1-8BB1-50532DA59915}" type="datetime1">
              <a:rPr lang="en-US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8/30/2017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B7FB55-5689-4050-93B0-8E9FC379CFDF}" type="slidenum">
              <a:rPr lang="en-US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‹nº›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9012251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0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F4770E-C38B-45F4-98F0-7D2C39DA6D9C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3926BF-1637-4A7B-9D7A-63F8F6FA08FA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9910513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1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1A4850-1486-449F-B69A-37AE11BB2DCF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F87295-3A18-4036-B9D2-8E176287EDDF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4656922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2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C9AA6F-441F-404C-A5DE-B9C276B5A68D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AB5E03-D781-4DC9-A270-DDCF524C2285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2896385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3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4F7E51-9C50-4A22-ADE5-065CD1DCF09E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DA2886-4EDB-4D7A-8DED-C8AF3ABA81C3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936288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4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0FE6E9-1AAD-41E1-857B-BF0D2AB9D49C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E242AC-0C89-4B78-9BDF-D008F224C6F8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6493755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5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B3C9A6-775E-436D-BA4C-EC24F3BA8D49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25B342-1419-4527-83B1-FF75C5E89C12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3753164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6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765088-6CD8-40DE-867D-B594E225E360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F143D3-A908-4ECF-9CFC-80A1C5F09DDB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50568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165BFC-32CA-40DF-8FB3-9CCEBF42E6C3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30/08/2017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F2C300-7E2E-456D-B86A-4DA47F9D1D11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770457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7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CD8B52-7BC0-47F1-8BB1-50532DA59915}" type="datetime1">
              <a:rPr lang="en-US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8/30/2017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B7FB55-5689-4050-93B0-8E9FC379CFDF}" type="slidenum">
              <a:rPr lang="en-US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‹nº›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2226840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8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F4770E-C38B-45F4-98F0-7D2C39DA6D9C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3926BF-1637-4A7B-9D7A-63F8F6FA08FA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352301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9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1A4850-1486-449F-B69A-37AE11BB2DCF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F87295-3A18-4036-B9D2-8E176287EDDF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8932671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00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C9AA6F-441F-404C-A5DE-B9C276B5A68D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AB5E03-D781-4DC9-A270-DDCF524C2285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3443443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01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4F7E51-9C50-4A22-ADE5-065CD1DCF09E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DA2886-4EDB-4D7A-8DED-C8AF3ABA81C3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1841609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02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0FE6E9-1AAD-41E1-857B-BF0D2AB9D49C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E242AC-0C89-4B78-9BDF-D008F224C6F8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4503225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03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B3C9A6-775E-436D-BA4C-EC24F3BA8D49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25B342-1419-4527-83B1-FF75C5E89C12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5660084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04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765088-6CD8-40DE-867D-B594E225E360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F143D3-A908-4ECF-9CFC-80A1C5F09DDB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7210740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05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lumMod val="50000"/>
                    <a:lumOff val="50000"/>
                  </a:prst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B5CD8B52-7BC0-47F1-8BB1-50532DA59915}" type="datetime1">
              <a:rPr lang="en-US"/>
              <a:pPr>
                <a:defRPr/>
              </a:pPr>
              <a:t>8/30/2017</a:t>
            </a:fld>
            <a:endParaRPr lang="en-US"/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lumMod val="50000"/>
                    <a:lumOff val="50000"/>
                  </a:prst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lumMod val="50000"/>
                    <a:lumOff val="50000"/>
                  </a:prst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259B757A-3965-42B5-8874-39D8CA3D0312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961490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06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A2F4770E-C38B-45F4-98F0-7D2C39DA6D9C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8/30/2017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2D99CB3B-695F-4E1B-BA5B-73BB689FDAF3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42094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74625"/>
            <a:ext cx="8220075" cy="1339850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58879582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07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961A4850-1486-449F-B69A-37AE11BB2DCF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8/30/2017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A3EA892C-DB14-4790-A7BB-33B44BDED0E6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0326969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08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BC9AA6F-441F-404C-A5DE-B9C276B5A68D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8/30/2017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B6303FAB-9A19-418D-9864-B0E0F8BF5041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594783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09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904F7E51-9C50-4A22-ADE5-065CD1DCF09E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8/30/2017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0BB0C5F8-B01C-4781-BE1C-7FB3622FA030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114530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10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630FE6E9-1AAD-41E1-857B-BF0D2AB9D49C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8/30/2017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853CC177-FF0F-461D-9B37-42A3B7227A03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9964152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11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B8B3C9A6-775E-436D-BA4C-EC24F3BA8D49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8/30/2017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BD1C9D48-6932-4BE5-B354-AF2D8B4E1D12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8830064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12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6B765088-6CD8-40DE-867D-B594E225E360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8/30/2017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760DB69-CEA9-4607-B80D-3B8B368ED571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7847678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13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lumMod val="50000"/>
                    <a:lumOff val="50000"/>
                  </a:prst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B5CD8B52-7BC0-47F1-8BB1-50532DA59915}" type="datetime1">
              <a:rPr lang="en-US"/>
              <a:pPr>
                <a:defRPr/>
              </a:pPr>
              <a:t>8/30/2017</a:t>
            </a:fld>
            <a:endParaRPr lang="en-US"/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lumMod val="50000"/>
                    <a:lumOff val="50000"/>
                  </a:prst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lumMod val="50000"/>
                    <a:lumOff val="50000"/>
                  </a:prst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259B757A-3965-42B5-8874-39D8CA3D0312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9235049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14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A2F4770E-C38B-45F4-98F0-7D2C39DA6D9C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8/30/2017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2D99CB3B-695F-4E1B-BA5B-73BB689FDAF3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3444433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15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961A4850-1486-449F-B69A-37AE11BB2DCF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8/30/2017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A3EA892C-DB14-4790-A7BB-33B44BDED0E6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8284755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16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BC9AA6F-441F-404C-A5DE-B9C276B5A68D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8/30/2017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B6303FAB-9A19-418D-9864-B0E0F8BF5041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33892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3504545-A173-40A2-8F3F-DEEA2873A1FF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30/08/2017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2E4A814-1943-4843-B916-7DDE997AB1C9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4803003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17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904F7E51-9C50-4A22-ADE5-065CD1DCF09E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8/30/2017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0BB0C5F8-B01C-4781-BE1C-7FB3622FA030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592952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18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630FE6E9-1AAD-41E1-857B-BF0D2AB9D49C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8/30/2017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853CC177-FF0F-461D-9B37-42A3B7227A03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8813154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19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B8B3C9A6-775E-436D-BA4C-EC24F3BA8D49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8/30/2017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BD1C9D48-6932-4BE5-B354-AF2D8B4E1D12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7430659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0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6B765088-6CD8-40DE-867D-B594E225E360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8/30/2017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760DB69-CEA9-4607-B80D-3B8B368ED571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4687036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1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lumMod val="50000"/>
                    <a:lumOff val="50000"/>
                  </a:prst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B5CD8B52-7BC0-47F1-8BB1-50532DA59915}" type="datetime1">
              <a:rPr lang="en-US"/>
              <a:pPr>
                <a:defRPr/>
              </a:pPr>
              <a:t>8/30/2017</a:t>
            </a:fld>
            <a:endParaRPr lang="en-US"/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lumMod val="50000"/>
                    <a:lumOff val="50000"/>
                  </a:prst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lumMod val="50000"/>
                    <a:lumOff val="50000"/>
                  </a:prst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259B757A-3965-42B5-8874-39D8CA3D0312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0600229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2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A2F4770E-C38B-45F4-98F0-7D2C39DA6D9C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8/30/2017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2D99CB3B-695F-4E1B-BA5B-73BB689FDAF3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9283015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3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961A4850-1486-449F-B69A-37AE11BB2DCF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8/30/2017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A3EA892C-DB14-4790-A7BB-33B44BDED0E6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6867745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4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BC9AA6F-441F-404C-A5DE-B9C276B5A68D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8/30/2017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B6303FAB-9A19-418D-9864-B0E0F8BF5041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4684963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5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904F7E51-9C50-4A22-ADE5-065CD1DCF09E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8/30/2017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0BB0C5F8-B01C-4781-BE1C-7FB3622FA030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1714876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6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630FE6E9-1AAD-41E1-857B-BF0D2AB9D49C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8/30/2017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853CC177-FF0F-461D-9B37-42A3B7227A03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50331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CD8B52-7BC0-47F1-8BB1-50532DA59915}" type="datetime1">
              <a:rPr lang="en-US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8/30/2017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B7FB55-5689-4050-93B0-8E9FC379CFDF}" type="slidenum">
              <a:rPr lang="en-US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‹nº›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5485208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7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B8B3C9A6-775E-436D-BA4C-EC24F3BA8D49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8/30/2017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BD1C9D48-6932-4BE5-B354-AF2D8B4E1D12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3694734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8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6B765088-6CD8-40DE-867D-B594E225E360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8/30/2017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760DB69-CEA9-4607-B80D-3B8B368ED571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1710705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9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CD8B52-7BC0-47F1-8BB1-50532DA59915}" type="datetime1">
              <a:rPr lang="en-US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8/30/2017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B7FB55-5689-4050-93B0-8E9FC379CFDF}" type="slidenum">
              <a:rPr lang="en-US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‹nº›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190849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30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F4770E-C38B-45F4-98F0-7D2C39DA6D9C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3926BF-1637-4A7B-9D7A-63F8F6FA08FA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8393153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31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1A4850-1486-449F-B69A-37AE11BB2DCF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F87295-3A18-4036-B9D2-8E176287EDDF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2272348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32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C9AA6F-441F-404C-A5DE-B9C276B5A68D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AB5E03-D781-4DC9-A270-DDCF524C2285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0912234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33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4F7E51-9C50-4A22-ADE5-065CD1DCF09E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DA2886-4EDB-4D7A-8DED-C8AF3ABA81C3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2451653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34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0FE6E9-1AAD-41E1-857B-BF0D2AB9D49C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E242AC-0C89-4B78-9BDF-D008F224C6F8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1707765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35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B3C9A6-775E-436D-BA4C-EC24F3BA8D49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25B342-1419-4527-83B1-FF75C5E89C12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0676877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36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765088-6CD8-40DE-867D-B594E225E360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F143D3-A908-4ECF-9CFC-80A1C5F09DDB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99579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F4770E-C38B-45F4-98F0-7D2C39DA6D9C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3926BF-1637-4A7B-9D7A-63F8F6FA08FA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4030128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37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CD8B52-7BC0-47F1-8BB1-50532DA59915}" type="datetime1">
              <a:rPr lang="en-US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8/30/2017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B7FB55-5689-4050-93B0-8E9FC379CFDF}" type="slidenum">
              <a:rPr lang="en-US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‹nº›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4485400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38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F4770E-C38B-45F4-98F0-7D2C39DA6D9C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3926BF-1637-4A7B-9D7A-63F8F6FA08FA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4134546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39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1A4850-1486-449F-B69A-37AE11BB2DCF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F87295-3A18-4036-B9D2-8E176287EDDF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5107436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40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C9AA6F-441F-404C-A5DE-B9C276B5A68D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AB5E03-D781-4DC9-A270-DDCF524C2285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514114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41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4F7E51-9C50-4A22-ADE5-065CD1DCF09E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DA2886-4EDB-4D7A-8DED-C8AF3ABA81C3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366400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42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0FE6E9-1AAD-41E1-857B-BF0D2AB9D49C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E242AC-0C89-4B78-9BDF-D008F224C6F8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7788824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43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B3C9A6-775E-436D-BA4C-EC24F3BA8D49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25B342-1419-4527-83B1-FF75C5E89C12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6535860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44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765088-6CD8-40DE-867D-B594E225E360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F143D3-A908-4ECF-9CFC-80A1C5F09DDB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4874867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2" descr="modelo-Maio2011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2"/>
          <p:cNvSpPr txBox="1">
            <a:spLocks noChangeArrowheads="1"/>
          </p:cNvSpPr>
          <p:nvPr userDrawn="1"/>
        </p:nvSpPr>
        <p:spPr bwMode="auto">
          <a:xfrm>
            <a:off x="152400" y="1196975"/>
            <a:ext cx="8763000" cy="45720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Clr>
                <a:srgbClr val="6C82A2"/>
              </a:buClr>
              <a:buFont typeface="Wingdings" pitchFamily="2" charset="2"/>
              <a:buChar char="§"/>
              <a:defRPr/>
            </a:pPr>
            <a:r>
              <a:rPr lang="pt-BR" b="1" u="sng" smtClean="0">
                <a:solidFill>
                  <a:srgbClr val="2D2868"/>
                </a:solidFill>
                <a:latin typeface="Trebuchet MS" pitchFamily="34" charset="0"/>
              </a:rPr>
              <a:t>Texto texto texto texto texto texto:</a:t>
            </a:r>
            <a:endParaRPr lang="en-US" b="1" u="sng" smtClean="0">
              <a:solidFill>
                <a:srgbClr val="2D2868"/>
              </a:solidFill>
              <a:latin typeface="Trebuchet MS" pitchFamily="34" charset="0"/>
            </a:endParaRPr>
          </a:p>
        </p:txBody>
      </p:sp>
      <p:sp>
        <p:nvSpPr>
          <p:cNvPr id="4" name="Text Box 3"/>
          <p:cNvSpPr txBox="1">
            <a:spLocks noChangeArrowheads="1"/>
          </p:cNvSpPr>
          <p:nvPr userDrawn="1"/>
        </p:nvSpPr>
        <p:spPr bwMode="auto">
          <a:xfrm>
            <a:off x="539750" y="1844675"/>
            <a:ext cx="8451850" cy="4581525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fontAlgn="base" hangingPunct="1">
              <a:spcBef>
                <a:spcPct val="50000"/>
              </a:spcBef>
              <a:spcAft>
                <a:spcPct val="0"/>
              </a:spcAft>
              <a:buClr>
                <a:srgbClr val="6C82A2"/>
              </a:buClr>
              <a:buFont typeface="Wingdings" pitchFamily="2" charset="2"/>
              <a:buChar char="§"/>
              <a:defRPr/>
            </a:pPr>
            <a:r>
              <a:rPr lang="pt-BR" sz="2100" smtClean="0">
                <a:solidFill>
                  <a:srgbClr val="2D2868"/>
                </a:solidFill>
                <a:latin typeface="Trebuchet MS" pitchFamily="34" charset="0"/>
              </a:rPr>
              <a:t> Textotextotextotexto textotextotextotexto texto texto textotexto textotextotextotexto textotextotextotexto textotextotextotexto textotextotextotexto texto texto textotexto textotextotextotexto.</a:t>
            </a: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  <a:buClr>
                <a:srgbClr val="6C82A2"/>
              </a:buClr>
              <a:buFont typeface="Wingdings" pitchFamily="2" charset="2"/>
              <a:buChar char="§"/>
              <a:defRPr/>
            </a:pPr>
            <a:endParaRPr lang="pt-BR" sz="2100" smtClean="0">
              <a:solidFill>
                <a:srgbClr val="2D2868"/>
              </a:solidFill>
              <a:latin typeface="Trebuchet MS" pitchFamily="34" charset="0"/>
            </a:endParaRPr>
          </a:p>
          <a:p>
            <a:pPr algn="just" eaLnBrk="1" fontAlgn="base" hangingPunct="1">
              <a:spcBef>
                <a:spcPct val="50000"/>
              </a:spcBef>
              <a:spcAft>
                <a:spcPct val="0"/>
              </a:spcAft>
              <a:buClr>
                <a:srgbClr val="6C82A2"/>
              </a:buClr>
              <a:buFont typeface="Wingdings" pitchFamily="2" charset="2"/>
              <a:buChar char="§"/>
              <a:defRPr/>
            </a:pPr>
            <a:r>
              <a:rPr lang="pt-BR" sz="2100" smtClean="0">
                <a:solidFill>
                  <a:srgbClr val="2D2868"/>
                </a:solidFill>
                <a:latin typeface="Trebuchet MS" pitchFamily="34" charset="0"/>
              </a:rPr>
              <a:t> Textotextotextotexto textotextotextotexto texto texto texto textotextotextotextotextotextotextotextotextotextotextotexto texto texto textotextotextotexto.</a:t>
            </a: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  <a:buClr>
                <a:srgbClr val="6C82A2"/>
              </a:buClr>
              <a:buFont typeface="Wingdings" pitchFamily="2" charset="2"/>
              <a:buChar char="§"/>
              <a:defRPr/>
            </a:pPr>
            <a:endParaRPr lang="pt-BR" sz="2100" smtClean="0">
              <a:solidFill>
                <a:srgbClr val="2D2868"/>
              </a:solidFill>
              <a:latin typeface="Trebuchet MS" pitchFamily="34" charset="0"/>
            </a:endParaRPr>
          </a:p>
          <a:p>
            <a:pPr algn="just" eaLnBrk="1" fontAlgn="base" hangingPunct="1">
              <a:spcBef>
                <a:spcPct val="50000"/>
              </a:spcBef>
              <a:spcAft>
                <a:spcPct val="0"/>
              </a:spcAft>
              <a:buClr>
                <a:srgbClr val="6C82A2"/>
              </a:buClr>
              <a:buFont typeface="Wingdings" pitchFamily="2" charset="2"/>
              <a:buChar char="§"/>
              <a:defRPr/>
            </a:pPr>
            <a:r>
              <a:rPr lang="pt-BR" sz="2100" smtClean="0">
                <a:solidFill>
                  <a:srgbClr val="2D2868"/>
                </a:solidFill>
                <a:latin typeface="Trebuchet MS" pitchFamily="34" charset="0"/>
              </a:rPr>
              <a:t> Textotextotextotexto textotextotextotexto texto texto textotexto textotextotextotexto textotextotextotexto texto textotextotexto textotextotextotexto texto texto textotexto textotextotextotexto textotextotextotextotextotextotextotextotextotextotextotexto textotextotextotexto.</a:t>
            </a:r>
            <a:endParaRPr lang="en-US" sz="2100" smtClean="0">
              <a:solidFill>
                <a:srgbClr val="2D2868"/>
              </a:solidFill>
              <a:latin typeface="Trebuchet MS" pitchFamily="34" charset="0"/>
            </a:endParaRPr>
          </a:p>
        </p:txBody>
      </p:sp>
      <p:sp>
        <p:nvSpPr>
          <p:cNvPr id="5" name="Text Box 4"/>
          <p:cNvSpPr txBox="1">
            <a:spLocks noChangeArrowheads="1"/>
          </p:cNvSpPr>
          <p:nvPr userDrawn="1"/>
        </p:nvSpPr>
        <p:spPr bwMode="auto">
          <a:xfrm>
            <a:off x="179388" y="188913"/>
            <a:ext cx="5905500" cy="549275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pt-BR" sz="1300" b="1" smtClean="0">
                <a:solidFill>
                  <a:srgbClr val="2D2868"/>
                </a:solidFill>
                <a:latin typeface="Trebuchet MS" pitchFamily="34" charset="0"/>
              </a:rPr>
              <a:t>TÍTULO DA APRESENTAÇÃO TÍTULO DA APRESENTAÇÃO TÍTULO DA APRESENTAÇÃO TÍTULO DA APRESENTAÇÃO TÍTULO DA APRESENTAÇÃO</a:t>
            </a:r>
            <a:endParaRPr lang="en-US" sz="1300" b="1" smtClean="0">
              <a:solidFill>
                <a:srgbClr val="2D2868"/>
              </a:solidFill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1729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5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0" hangingPunct="0">
              <a:defRPr sz="2400">
                <a:solidFill>
                  <a:srgbClr val="000000"/>
                </a:solidFill>
                <a:latin typeface="Times New Roman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B8DFD38-B1C7-4600-871E-9AE5005D20BF}" type="datetimeFigureOut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8/30/2017</a:t>
            </a:fld>
            <a:endParaRPr lang="en-US" dirty="0"/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/>
          <a:lstStyle>
            <a:lvl1pPr eaLnBrk="0" hangingPunct="0">
              <a:defRPr sz="2400">
                <a:solidFill>
                  <a:srgbClr val="000000"/>
                </a:solidFill>
                <a:latin typeface="Times New Roman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/>
          <a:lstStyle>
            <a:lvl1pPr eaLnBrk="0" hangingPunct="0">
              <a:defRPr sz="2400">
                <a:solidFill>
                  <a:srgbClr val="000000"/>
                </a:solidFill>
                <a:latin typeface="Times New Roman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035C666-7B3B-45D9-BC45-58F485CB0537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0878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1A4850-1486-449F-B69A-37AE11BB2DCF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F87295-3A18-4036-B9D2-8E176287EDDF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7419558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2" descr="modelo-Maio2011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2"/>
          <p:cNvSpPr txBox="1">
            <a:spLocks noChangeArrowheads="1"/>
          </p:cNvSpPr>
          <p:nvPr userDrawn="1"/>
        </p:nvSpPr>
        <p:spPr bwMode="auto">
          <a:xfrm>
            <a:off x="152400" y="1196975"/>
            <a:ext cx="8763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Clr>
                <a:srgbClr val="6C82A2"/>
              </a:buClr>
              <a:buFont typeface="Wingdings" pitchFamily="2" charset="2"/>
              <a:buChar char="§"/>
              <a:defRPr/>
            </a:pPr>
            <a:r>
              <a:rPr lang="pt-BR" b="1" u="sng" smtClean="0">
                <a:solidFill>
                  <a:srgbClr val="2D2868"/>
                </a:solidFill>
                <a:latin typeface="Trebuchet MS" pitchFamily="34" charset="0"/>
              </a:rPr>
              <a:t>Texto texto texto texto texto texto:</a:t>
            </a:r>
            <a:endParaRPr lang="en-US" b="1" u="sng" smtClean="0">
              <a:solidFill>
                <a:srgbClr val="2D2868"/>
              </a:solidFill>
              <a:latin typeface="Trebuchet MS" pitchFamily="34" charset="0"/>
            </a:endParaRPr>
          </a:p>
        </p:txBody>
      </p:sp>
      <p:sp>
        <p:nvSpPr>
          <p:cNvPr id="4" name="Text Box 3"/>
          <p:cNvSpPr txBox="1">
            <a:spLocks noChangeArrowheads="1"/>
          </p:cNvSpPr>
          <p:nvPr userDrawn="1"/>
        </p:nvSpPr>
        <p:spPr bwMode="auto">
          <a:xfrm>
            <a:off x="539750" y="1844675"/>
            <a:ext cx="8451850" cy="458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fontAlgn="base" hangingPunct="1">
              <a:spcBef>
                <a:spcPct val="50000"/>
              </a:spcBef>
              <a:spcAft>
                <a:spcPct val="0"/>
              </a:spcAft>
              <a:buClr>
                <a:srgbClr val="6C82A2"/>
              </a:buClr>
              <a:buFont typeface="Wingdings" pitchFamily="2" charset="2"/>
              <a:buChar char="§"/>
              <a:defRPr/>
            </a:pPr>
            <a:r>
              <a:rPr lang="pt-BR" sz="2100" smtClean="0">
                <a:solidFill>
                  <a:srgbClr val="2D2868"/>
                </a:solidFill>
                <a:latin typeface="Trebuchet MS" pitchFamily="34" charset="0"/>
              </a:rPr>
              <a:t> Textotextotextotexto textotextotextotexto texto texto textotexto textotextotextotexto textotextotextotexto textotextotextotexto textotextotextotexto texto texto textotexto textotextotextotexto.</a:t>
            </a: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  <a:buClr>
                <a:srgbClr val="6C82A2"/>
              </a:buClr>
              <a:buFont typeface="Wingdings" pitchFamily="2" charset="2"/>
              <a:buChar char="§"/>
              <a:defRPr/>
            </a:pPr>
            <a:endParaRPr lang="pt-BR" sz="2100" smtClean="0">
              <a:solidFill>
                <a:srgbClr val="2D2868"/>
              </a:solidFill>
              <a:latin typeface="Trebuchet MS" pitchFamily="34" charset="0"/>
            </a:endParaRPr>
          </a:p>
          <a:p>
            <a:pPr algn="just" eaLnBrk="1" fontAlgn="base" hangingPunct="1">
              <a:spcBef>
                <a:spcPct val="50000"/>
              </a:spcBef>
              <a:spcAft>
                <a:spcPct val="0"/>
              </a:spcAft>
              <a:buClr>
                <a:srgbClr val="6C82A2"/>
              </a:buClr>
              <a:buFont typeface="Wingdings" pitchFamily="2" charset="2"/>
              <a:buChar char="§"/>
              <a:defRPr/>
            </a:pPr>
            <a:r>
              <a:rPr lang="pt-BR" sz="2100" smtClean="0">
                <a:solidFill>
                  <a:srgbClr val="2D2868"/>
                </a:solidFill>
                <a:latin typeface="Trebuchet MS" pitchFamily="34" charset="0"/>
              </a:rPr>
              <a:t> Textotextotextotexto textotextotextotexto texto texto texto textotextotextotextotextotextotextotextotextotextotextotexto texto texto textotextotextotexto.</a:t>
            </a: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  <a:buClr>
                <a:srgbClr val="6C82A2"/>
              </a:buClr>
              <a:buFont typeface="Wingdings" pitchFamily="2" charset="2"/>
              <a:buChar char="§"/>
              <a:defRPr/>
            </a:pPr>
            <a:endParaRPr lang="pt-BR" sz="2100" smtClean="0">
              <a:solidFill>
                <a:srgbClr val="2D2868"/>
              </a:solidFill>
              <a:latin typeface="Trebuchet MS" pitchFamily="34" charset="0"/>
            </a:endParaRPr>
          </a:p>
          <a:p>
            <a:pPr algn="just" eaLnBrk="1" fontAlgn="base" hangingPunct="1">
              <a:spcBef>
                <a:spcPct val="50000"/>
              </a:spcBef>
              <a:spcAft>
                <a:spcPct val="0"/>
              </a:spcAft>
              <a:buClr>
                <a:srgbClr val="6C82A2"/>
              </a:buClr>
              <a:buFont typeface="Wingdings" pitchFamily="2" charset="2"/>
              <a:buChar char="§"/>
              <a:defRPr/>
            </a:pPr>
            <a:r>
              <a:rPr lang="pt-BR" sz="2100" smtClean="0">
                <a:solidFill>
                  <a:srgbClr val="2D2868"/>
                </a:solidFill>
                <a:latin typeface="Trebuchet MS" pitchFamily="34" charset="0"/>
              </a:rPr>
              <a:t> Textotextotextotexto textotextotextotexto texto texto textotexto textotextotextotexto textotextotextotexto texto textotextotexto textotextotextotexto texto texto textotexto textotextotextotexto textotextotextotextotextotextotextotextotextotextotextotexto textotextotextotexto.</a:t>
            </a:r>
            <a:endParaRPr lang="en-US" sz="2100" smtClean="0">
              <a:solidFill>
                <a:srgbClr val="2D2868"/>
              </a:solidFill>
              <a:latin typeface="Trebuchet MS" pitchFamily="34" charset="0"/>
            </a:endParaRPr>
          </a:p>
        </p:txBody>
      </p:sp>
      <p:sp>
        <p:nvSpPr>
          <p:cNvPr id="5" name="Text Box 4"/>
          <p:cNvSpPr txBox="1">
            <a:spLocks noChangeArrowheads="1"/>
          </p:cNvSpPr>
          <p:nvPr userDrawn="1"/>
        </p:nvSpPr>
        <p:spPr bwMode="auto">
          <a:xfrm>
            <a:off x="179388" y="188913"/>
            <a:ext cx="59055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pt-BR" sz="1300" b="1" smtClean="0">
                <a:solidFill>
                  <a:srgbClr val="2D2868"/>
                </a:solidFill>
                <a:latin typeface="Trebuchet MS" pitchFamily="34" charset="0"/>
              </a:rPr>
              <a:t>TÍTULO DA APRESENTAÇÃO TÍTULO DA APRESENTAÇÃO TÍTULO DA APRESENTAÇÃO TÍTULO DA APRESENTAÇÃO TÍTULO DA APRESENTAÇÃO</a:t>
            </a:r>
            <a:endParaRPr lang="en-US" sz="1300" b="1" smtClean="0">
              <a:solidFill>
                <a:srgbClr val="2D2868"/>
              </a:solidFill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6915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6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01EE14DB-66A6-4397-AE7D-93DD46A36792}" type="datetimeFigureOut">
              <a:rPr lang="en-US" sz="2400">
                <a:solidFill>
                  <a:srgbClr val="000000"/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8/30/2017</a:t>
            </a:fld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EC18A553-07D2-43EE-86F4-5E495827268B}" type="slidenum">
              <a:rPr lang="en-US" sz="2400">
                <a:solidFill>
                  <a:srgbClr val="000000"/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n-US" sz="2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8194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2" descr="modelo-Maio2011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2"/>
          <p:cNvSpPr txBox="1">
            <a:spLocks noChangeArrowheads="1"/>
          </p:cNvSpPr>
          <p:nvPr userDrawn="1"/>
        </p:nvSpPr>
        <p:spPr bwMode="auto">
          <a:xfrm>
            <a:off x="152400" y="1196975"/>
            <a:ext cx="8763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Clr>
                <a:srgbClr val="6C82A2"/>
              </a:buClr>
              <a:buFont typeface="Wingdings" pitchFamily="2" charset="2"/>
              <a:buChar char="§"/>
              <a:defRPr/>
            </a:pPr>
            <a:r>
              <a:rPr lang="pt-BR" b="1" u="sng" smtClean="0">
                <a:solidFill>
                  <a:srgbClr val="2D2868"/>
                </a:solidFill>
                <a:latin typeface="Trebuchet MS" pitchFamily="34" charset="0"/>
              </a:rPr>
              <a:t>Texto texto texto texto texto texto:</a:t>
            </a:r>
            <a:endParaRPr lang="en-US" b="1" u="sng" smtClean="0">
              <a:solidFill>
                <a:srgbClr val="2D2868"/>
              </a:solidFill>
              <a:latin typeface="Trebuchet MS" pitchFamily="34" charset="0"/>
            </a:endParaRPr>
          </a:p>
        </p:txBody>
      </p:sp>
      <p:sp>
        <p:nvSpPr>
          <p:cNvPr id="4" name="Text Box 3"/>
          <p:cNvSpPr txBox="1">
            <a:spLocks noChangeArrowheads="1"/>
          </p:cNvSpPr>
          <p:nvPr userDrawn="1"/>
        </p:nvSpPr>
        <p:spPr bwMode="auto">
          <a:xfrm>
            <a:off x="539750" y="1844675"/>
            <a:ext cx="8451850" cy="458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fontAlgn="base" hangingPunct="1">
              <a:spcBef>
                <a:spcPct val="50000"/>
              </a:spcBef>
              <a:spcAft>
                <a:spcPct val="0"/>
              </a:spcAft>
              <a:buClr>
                <a:srgbClr val="6C82A2"/>
              </a:buClr>
              <a:buFont typeface="Wingdings" pitchFamily="2" charset="2"/>
              <a:buChar char="§"/>
              <a:defRPr/>
            </a:pPr>
            <a:r>
              <a:rPr lang="pt-BR" sz="2100" smtClean="0">
                <a:solidFill>
                  <a:srgbClr val="2D2868"/>
                </a:solidFill>
                <a:latin typeface="Trebuchet MS" pitchFamily="34" charset="0"/>
              </a:rPr>
              <a:t> Textotextotextotexto textotextotextotexto texto texto textotexto textotextotextotexto textotextotextotexto textotextotextotexto textotextotextotexto texto texto textotexto textotextotextotexto.</a:t>
            </a: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  <a:buClr>
                <a:srgbClr val="6C82A2"/>
              </a:buClr>
              <a:buFont typeface="Wingdings" pitchFamily="2" charset="2"/>
              <a:buChar char="§"/>
              <a:defRPr/>
            </a:pPr>
            <a:endParaRPr lang="pt-BR" sz="2100" smtClean="0">
              <a:solidFill>
                <a:srgbClr val="2D2868"/>
              </a:solidFill>
              <a:latin typeface="Trebuchet MS" pitchFamily="34" charset="0"/>
            </a:endParaRPr>
          </a:p>
          <a:p>
            <a:pPr algn="just" eaLnBrk="1" fontAlgn="base" hangingPunct="1">
              <a:spcBef>
                <a:spcPct val="50000"/>
              </a:spcBef>
              <a:spcAft>
                <a:spcPct val="0"/>
              </a:spcAft>
              <a:buClr>
                <a:srgbClr val="6C82A2"/>
              </a:buClr>
              <a:buFont typeface="Wingdings" pitchFamily="2" charset="2"/>
              <a:buChar char="§"/>
              <a:defRPr/>
            </a:pPr>
            <a:r>
              <a:rPr lang="pt-BR" sz="2100" smtClean="0">
                <a:solidFill>
                  <a:srgbClr val="2D2868"/>
                </a:solidFill>
                <a:latin typeface="Trebuchet MS" pitchFamily="34" charset="0"/>
              </a:rPr>
              <a:t> Textotextotextotexto textotextotextotexto texto texto texto textotextotextotextotextotextotextotextotextotextotextotexto texto texto textotextotextotexto.</a:t>
            </a: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  <a:buClr>
                <a:srgbClr val="6C82A2"/>
              </a:buClr>
              <a:buFont typeface="Wingdings" pitchFamily="2" charset="2"/>
              <a:buChar char="§"/>
              <a:defRPr/>
            </a:pPr>
            <a:endParaRPr lang="pt-BR" sz="2100" smtClean="0">
              <a:solidFill>
                <a:srgbClr val="2D2868"/>
              </a:solidFill>
              <a:latin typeface="Trebuchet MS" pitchFamily="34" charset="0"/>
            </a:endParaRPr>
          </a:p>
          <a:p>
            <a:pPr algn="just" eaLnBrk="1" fontAlgn="base" hangingPunct="1">
              <a:spcBef>
                <a:spcPct val="50000"/>
              </a:spcBef>
              <a:spcAft>
                <a:spcPct val="0"/>
              </a:spcAft>
              <a:buClr>
                <a:srgbClr val="6C82A2"/>
              </a:buClr>
              <a:buFont typeface="Wingdings" pitchFamily="2" charset="2"/>
              <a:buChar char="§"/>
              <a:defRPr/>
            </a:pPr>
            <a:r>
              <a:rPr lang="pt-BR" sz="2100" smtClean="0">
                <a:solidFill>
                  <a:srgbClr val="2D2868"/>
                </a:solidFill>
                <a:latin typeface="Trebuchet MS" pitchFamily="34" charset="0"/>
              </a:rPr>
              <a:t> Textotextotextotexto textotextotextotexto texto texto textotexto textotextotextotexto textotextotextotexto texto textotextotexto textotextotextotexto texto texto textotexto textotextotextotexto textotextotextotextotextotextotextotextotextotextotextotexto textotextotextotexto.</a:t>
            </a:r>
            <a:endParaRPr lang="en-US" sz="2100" smtClean="0">
              <a:solidFill>
                <a:srgbClr val="2D2868"/>
              </a:solidFill>
              <a:latin typeface="Trebuchet MS" pitchFamily="34" charset="0"/>
            </a:endParaRPr>
          </a:p>
        </p:txBody>
      </p:sp>
      <p:sp>
        <p:nvSpPr>
          <p:cNvPr id="5" name="Text Box 4"/>
          <p:cNvSpPr txBox="1">
            <a:spLocks noChangeArrowheads="1"/>
          </p:cNvSpPr>
          <p:nvPr userDrawn="1"/>
        </p:nvSpPr>
        <p:spPr bwMode="auto">
          <a:xfrm>
            <a:off x="179388" y="188913"/>
            <a:ext cx="59055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pt-BR" sz="1300" b="1" smtClean="0">
                <a:solidFill>
                  <a:srgbClr val="2D2868"/>
                </a:solidFill>
                <a:latin typeface="Trebuchet MS" pitchFamily="34" charset="0"/>
              </a:rPr>
              <a:t>TÍTULO DA APRESENTAÇÃO TÍTULO DA APRESENTAÇÃO TÍTULO DA APRESENTAÇÃO TÍTULO DA APRESENTAÇÃO TÍTULO DA APRESENTAÇÃO</a:t>
            </a:r>
            <a:endParaRPr lang="en-US" sz="1300" b="1" smtClean="0">
              <a:solidFill>
                <a:srgbClr val="2D2868"/>
              </a:solidFill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0655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2" descr="modelo-Maio2011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2"/>
          <p:cNvSpPr txBox="1">
            <a:spLocks noChangeArrowheads="1"/>
          </p:cNvSpPr>
          <p:nvPr userDrawn="1"/>
        </p:nvSpPr>
        <p:spPr bwMode="auto">
          <a:xfrm>
            <a:off x="152400" y="1196975"/>
            <a:ext cx="8763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Clr>
                <a:srgbClr val="6C82A2"/>
              </a:buClr>
              <a:buFont typeface="Wingdings" pitchFamily="2" charset="2"/>
              <a:buChar char="§"/>
              <a:defRPr/>
            </a:pPr>
            <a:r>
              <a:rPr lang="pt-BR" b="1" u="sng" smtClean="0">
                <a:solidFill>
                  <a:srgbClr val="2D2868"/>
                </a:solidFill>
                <a:latin typeface="Trebuchet MS" pitchFamily="34" charset="0"/>
              </a:rPr>
              <a:t>Texto texto texto texto texto texto:</a:t>
            </a:r>
            <a:endParaRPr lang="en-US" b="1" u="sng" smtClean="0">
              <a:solidFill>
                <a:srgbClr val="2D2868"/>
              </a:solidFill>
              <a:latin typeface="Trebuchet MS" pitchFamily="34" charset="0"/>
            </a:endParaRPr>
          </a:p>
        </p:txBody>
      </p:sp>
      <p:sp>
        <p:nvSpPr>
          <p:cNvPr id="4" name="Text Box 3"/>
          <p:cNvSpPr txBox="1">
            <a:spLocks noChangeArrowheads="1"/>
          </p:cNvSpPr>
          <p:nvPr userDrawn="1"/>
        </p:nvSpPr>
        <p:spPr bwMode="auto">
          <a:xfrm>
            <a:off x="539750" y="1844675"/>
            <a:ext cx="8451850" cy="458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fontAlgn="base" hangingPunct="1">
              <a:spcBef>
                <a:spcPct val="50000"/>
              </a:spcBef>
              <a:spcAft>
                <a:spcPct val="0"/>
              </a:spcAft>
              <a:buClr>
                <a:srgbClr val="6C82A2"/>
              </a:buClr>
              <a:buFont typeface="Wingdings" pitchFamily="2" charset="2"/>
              <a:buChar char="§"/>
              <a:defRPr/>
            </a:pPr>
            <a:r>
              <a:rPr lang="pt-BR" sz="2100" smtClean="0">
                <a:solidFill>
                  <a:srgbClr val="2D2868"/>
                </a:solidFill>
                <a:latin typeface="Trebuchet MS" pitchFamily="34" charset="0"/>
              </a:rPr>
              <a:t> Textotextotextotexto textotextotextotexto texto texto textotexto textotextotextotexto textotextotextotexto textotextotextotexto textotextotextotexto texto texto textotexto textotextotextotexto.</a:t>
            </a: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  <a:buClr>
                <a:srgbClr val="6C82A2"/>
              </a:buClr>
              <a:buFont typeface="Wingdings" pitchFamily="2" charset="2"/>
              <a:buChar char="§"/>
              <a:defRPr/>
            </a:pPr>
            <a:endParaRPr lang="pt-BR" sz="2100" smtClean="0">
              <a:solidFill>
                <a:srgbClr val="2D2868"/>
              </a:solidFill>
              <a:latin typeface="Trebuchet MS" pitchFamily="34" charset="0"/>
            </a:endParaRPr>
          </a:p>
          <a:p>
            <a:pPr algn="just" eaLnBrk="1" fontAlgn="base" hangingPunct="1">
              <a:spcBef>
                <a:spcPct val="50000"/>
              </a:spcBef>
              <a:spcAft>
                <a:spcPct val="0"/>
              </a:spcAft>
              <a:buClr>
                <a:srgbClr val="6C82A2"/>
              </a:buClr>
              <a:buFont typeface="Wingdings" pitchFamily="2" charset="2"/>
              <a:buChar char="§"/>
              <a:defRPr/>
            </a:pPr>
            <a:r>
              <a:rPr lang="pt-BR" sz="2100" smtClean="0">
                <a:solidFill>
                  <a:srgbClr val="2D2868"/>
                </a:solidFill>
                <a:latin typeface="Trebuchet MS" pitchFamily="34" charset="0"/>
              </a:rPr>
              <a:t> Textotextotextotexto textotextotextotexto texto texto texto textotextotextotextotextotextotextotextotextotextotextotexto texto texto textotextotextotexto.</a:t>
            </a: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  <a:buClr>
                <a:srgbClr val="6C82A2"/>
              </a:buClr>
              <a:buFont typeface="Wingdings" pitchFamily="2" charset="2"/>
              <a:buChar char="§"/>
              <a:defRPr/>
            </a:pPr>
            <a:endParaRPr lang="pt-BR" sz="2100" smtClean="0">
              <a:solidFill>
                <a:srgbClr val="2D2868"/>
              </a:solidFill>
              <a:latin typeface="Trebuchet MS" pitchFamily="34" charset="0"/>
            </a:endParaRPr>
          </a:p>
          <a:p>
            <a:pPr algn="just" eaLnBrk="1" fontAlgn="base" hangingPunct="1">
              <a:spcBef>
                <a:spcPct val="50000"/>
              </a:spcBef>
              <a:spcAft>
                <a:spcPct val="0"/>
              </a:spcAft>
              <a:buClr>
                <a:srgbClr val="6C82A2"/>
              </a:buClr>
              <a:buFont typeface="Wingdings" pitchFamily="2" charset="2"/>
              <a:buChar char="§"/>
              <a:defRPr/>
            </a:pPr>
            <a:r>
              <a:rPr lang="pt-BR" sz="2100" smtClean="0">
                <a:solidFill>
                  <a:srgbClr val="2D2868"/>
                </a:solidFill>
                <a:latin typeface="Trebuchet MS" pitchFamily="34" charset="0"/>
              </a:rPr>
              <a:t> Textotextotextotexto textotextotextotexto texto texto textotexto textotextotextotexto textotextotextotexto texto textotextotexto textotextotextotexto texto texto textotexto textotextotextotexto textotextotextotextotextotextotextotextotextotextotextotexto textotextotextotexto.</a:t>
            </a:r>
            <a:endParaRPr lang="en-US" sz="2100" smtClean="0">
              <a:solidFill>
                <a:srgbClr val="2D2868"/>
              </a:solidFill>
              <a:latin typeface="Trebuchet MS" pitchFamily="34" charset="0"/>
            </a:endParaRPr>
          </a:p>
        </p:txBody>
      </p:sp>
      <p:sp>
        <p:nvSpPr>
          <p:cNvPr id="5" name="Text Box 4"/>
          <p:cNvSpPr txBox="1">
            <a:spLocks noChangeArrowheads="1"/>
          </p:cNvSpPr>
          <p:nvPr userDrawn="1"/>
        </p:nvSpPr>
        <p:spPr bwMode="auto">
          <a:xfrm>
            <a:off x="179388" y="188913"/>
            <a:ext cx="59055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pt-BR" sz="1300" b="1" smtClean="0">
                <a:solidFill>
                  <a:srgbClr val="2D2868"/>
                </a:solidFill>
                <a:latin typeface="Trebuchet MS" pitchFamily="34" charset="0"/>
              </a:rPr>
              <a:t>TÍTULO DA APRESENTAÇÃO TÍTULO DA APRESENTAÇÃO TÍTULO DA APRESENTAÇÃO TÍTULO DA APRESENTAÇÃO TÍTULO DA APRESENTAÇÃO</a:t>
            </a:r>
            <a:endParaRPr lang="en-US" sz="1300" b="1" smtClean="0">
              <a:solidFill>
                <a:srgbClr val="2D2868"/>
              </a:solidFill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0704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7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01EE14DB-66A6-4397-AE7D-93DD46A36792}" type="datetimeFigureOut">
              <a:rPr lang="en-US" sz="2400">
                <a:solidFill>
                  <a:srgbClr val="000000"/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8/30/2017</a:t>
            </a:fld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EC18A553-07D2-43EE-86F4-5E495827268B}" type="slidenum">
              <a:rPr lang="en-US" sz="2400">
                <a:solidFill>
                  <a:srgbClr val="000000"/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n-US" sz="2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9150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2" descr="modelo-Maio2011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2"/>
          <p:cNvSpPr txBox="1">
            <a:spLocks noChangeArrowheads="1"/>
          </p:cNvSpPr>
          <p:nvPr userDrawn="1"/>
        </p:nvSpPr>
        <p:spPr bwMode="auto">
          <a:xfrm>
            <a:off x="152400" y="1196975"/>
            <a:ext cx="8763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Clr>
                <a:srgbClr val="6C82A2"/>
              </a:buClr>
              <a:buFont typeface="Wingdings" pitchFamily="2" charset="2"/>
              <a:buChar char="§"/>
              <a:defRPr/>
            </a:pPr>
            <a:r>
              <a:rPr lang="pt-BR" b="1" u="sng" smtClean="0">
                <a:solidFill>
                  <a:srgbClr val="2D2868"/>
                </a:solidFill>
                <a:latin typeface="Trebuchet MS" pitchFamily="34" charset="0"/>
              </a:rPr>
              <a:t>Texto texto texto texto texto texto:</a:t>
            </a:r>
            <a:endParaRPr lang="en-US" b="1" u="sng" smtClean="0">
              <a:solidFill>
                <a:srgbClr val="2D2868"/>
              </a:solidFill>
              <a:latin typeface="Trebuchet MS" pitchFamily="34" charset="0"/>
            </a:endParaRPr>
          </a:p>
        </p:txBody>
      </p:sp>
      <p:sp>
        <p:nvSpPr>
          <p:cNvPr id="4" name="Text Box 3"/>
          <p:cNvSpPr txBox="1">
            <a:spLocks noChangeArrowheads="1"/>
          </p:cNvSpPr>
          <p:nvPr userDrawn="1"/>
        </p:nvSpPr>
        <p:spPr bwMode="auto">
          <a:xfrm>
            <a:off x="539750" y="1844675"/>
            <a:ext cx="8451850" cy="458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fontAlgn="base" hangingPunct="1">
              <a:spcBef>
                <a:spcPct val="50000"/>
              </a:spcBef>
              <a:spcAft>
                <a:spcPct val="0"/>
              </a:spcAft>
              <a:buClr>
                <a:srgbClr val="6C82A2"/>
              </a:buClr>
              <a:buFont typeface="Wingdings" pitchFamily="2" charset="2"/>
              <a:buChar char="§"/>
              <a:defRPr/>
            </a:pPr>
            <a:r>
              <a:rPr lang="pt-BR" sz="2100" smtClean="0">
                <a:solidFill>
                  <a:srgbClr val="2D2868"/>
                </a:solidFill>
                <a:latin typeface="Trebuchet MS" pitchFamily="34" charset="0"/>
              </a:rPr>
              <a:t> Textotextotextotexto textotextotextotexto texto texto textotexto textotextotextotexto textotextotextotexto textotextotextotexto textotextotextotexto texto texto textotexto textotextotextotexto.</a:t>
            </a: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  <a:buClr>
                <a:srgbClr val="6C82A2"/>
              </a:buClr>
              <a:buFont typeface="Wingdings" pitchFamily="2" charset="2"/>
              <a:buChar char="§"/>
              <a:defRPr/>
            </a:pPr>
            <a:endParaRPr lang="pt-BR" sz="2100" smtClean="0">
              <a:solidFill>
                <a:srgbClr val="2D2868"/>
              </a:solidFill>
              <a:latin typeface="Trebuchet MS" pitchFamily="34" charset="0"/>
            </a:endParaRPr>
          </a:p>
          <a:p>
            <a:pPr algn="just" eaLnBrk="1" fontAlgn="base" hangingPunct="1">
              <a:spcBef>
                <a:spcPct val="50000"/>
              </a:spcBef>
              <a:spcAft>
                <a:spcPct val="0"/>
              </a:spcAft>
              <a:buClr>
                <a:srgbClr val="6C82A2"/>
              </a:buClr>
              <a:buFont typeface="Wingdings" pitchFamily="2" charset="2"/>
              <a:buChar char="§"/>
              <a:defRPr/>
            </a:pPr>
            <a:r>
              <a:rPr lang="pt-BR" sz="2100" smtClean="0">
                <a:solidFill>
                  <a:srgbClr val="2D2868"/>
                </a:solidFill>
                <a:latin typeface="Trebuchet MS" pitchFamily="34" charset="0"/>
              </a:rPr>
              <a:t> Textotextotextotexto textotextotextotexto texto texto texto textotextotextotextotextotextotextotextotextotextotextotexto texto texto textotextotextotexto.</a:t>
            </a: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  <a:buClr>
                <a:srgbClr val="6C82A2"/>
              </a:buClr>
              <a:buFont typeface="Wingdings" pitchFamily="2" charset="2"/>
              <a:buChar char="§"/>
              <a:defRPr/>
            </a:pPr>
            <a:endParaRPr lang="pt-BR" sz="2100" smtClean="0">
              <a:solidFill>
                <a:srgbClr val="2D2868"/>
              </a:solidFill>
              <a:latin typeface="Trebuchet MS" pitchFamily="34" charset="0"/>
            </a:endParaRPr>
          </a:p>
          <a:p>
            <a:pPr algn="just" eaLnBrk="1" fontAlgn="base" hangingPunct="1">
              <a:spcBef>
                <a:spcPct val="50000"/>
              </a:spcBef>
              <a:spcAft>
                <a:spcPct val="0"/>
              </a:spcAft>
              <a:buClr>
                <a:srgbClr val="6C82A2"/>
              </a:buClr>
              <a:buFont typeface="Wingdings" pitchFamily="2" charset="2"/>
              <a:buChar char="§"/>
              <a:defRPr/>
            </a:pPr>
            <a:r>
              <a:rPr lang="pt-BR" sz="2100" smtClean="0">
                <a:solidFill>
                  <a:srgbClr val="2D2868"/>
                </a:solidFill>
                <a:latin typeface="Trebuchet MS" pitchFamily="34" charset="0"/>
              </a:rPr>
              <a:t> Textotextotextotexto textotextotextotexto texto texto textotexto textotextotextotexto textotextotextotexto texto textotextotexto textotextotextotexto texto texto textotexto textotextotextotexto textotextotextotextotextotextotextotextotextotextotextotexto textotextotextotexto.</a:t>
            </a:r>
            <a:endParaRPr lang="en-US" sz="2100" smtClean="0">
              <a:solidFill>
                <a:srgbClr val="2D2868"/>
              </a:solidFill>
              <a:latin typeface="Trebuchet MS" pitchFamily="34" charset="0"/>
            </a:endParaRPr>
          </a:p>
        </p:txBody>
      </p:sp>
      <p:sp>
        <p:nvSpPr>
          <p:cNvPr id="5" name="Text Box 4"/>
          <p:cNvSpPr txBox="1">
            <a:spLocks noChangeArrowheads="1"/>
          </p:cNvSpPr>
          <p:nvPr userDrawn="1"/>
        </p:nvSpPr>
        <p:spPr bwMode="auto">
          <a:xfrm>
            <a:off x="179388" y="188913"/>
            <a:ext cx="59055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pt-BR" sz="1300" b="1" smtClean="0">
                <a:solidFill>
                  <a:srgbClr val="2D2868"/>
                </a:solidFill>
                <a:latin typeface="Trebuchet MS" pitchFamily="34" charset="0"/>
              </a:rPr>
              <a:t>TÍTULO DA APRESENTAÇÃO TÍTULO DA APRESENTAÇÃO TÍTULO DA APRESENTAÇÃO TÍTULO DA APRESENTAÇÃO TÍTULO DA APRESENTAÇÃO</a:t>
            </a:r>
            <a:endParaRPr lang="en-US" sz="1300" b="1" smtClean="0">
              <a:solidFill>
                <a:srgbClr val="2D2868"/>
              </a:solidFill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4236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2" descr="modelo-Maio2011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2"/>
          <p:cNvSpPr txBox="1">
            <a:spLocks noChangeArrowheads="1"/>
          </p:cNvSpPr>
          <p:nvPr userDrawn="1"/>
        </p:nvSpPr>
        <p:spPr bwMode="auto">
          <a:xfrm>
            <a:off x="152400" y="1196975"/>
            <a:ext cx="8763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Clr>
                <a:srgbClr val="6C82A2"/>
              </a:buClr>
              <a:buFont typeface="Wingdings" pitchFamily="2" charset="2"/>
              <a:buChar char="§"/>
              <a:defRPr/>
            </a:pPr>
            <a:r>
              <a:rPr lang="pt-BR" b="1" u="sng" smtClean="0">
                <a:solidFill>
                  <a:srgbClr val="2D2868"/>
                </a:solidFill>
                <a:latin typeface="Trebuchet MS" pitchFamily="34" charset="0"/>
              </a:rPr>
              <a:t>Texto texto texto texto texto texto:</a:t>
            </a:r>
            <a:endParaRPr lang="en-US" b="1" u="sng" smtClean="0">
              <a:solidFill>
                <a:srgbClr val="2D2868"/>
              </a:solidFill>
              <a:latin typeface="Trebuchet MS" pitchFamily="34" charset="0"/>
            </a:endParaRPr>
          </a:p>
        </p:txBody>
      </p:sp>
      <p:sp>
        <p:nvSpPr>
          <p:cNvPr id="4" name="Text Box 3"/>
          <p:cNvSpPr txBox="1">
            <a:spLocks noChangeArrowheads="1"/>
          </p:cNvSpPr>
          <p:nvPr userDrawn="1"/>
        </p:nvSpPr>
        <p:spPr bwMode="auto">
          <a:xfrm>
            <a:off x="539750" y="1844675"/>
            <a:ext cx="8451850" cy="458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fontAlgn="base" hangingPunct="1">
              <a:spcBef>
                <a:spcPct val="50000"/>
              </a:spcBef>
              <a:spcAft>
                <a:spcPct val="0"/>
              </a:spcAft>
              <a:buClr>
                <a:srgbClr val="6C82A2"/>
              </a:buClr>
              <a:buFont typeface="Wingdings" pitchFamily="2" charset="2"/>
              <a:buChar char="§"/>
              <a:defRPr/>
            </a:pPr>
            <a:r>
              <a:rPr lang="pt-BR" sz="2100" smtClean="0">
                <a:solidFill>
                  <a:srgbClr val="2D2868"/>
                </a:solidFill>
                <a:latin typeface="Trebuchet MS" pitchFamily="34" charset="0"/>
              </a:rPr>
              <a:t> Textotextotextotexto textotextotextotexto texto texto textotexto textotextotextotexto textotextotextotexto textotextotextotexto textotextotextotexto texto texto textotexto textotextotextotexto.</a:t>
            </a: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  <a:buClr>
                <a:srgbClr val="6C82A2"/>
              </a:buClr>
              <a:buFont typeface="Wingdings" pitchFamily="2" charset="2"/>
              <a:buChar char="§"/>
              <a:defRPr/>
            </a:pPr>
            <a:endParaRPr lang="pt-BR" sz="2100" smtClean="0">
              <a:solidFill>
                <a:srgbClr val="2D2868"/>
              </a:solidFill>
              <a:latin typeface="Trebuchet MS" pitchFamily="34" charset="0"/>
            </a:endParaRPr>
          </a:p>
          <a:p>
            <a:pPr algn="just" eaLnBrk="1" fontAlgn="base" hangingPunct="1">
              <a:spcBef>
                <a:spcPct val="50000"/>
              </a:spcBef>
              <a:spcAft>
                <a:spcPct val="0"/>
              </a:spcAft>
              <a:buClr>
                <a:srgbClr val="6C82A2"/>
              </a:buClr>
              <a:buFont typeface="Wingdings" pitchFamily="2" charset="2"/>
              <a:buChar char="§"/>
              <a:defRPr/>
            </a:pPr>
            <a:r>
              <a:rPr lang="pt-BR" sz="2100" smtClean="0">
                <a:solidFill>
                  <a:srgbClr val="2D2868"/>
                </a:solidFill>
                <a:latin typeface="Trebuchet MS" pitchFamily="34" charset="0"/>
              </a:rPr>
              <a:t> Textotextotextotexto textotextotextotexto texto texto texto textotextotextotextotextotextotextotextotextotextotextotexto texto texto textotextotextotexto.</a:t>
            </a: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  <a:buClr>
                <a:srgbClr val="6C82A2"/>
              </a:buClr>
              <a:buFont typeface="Wingdings" pitchFamily="2" charset="2"/>
              <a:buChar char="§"/>
              <a:defRPr/>
            </a:pPr>
            <a:endParaRPr lang="pt-BR" sz="2100" smtClean="0">
              <a:solidFill>
                <a:srgbClr val="2D2868"/>
              </a:solidFill>
              <a:latin typeface="Trebuchet MS" pitchFamily="34" charset="0"/>
            </a:endParaRPr>
          </a:p>
          <a:p>
            <a:pPr algn="just" eaLnBrk="1" fontAlgn="base" hangingPunct="1">
              <a:spcBef>
                <a:spcPct val="50000"/>
              </a:spcBef>
              <a:spcAft>
                <a:spcPct val="0"/>
              </a:spcAft>
              <a:buClr>
                <a:srgbClr val="6C82A2"/>
              </a:buClr>
              <a:buFont typeface="Wingdings" pitchFamily="2" charset="2"/>
              <a:buChar char="§"/>
              <a:defRPr/>
            </a:pPr>
            <a:r>
              <a:rPr lang="pt-BR" sz="2100" smtClean="0">
                <a:solidFill>
                  <a:srgbClr val="2D2868"/>
                </a:solidFill>
                <a:latin typeface="Trebuchet MS" pitchFamily="34" charset="0"/>
              </a:rPr>
              <a:t> Textotextotextotexto textotextotextotexto texto texto textotexto textotextotextotexto textotextotextotexto texto textotextotexto textotextotextotexto texto texto textotexto textotextotextotexto textotextotextotextotextotextotextotextotextotextotextotexto textotextotextotexto.</a:t>
            </a:r>
            <a:endParaRPr lang="en-US" sz="2100" smtClean="0">
              <a:solidFill>
                <a:srgbClr val="2D2868"/>
              </a:solidFill>
              <a:latin typeface="Trebuchet MS" pitchFamily="34" charset="0"/>
            </a:endParaRPr>
          </a:p>
        </p:txBody>
      </p:sp>
      <p:sp>
        <p:nvSpPr>
          <p:cNvPr id="5" name="Text Box 4"/>
          <p:cNvSpPr txBox="1">
            <a:spLocks noChangeArrowheads="1"/>
          </p:cNvSpPr>
          <p:nvPr userDrawn="1"/>
        </p:nvSpPr>
        <p:spPr bwMode="auto">
          <a:xfrm>
            <a:off x="179388" y="188913"/>
            <a:ext cx="59055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pt-BR" sz="1300" b="1" smtClean="0">
                <a:solidFill>
                  <a:srgbClr val="2D2868"/>
                </a:solidFill>
                <a:latin typeface="Trebuchet MS" pitchFamily="34" charset="0"/>
              </a:rPr>
              <a:t>TÍTULO DA APRESENTAÇÃO TÍTULO DA APRESENTAÇÃO TÍTULO DA APRESENTAÇÃO TÍTULO DA APRESENTAÇÃO TÍTULO DA APRESENTAÇÃO</a:t>
            </a:r>
            <a:endParaRPr lang="en-US" sz="1300" b="1" smtClean="0">
              <a:solidFill>
                <a:srgbClr val="2D2868"/>
              </a:solidFill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2811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8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01EE14DB-66A6-4397-AE7D-93DD46A36792}" type="datetimeFigureOut">
              <a:rPr lang="en-US" sz="2400">
                <a:solidFill>
                  <a:srgbClr val="000000"/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8/30/2017</a:t>
            </a:fld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EC18A553-07D2-43EE-86F4-5E495827268B}" type="slidenum">
              <a:rPr lang="en-US" sz="2400">
                <a:solidFill>
                  <a:srgbClr val="000000"/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n-US" sz="2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2704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2" descr="modelo-Maio2011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2"/>
          <p:cNvSpPr txBox="1">
            <a:spLocks noChangeArrowheads="1"/>
          </p:cNvSpPr>
          <p:nvPr userDrawn="1"/>
        </p:nvSpPr>
        <p:spPr bwMode="auto">
          <a:xfrm>
            <a:off x="152400" y="1196975"/>
            <a:ext cx="8763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Clr>
                <a:srgbClr val="6C82A2"/>
              </a:buClr>
              <a:buFont typeface="Wingdings" pitchFamily="2" charset="2"/>
              <a:buChar char="§"/>
              <a:defRPr/>
            </a:pPr>
            <a:r>
              <a:rPr lang="pt-BR" b="1" u="sng" smtClean="0">
                <a:solidFill>
                  <a:srgbClr val="2D2868"/>
                </a:solidFill>
                <a:latin typeface="Trebuchet MS" pitchFamily="34" charset="0"/>
              </a:rPr>
              <a:t>Texto texto texto texto texto texto:</a:t>
            </a:r>
            <a:endParaRPr lang="en-US" b="1" u="sng" smtClean="0">
              <a:solidFill>
                <a:srgbClr val="2D2868"/>
              </a:solidFill>
              <a:latin typeface="Trebuchet MS" pitchFamily="34" charset="0"/>
            </a:endParaRPr>
          </a:p>
        </p:txBody>
      </p:sp>
      <p:sp>
        <p:nvSpPr>
          <p:cNvPr id="4" name="Text Box 3"/>
          <p:cNvSpPr txBox="1">
            <a:spLocks noChangeArrowheads="1"/>
          </p:cNvSpPr>
          <p:nvPr userDrawn="1"/>
        </p:nvSpPr>
        <p:spPr bwMode="auto">
          <a:xfrm>
            <a:off x="539750" y="1844675"/>
            <a:ext cx="8451850" cy="458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fontAlgn="base" hangingPunct="1">
              <a:spcBef>
                <a:spcPct val="50000"/>
              </a:spcBef>
              <a:spcAft>
                <a:spcPct val="0"/>
              </a:spcAft>
              <a:buClr>
                <a:srgbClr val="6C82A2"/>
              </a:buClr>
              <a:buFont typeface="Wingdings" pitchFamily="2" charset="2"/>
              <a:buChar char="§"/>
              <a:defRPr/>
            </a:pPr>
            <a:r>
              <a:rPr lang="pt-BR" sz="2100" smtClean="0">
                <a:solidFill>
                  <a:srgbClr val="2D2868"/>
                </a:solidFill>
                <a:latin typeface="Trebuchet MS" pitchFamily="34" charset="0"/>
              </a:rPr>
              <a:t> Textotextotextotexto textotextotextotexto texto texto textotexto textotextotextotexto textotextotextotexto textotextotextotexto textotextotextotexto texto texto textotexto textotextotextotexto.</a:t>
            </a: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  <a:buClr>
                <a:srgbClr val="6C82A2"/>
              </a:buClr>
              <a:buFont typeface="Wingdings" pitchFamily="2" charset="2"/>
              <a:buChar char="§"/>
              <a:defRPr/>
            </a:pPr>
            <a:endParaRPr lang="pt-BR" sz="2100" smtClean="0">
              <a:solidFill>
                <a:srgbClr val="2D2868"/>
              </a:solidFill>
              <a:latin typeface="Trebuchet MS" pitchFamily="34" charset="0"/>
            </a:endParaRPr>
          </a:p>
          <a:p>
            <a:pPr algn="just" eaLnBrk="1" fontAlgn="base" hangingPunct="1">
              <a:spcBef>
                <a:spcPct val="50000"/>
              </a:spcBef>
              <a:spcAft>
                <a:spcPct val="0"/>
              </a:spcAft>
              <a:buClr>
                <a:srgbClr val="6C82A2"/>
              </a:buClr>
              <a:buFont typeface="Wingdings" pitchFamily="2" charset="2"/>
              <a:buChar char="§"/>
              <a:defRPr/>
            </a:pPr>
            <a:r>
              <a:rPr lang="pt-BR" sz="2100" smtClean="0">
                <a:solidFill>
                  <a:srgbClr val="2D2868"/>
                </a:solidFill>
                <a:latin typeface="Trebuchet MS" pitchFamily="34" charset="0"/>
              </a:rPr>
              <a:t> Textotextotextotexto textotextotextotexto texto texto texto textotextotextotextotextotextotextotextotextotextotextotexto texto texto textotextotextotexto.</a:t>
            </a: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  <a:buClr>
                <a:srgbClr val="6C82A2"/>
              </a:buClr>
              <a:buFont typeface="Wingdings" pitchFamily="2" charset="2"/>
              <a:buChar char="§"/>
              <a:defRPr/>
            </a:pPr>
            <a:endParaRPr lang="pt-BR" sz="2100" smtClean="0">
              <a:solidFill>
                <a:srgbClr val="2D2868"/>
              </a:solidFill>
              <a:latin typeface="Trebuchet MS" pitchFamily="34" charset="0"/>
            </a:endParaRPr>
          </a:p>
          <a:p>
            <a:pPr algn="just" eaLnBrk="1" fontAlgn="base" hangingPunct="1">
              <a:spcBef>
                <a:spcPct val="50000"/>
              </a:spcBef>
              <a:spcAft>
                <a:spcPct val="0"/>
              </a:spcAft>
              <a:buClr>
                <a:srgbClr val="6C82A2"/>
              </a:buClr>
              <a:buFont typeface="Wingdings" pitchFamily="2" charset="2"/>
              <a:buChar char="§"/>
              <a:defRPr/>
            </a:pPr>
            <a:r>
              <a:rPr lang="pt-BR" sz="2100" smtClean="0">
                <a:solidFill>
                  <a:srgbClr val="2D2868"/>
                </a:solidFill>
                <a:latin typeface="Trebuchet MS" pitchFamily="34" charset="0"/>
              </a:rPr>
              <a:t> Textotextotextotexto textotextotextotexto texto texto textotexto textotextotextotexto textotextotextotexto texto textotextotexto textotextotextotexto texto texto textotexto textotextotextotexto textotextotextotextotextotextotextotextotextotextotextotexto textotextotextotexto.</a:t>
            </a:r>
            <a:endParaRPr lang="en-US" sz="2100" smtClean="0">
              <a:solidFill>
                <a:srgbClr val="2D2868"/>
              </a:solidFill>
              <a:latin typeface="Trebuchet MS" pitchFamily="34" charset="0"/>
            </a:endParaRPr>
          </a:p>
        </p:txBody>
      </p:sp>
      <p:sp>
        <p:nvSpPr>
          <p:cNvPr id="5" name="Text Box 4"/>
          <p:cNvSpPr txBox="1">
            <a:spLocks noChangeArrowheads="1"/>
          </p:cNvSpPr>
          <p:nvPr userDrawn="1"/>
        </p:nvSpPr>
        <p:spPr bwMode="auto">
          <a:xfrm>
            <a:off x="179388" y="188913"/>
            <a:ext cx="59055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pt-BR" sz="1300" b="1" smtClean="0">
                <a:solidFill>
                  <a:srgbClr val="2D2868"/>
                </a:solidFill>
                <a:latin typeface="Trebuchet MS" pitchFamily="34" charset="0"/>
              </a:rPr>
              <a:t>TÍTULO DA APRESENTAÇÃO TÍTULO DA APRESENTAÇÃO TÍTULO DA APRESENTAÇÃO TÍTULO DA APRESENTAÇÃO TÍTULO DA APRESENTAÇÃO</a:t>
            </a:r>
            <a:endParaRPr lang="en-US" sz="1300" b="1" smtClean="0">
              <a:solidFill>
                <a:srgbClr val="2D2868"/>
              </a:solidFill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0251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C9AA6F-441F-404C-A5DE-B9C276B5A68D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AB5E03-D781-4DC9-A270-DDCF524C2285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46422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4F7E51-9C50-4A22-ADE5-065CD1DCF09E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DA2886-4EDB-4D7A-8DED-C8AF3ABA81C3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05276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0FE6E9-1AAD-41E1-857B-BF0D2AB9D49C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E242AC-0C89-4B78-9BDF-D008F224C6F8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8681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828395-F90D-4808-8851-6080FBF815B4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30/08/2017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BB14F6-ECA5-4F38-82B4-78DEF01682DF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19174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B3C9A6-775E-436D-BA4C-EC24F3BA8D49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25B342-1419-4527-83B1-FF75C5E89C12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437714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765088-6CD8-40DE-867D-B594E225E360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F143D3-A908-4ECF-9CFC-80A1C5F09DDB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319942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CD8B52-7BC0-47F1-8BB1-50532DA59915}" type="datetime1">
              <a:rPr lang="en-US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8/30/2017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B7FB55-5689-4050-93B0-8E9FC379CFDF}" type="slidenum">
              <a:rPr lang="en-US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‹nº›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622259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0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F4770E-C38B-45F4-98F0-7D2C39DA6D9C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3926BF-1637-4A7B-9D7A-63F8F6FA08FA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653734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1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1A4850-1486-449F-B69A-37AE11BB2DCF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F87295-3A18-4036-B9D2-8E176287EDDF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368082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C9AA6F-441F-404C-A5DE-B9C276B5A68D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AB5E03-D781-4DC9-A270-DDCF524C2285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049664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3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4F7E51-9C50-4A22-ADE5-065CD1DCF09E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DA2886-4EDB-4D7A-8DED-C8AF3ABA81C3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080780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4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0FE6E9-1AAD-41E1-857B-BF0D2AB9D49C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E242AC-0C89-4B78-9BDF-D008F224C6F8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666255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5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B3C9A6-775E-436D-BA4C-EC24F3BA8D49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25B342-1419-4527-83B1-FF75C5E89C12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220576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6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765088-6CD8-40DE-867D-B594E225E360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F143D3-A908-4ECF-9CFC-80A1C5F09DDB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43699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F042D8-B6C0-4648-B540-DA2DE38E78D6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30/08/2017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EB2507-7D92-481B-8FF9-DF9A79AA5BC6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498230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7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CD8B52-7BC0-47F1-8BB1-50532DA59915}" type="datetime1">
              <a:rPr lang="en-US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8/30/2017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B7FB55-5689-4050-93B0-8E9FC379CFDF}" type="slidenum">
              <a:rPr lang="en-US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‹nº›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39674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8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F4770E-C38B-45F4-98F0-7D2C39DA6D9C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3926BF-1637-4A7B-9D7A-63F8F6FA08FA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885461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9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1A4850-1486-449F-B69A-37AE11BB2DCF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F87295-3A18-4036-B9D2-8E176287EDDF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81972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0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C9AA6F-441F-404C-A5DE-B9C276B5A68D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AB5E03-D781-4DC9-A270-DDCF524C2285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548634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1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4F7E51-9C50-4A22-ADE5-065CD1DCF09E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DA2886-4EDB-4D7A-8DED-C8AF3ABA81C3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816698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2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0FE6E9-1AAD-41E1-857B-BF0D2AB9D49C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E242AC-0C89-4B78-9BDF-D008F224C6F8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909525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3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B3C9A6-775E-436D-BA4C-EC24F3BA8D49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25B342-1419-4527-83B1-FF75C5E89C12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026159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765088-6CD8-40DE-867D-B594E225E360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F143D3-A908-4ECF-9CFC-80A1C5F09DDB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482024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5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CD8B52-7BC0-47F1-8BB1-50532DA59915}" type="datetime1">
              <a:rPr lang="en-US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8/30/2017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B7FB55-5689-4050-93B0-8E9FC379CFDF}" type="slidenum">
              <a:rPr lang="en-US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‹nº›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302491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6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F4770E-C38B-45F4-98F0-7D2C39DA6D9C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3926BF-1637-4A7B-9D7A-63F8F6FA08FA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30381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1DBC42-DEEE-4454-A1C5-E0B07842E03D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30/08/2017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61D5F7-4326-4CDF-840F-C8BB5B85A3AD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162513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7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1A4850-1486-449F-B69A-37AE11BB2DCF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F87295-3A18-4036-B9D2-8E176287EDDF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05776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8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C9AA6F-441F-404C-A5DE-B9C276B5A68D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AB5E03-D781-4DC9-A270-DDCF524C2285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376652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9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4F7E51-9C50-4A22-ADE5-065CD1DCF09E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DA2886-4EDB-4D7A-8DED-C8AF3ABA81C3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710845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0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0FE6E9-1AAD-41E1-857B-BF0D2AB9D49C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E242AC-0C89-4B78-9BDF-D008F224C6F8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411542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1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B3C9A6-775E-436D-BA4C-EC24F3BA8D49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25B342-1419-4527-83B1-FF75C5E89C12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649089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2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765088-6CD8-40DE-867D-B594E225E360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F143D3-A908-4ECF-9CFC-80A1C5F09DDB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075149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3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CD8B52-7BC0-47F1-8BB1-50532DA59915}" type="datetime1">
              <a:rPr lang="en-US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8/30/2017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B7FB55-5689-4050-93B0-8E9FC379CFDF}" type="slidenum">
              <a:rPr lang="en-US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‹nº›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332047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4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F4770E-C38B-45F4-98F0-7D2C39DA6D9C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3926BF-1637-4A7B-9D7A-63F8F6FA08FA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773157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5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1A4850-1486-449F-B69A-37AE11BB2DCF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F87295-3A18-4036-B9D2-8E176287EDDF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531694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6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C9AA6F-441F-404C-A5DE-B9C276B5A68D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AB5E03-D781-4DC9-A270-DDCF524C2285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84729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FF15FC-03B0-472D-9316-06F84F07C81D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30/08/2017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F77D16-024C-453A-8994-AA19ED32C102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501189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7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4F7E51-9C50-4A22-ADE5-065CD1DCF09E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DA2886-4EDB-4D7A-8DED-C8AF3ABA81C3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474325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8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0FE6E9-1AAD-41E1-857B-BF0D2AB9D49C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E242AC-0C89-4B78-9BDF-D008F224C6F8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963390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9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B3C9A6-775E-436D-BA4C-EC24F3BA8D49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25B342-1419-4527-83B1-FF75C5E89C12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896943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0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765088-6CD8-40DE-867D-B594E225E360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F143D3-A908-4ECF-9CFC-80A1C5F09DDB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086770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1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CD8B52-7BC0-47F1-8BB1-50532DA59915}" type="datetime1">
              <a:rPr lang="en-US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8/30/2017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B7FB55-5689-4050-93B0-8E9FC379CFDF}" type="slidenum">
              <a:rPr lang="en-US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‹nº›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947516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2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F4770E-C38B-45F4-98F0-7D2C39DA6D9C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3926BF-1637-4A7B-9D7A-63F8F6FA08FA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911806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3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1A4850-1486-449F-B69A-37AE11BB2DCF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F87295-3A18-4036-B9D2-8E176287EDDF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494043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4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C9AA6F-441F-404C-A5DE-B9C276B5A68D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AB5E03-D781-4DC9-A270-DDCF524C2285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474878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5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4F7E51-9C50-4A22-ADE5-065CD1DCF09E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DA2886-4EDB-4D7A-8DED-C8AF3ABA81C3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64899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6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0FE6E9-1AAD-41E1-857B-BF0D2AB9D49C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E242AC-0C89-4B78-9BDF-D008F224C6F8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3797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CEA9C0-43CA-4D62-88FD-AA2DADBC48A0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30/08/2017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E809E8-F87A-459F-8D89-2450C44C4468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293708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7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B3C9A6-775E-436D-BA4C-EC24F3BA8D49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25B342-1419-4527-83B1-FF75C5E89C12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141053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8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765088-6CD8-40DE-867D-B594E225E360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F143D3-A908-4ECF-9CFC-80A1C5F09DDB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528090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9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CD8B52-7BC0-47F1-8BB1-50532DA59915}" type="datetime1">
              <a:rPr lang="en-US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8/30/2017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B7FB55-5689-4050-93B0-8E9FC379CFDF}" type="slidenum">
              <a:rPr lang="en-US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‹nº›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374930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0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F4770E-C38B-45F4-98F0-7D2C39DA6D9C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3926BF-1637-4A7B-9D7A-63F8F6FA08FA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027659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1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1A4850-1486-449F-B69A-37AE11BB2DCF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F87295-3A18-4036-B9D2-8E176287EDDF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565966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2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C9AA6F-441F-404C-A5DE-B9C276B5A68D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AB5E03-D781-4DC9-A270-DDCF524C2285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4172043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3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4F7E51-9C50-4A22-ADE5-065CD1DCF09E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DA2886-4EDB-4D7A-8DED-C8AF3ABA81C3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1032355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4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0FE6E9-1AAD-41E1-857B-BF0D2AB9D49C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E242AC-0C89-4B78-9BDF-D008F224C6F8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471562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5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B3C9A6-775E-436D-BA4C-EC24F3BA8D49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25B342-1419-4527-83B1-FF75C5E89C12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501011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6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765088-6CD8-40DE-867D-B594E225E360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F143D3-A908-4ECF-9CFC-80A1C5F09DDB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04613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3670C1-A841-4C9F-9915-F4F15C4028F8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30/08/2017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36F01A-47A7-4198-B7A1-336838EAC3BB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3963950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7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CD8B52-7BC0-47F1-8BB1-50532DA59915}" type="datetime1">
              <a:rPr lang="en-US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8/30/2017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B7FB55-5689-4050-93B0-8E9FC379CFDF}" type="slidenum">
              <a:rPr lang="en-US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‹nº›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658020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8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F4770E-C38B-45F4-98F0-7D2C39DA6D9C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3926BF-1637-4A7B-9D7A-63F8F6FA08FA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017346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9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1A4850-1486-449F-B69A-37AE11BB2DCF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F87295-3A18-4036-B9D2-8E176287EDDF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538136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0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C9AA6F-441F-404C-A5DE-B9C276B5A68D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AB5E03-D781-4DC9-A270-DDCF524C2285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3279485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1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4F7E51-9C50-4A22-ADE5-065CD1DCF09E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DA2886-4EDB-4D7A-8DED-C8AF3ABA81C3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2979780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2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0FE6E9-1AAD-41E1-857B-BF0D2AB9D49C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E242AC-0C89-4B78-9BDF-D008F224C6F8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4242088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3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B3C9A6-775E-436D-BA4C-EC24F3BA8D49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25B342-1419-4527-83B1-FF75C5E89C12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5292196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4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765088-6CD8-40DE-867D-B594E225E360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F143D3-A908-4ECF-9CFC-80A1C5F09DDB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469856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5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CD8B52-7BC0-47F1-8BB1-50532DA59915}" type="datetime1">
              <a:rPr lang="en-US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8/30/2017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B7FB55-5689-4050-93B0-8E9FC379CFDF}" type="slidenum">
              <a:rPr lang="en-US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‹nº›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062786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6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F4770E-C38B-45F4-98F0-7D2C39DA6D9C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3926BF-1637-4A7B-9D7A-63F8F6FA08FA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23248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1A45D5-7E29-4F01-AEA7-988C57BE5646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30/08/2017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DA779C-0B66-41A2-B905-6B805BA442C1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78922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7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1A4850-1486-449F-B69A-37AE11BB2DCF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F87295-3A18-4036-B9D2-8E176287EDDF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1507935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8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C9AA6F-441F-404C-A5DE-B9C276B5A68D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AB5E03-D781-4DC9-A270-DDCF524C2285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1549757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9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4F7E51-9C50-4A22-ADE5-065CD1DCF09E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DA2886-4EDB-4D7A-8DED-C8AF3ABA81C3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1119573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0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0FE6E9-1AAD-41E1-857B-BF0D2AB9D49C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E242AC-0C89-4B78-9BDF-D008F224C6F8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716606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1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B3C9A6-775E-436D-BA4C-EC24F3BA8D49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25B342-1419-4527-83B1-FF75C5E89C12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4195693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2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765088-6CD8-40DE-867D-B594E225E360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F143D3-A908-4ECF-9CFC-80A1C5F09DDB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88797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3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CD8B52-7BC0-47F1-8BB1-50532DA59915}" type="datetime1">
              <a:rPr lang="en-US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8/30/2017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B7FB55-5689-4050-93B0-8E9FC379CFDF}" type="slidenum">
              <a:rPr lang="en-US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‹nº›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6274945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4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F4770E-C38B-45F4-98F0-7D2C39DA6D9C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3926BF-1637-4A7B-9D7A-63F8F6FA08FA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4539231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5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1A4850-1486-449F-B69A-37AE11BB2DCF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F87295-3A18-4036-B9D2-8E176287EDDF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1121282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6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C9AA6F-441F-404C-A5DE-B9C276B5A68D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AB5E03-D781-4DC9-A270-DDCF524C2285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59881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8817E4-7183-4CBD-8090-952BF67CE863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30/08/2017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0FF813-2290-4AD6-BF12-0A75F1B9CE62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4439340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7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4F7E51-9C50-4A22-ADE5-065CD1DCF09E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DA2886-4EDB-4D7A-8DED-C8AF3ABA81C3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5999190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8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0FE6E9-1AAD-41E1-857B-BF0D2AB9D49C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E242AC-0C89-4B78-9BDF-D008F224C6F8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8667978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9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B3C9A6-775E-436D-BA4C-EC24F3BA8D49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25B342-1419-4527-83B1-FF75C5E89C12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537292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0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765088-6CD8-40DE-867D-B594E225E360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F143D3-A908-4ECF-9CFC-80A1C5F09DDB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9301821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1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CD8B52-7BC0-47F1-8BB1-50532DA59915}" type="datetime1">
              <a:rPr lang="en-US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8/30/2017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B7FB55-5689-4050-93B0-8E9FC379CFDF}" type="slidenum">
              <a:rPr lang="en-US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‹nº›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3767143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2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F4770E-C38B-45F4-98F0-7D2C39DA6D9C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3926BF-1637-4A7B-9D7A-63F8F6FA08FA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6326314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3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1A4850-1486-449F-B69A-37AE11BB2DCF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F87295-3A18-4036-B9D2-8E176287EDDF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1682372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4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C9AA6F-441F-404C-A5DE-B9C276B5A68D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AB5E03-D781-4DC9-A270-DDCF524C2285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4102813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5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4F7E51-9C50-4A22-ADE5-065CD1DCF09E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DA2886-4EDB-4D7A-8DED-C8AF3ABA81C3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242564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6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0FE6E9-1AAD-41E1-857B-BF0D2AB9D49C}" type="datetime1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8/30/2017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E242AC-0C89-4B78-9BDF-D008F224C6F8}" type="slidenum">
              <a:rPr lang="en-US">
                <a:solidFill>
                  <a:srgbClr val="E3DED1">
                    <a:shade val="50000"/>
                  </a:srgbClr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38251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117" Type="http://schemas.openxmlformats.org/officeDocument/2006/relationships/slideLayout" Target="../slideLayouts/slideLayout117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84" Type="http://schemas.openxmlformats.org/officeDocument/2006/relationships/slideLayout" Target="../slideLayouts/slideLayout84.xml"/><Relationship Id="rId89" Type="http://schemas.openxmlformats.org/officeDocument/2006/relationships/slideLayout" Target="../slideLayouts/slideLayout89.xml"/><Relationship Id="rId112" Type="http://schemas.openxmlformats.org/officeDocument/2006/relationships/slideLayout" Target="../slideLayouts/slideLayout112.xml"/><Relationship Id="rId133" Type="http://schemas.openxmlformats.org/officeDocument/2006/relationships/slideLayout" Target="../slideLayouts/slideLayout133.xml"/><Relationship Id="rId138" Type="http://schemas.openxmlformats.org/officeDocument/2006/relationships/slideLayout" Target="../slideLayouts/slideLayout138.xml"/><Relationship Id="rId154" Type="http://schemas.openxmlformats.org/officeDocument/2006/relationships/slideLayout" Target="../slideLayouts/slideLayout154.xml"/><Relationship Id="rId159" Type="http://schemas.openxmlformats.org/officeDocument/2006/relationships/slideLayout" Target="../slideLayouts/slideLayout159.xml"/><Relationship Id="rId170" Type="http://schemas.openxmlformats.org/officeDocument/2006/relationships/image" Target="../media/image1.jpeg"/><Relationship Id="rId16" Type="http://schemas.openxmlformats.org/officeDocument/2006/relationships/slideLayout" Target="../slideLayouts/slideLayout16.xml"/><Relationship Id="rId107" Type="http://schemas.openxmlformats.org/officeDocument/2006/relationships/slideLayout" Target="../slideLayouts/slideLayout107.xml"/><Relationship Id="rId11" Type="http://schemas.openxmlformats.org/officeDocument/2006/relationships/slideLayout" Target="../slideLayouts/slideLayout11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74" Type="http://schemas.openxmlformats.org/officeDocument/2006/relationships/slideLayout" Target="../slideLayouts/slideLayout74.xml"/><Relationship Id="rId79" Type="http://schemas.openxmlformats.org/officeDocument/2006/relationships/slideLayout" Target="../slideLayouts/slideLayout79.xml"/><Relationship Id="rId102" Type="http://schemas.openxmlformats.org/officeDocument/2006/relationships/slideLayout" Target="../slideLayouts/slideLayout102.xml"/><Relationship Id="rId123" Type="http://schemas.openxmlformats.org/officeDocument/2006/relationships/slideLayout" Target="../slideLayouts/slideLayout123.xml"/><Relationship Id="rId128" Type="http://schemas.openxmlformats.org/officeDocument/2006/relationships/slideLayout" Target="../slideLayouts/slideLayout128.xml"/><Relationship Id="rId144" Type="http://schemas.openxmlformats.org/officeDocument/2006/relationships/slideLayout" Target="../slideLayouts/slideLayout144.xml"/><Relationship Id="rId149" Type="http://schemas.openxmlformats.org/officeDocument/2006/relationships/slideLayout" Target="../slideLayouts/slideLayout149.xml"/><Relationship Id="rId5" Type="http://schemas.openxmlformats.org/officeDocument/2006/relationships/slideLayout" Target="../slideLayouts/slideLayout5.xml"/><Relationship Id="rId90" Type="http://schemas.openxmlformats.org/officeDocument/2006/relationships/slideLayout" Target="../slideLayouts/slideLayout90.xml"/><Relationship Id="rId95" Type="http://schemas.openxmlformats.org/officeDocument/2006/relationships/slideLayout" Target="../slideLayouts/slideLayout95.xml"/><Relationship Id="rId160" Type="http://schemas.openxmlformats.org/officeDocument/2006/relationships/slideLayout" Target="../slideLayouts/slideLayout160.xml"/><Relationship Id="rId165" Type="http://schemas.openxmlformats.org/officeDocument/2006/relationships/slideLayout" Target="../slideLayouts/slideLayout165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113" Type="http://schemas.openxmlformats.org/officeDocument/2006/relationships/slideLayout" Target="../slideLayouts/slideLayout113.xml"/><Relationship Id="rId118" Type="http://schemas.openxmlformats.org/officeDocument/2006/relationships/slideLayout" Target="../slideLayouts/slideLayout118.xml"/><Relationship Id="rId134" Type="http://schemas.openxmlformats.org/officeDocument/2006/relationships/slideLayout" Target="../slideLayouts/slideLayout134.xml"/><Relationship Id="rId139" Type="http://schemas.openxmlformats.org/officeDocument/2006/relationships/slideLayout" Target="../slideLayouts/slideLayout139.xml"/><Relationship Id="rId80" Type="http://schemas.openxmlformats.org/officeDocument/2006/relationships/slideLayout" Target="../slideLayouts/slideLayout80.xml"/><Relationship Id="rId85" Type="http://schemas.openxmlformats.org/officeDocument/2006/relationships/slideLayout" Target="../slideLayouts/slideLayout85.xml"/><Relationship Id="rId150" Type="http://schemas.openxmlformats.org/officeDocument/2006/relationships/slideLayout" Target="../slideLayouts/slideLayout150.xml"/><Relationship Id="rId155" Type="http://schemas.openxmlformats.org/officeDocument/2006/relationships/slideLayout" Target="../slideLayouts/slideLayout155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59" Type="http://schemas.openxmlformats.org/officeDocument/2006/relationships/slideLayout" Target="../slideLayouts/slideLayout59.xml"/><Relationship Id="rId103" Type="http://schemas.openxmlformats.org/officeDocument/2006/relationships/slideLayout" Target="../slideLayouts/slideLayout103.xml"/><Relationship Id="rId108" Type="http://schemas.openxmlformats.org/officeDocument/2006/relationships/slideLayout" Target="../slideLayouts/slideLayout108.xml"/><Relationship Id="rId124" Type="http://schemas.openxmlformats.org/officeDocument/2006/relationships/slideLayout" Target="../slideLayouts/slideLayout124.xml"/><Relationship Id="rId129" Type="http://schemas.openxmlformats.org/officeDocument/2006/relationships/slideLayout" Target="../slideLayouts/slideLayout129.xml"/><Relationship Id="rId54" Type="http://schemas.openxmlformats.org/officeDocument/2006/relationships/slideLayout" Target="../slideLayouts/slideLayout54.xml"/><Relationship Id="rId70" Type="http://schemas.openxmlformats.org/officeDocument/2006/relationships/slideLayout" Target="../slideLayouts/slideLayout70.xml"/><Relationship Id="rId75" Type="http://schemas.openxmlformats.org/officeDocument/2006/relationships/slideLayout" Target="../slideLayouts/slideLayout75.xml"/><Relationship Id="rId91" Type="http://schemas.openxmlformats.org/officeDocument/2006/relationships/slideLayout" Target="../slideLayouts/slideLayout91.xml"/><Relationship Id="rId96" Type="http://schemas.openxmlformats.org/officeDocument/2006/relationships/slideLayout" Target="../slideLayouts/slideLayout96.xml"/><Relationship Id="rId140" Type="http://schemas.openxmlformats.org/officeDocument/2006/relationships/slideLayout" Target="../slideLayouts/slideLayout140.xml"/><Relationship Id="rId145" Type="http://schemas.openxmlformats.org/officeDocument/2006/relationships/slideLayout" Target="../slideLayouts/slideLayout145.xml"/><Relationship Id="rId161" Type="http://schemas.openxmlformats.org/officeDocument/2006/relationships/slideLayout" Target="../slideLayouts/slideLayout161.xml"/><Relationship Id="rId166" Type="http://schemas.openxmlformats.org/officeDocument/2006/relationships/slideLayout" Target="../slideLayouts/slideLayout16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6" Type="http://schemas.openxmlformats.org/officeDocument/2006/relationships/slideLayout" Target="../slideLayouts/slideLayout106.xml"/><Relationship Id="rId114" Type="http://schemas.openxmlformats.org/officeDocument/2006/relationships/slideLayout" Target="../slideLayouts/slideLayout114.xml"/><Relationship Id="rId119" Type="http://schemas.openxmlformats.org/officeDocument/2006/relationships/slideLayout" Target="../slideLayouts/slideLayout119.xml"/><Relationship Id="rId127" Type="http://schemas.openxmlformats.org/officeDocument/2006/relationships/slideLayout" Target="../slideLayouts/slideLayout12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73" Type="http://schemas.openxmlformats.org/officeDocument/2006/relationships/slideLayout" Target="../slideLayouts/slideLayout73.xml"/><Relationship Id="rId78" Type="http://schemas.openxmlformats.org/officeDocument/2006/relationships/slideLayout" Target="../slideLayouts/slideLayout78.xml"/><Relationship Id="rId81" Type="http://schemas.openxmlformats.org/officeDocument/2006/relationships/slideLayout" Target="../slideLayouts/slideLayout81.xml"/><Relationship Id="rId86" Type="http://schemas.openxmlformats.org/officeDocument/2006/relationships/slideLayout" Target="../slideLayouts/slideLayout86.xml"/><Relationship Id="rId94" Type="http://schemas.openxmlformats.org/officeDocument/2006/relationships/slideLayout" Target="../slideLayouts/slideLayout94.xml"/><Relationship Id="rId99" Type="http://schemas.openxmlformats.org/officeDocument/2006/relationships/slideLayout" Target="../slideLayouts/slideLayout99.xml"/><Relationship Id="rId101" Type="http://schemas.openxmlformats.org/officeDocument/2006/relationships/slideLayout" Target="../slideLayouts/slideLayout101.xml"/><Relationship Id="rId122" Type="http://schemas.openxmlformats.org/officeDocument/2006/relationships/slideLayout" Target="../slideLayouts/slideLayout122.xml"/><Relationship Id="rId130" Type="http://schemas.openxmlformats.org/officeDocument/2006/relationships/slideLayout" Target="../slideLayouts/slideLayout130.xml"/><Relationship Id="rId135" Type="http://schemas.openxmlformats.org/officeDocument/2006/relationships/slideLayout" Target="../slideLayouts/slideLayout135.xml"/><Relationship Id="rId143" Type="http://schemas.openxmlformats.org/officeDocument/2006/relationships/slideLayout" Target="../slideLayouts/slideLayout143.xml"/><Relationship Id="rId148" Type="http://schemas.openxmlformats.org/officeDocument/2006/relationships/slideLayout" Target="../slideLayouts/slideLayout148.xml"/><Relationship Id="rId151" Type="http://schemas.openxmlformats.org/officeDocument/2006/relationships/slideLayout" Target="../slideLayouts/slideLayout151.xml"/><Relationship Id="rId156" Type="http://schemas.openxmlformats.org/officeDocument/2006/relationships/slideLayout" Target="../slideLayouts/slideLayout156.xml"/><Relationship Id="rId164" Type="http://schemas.openxmlformats.org/officeDocument/2006/relationships/slideLayout" Target="../slideLayouts/slideLayout164.xml"/><Relationship Id="rId16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109" Type="http://schemas.openxmlformats.org/officeDocument/2006/relationships/slideLayout" Target="../slideLayouts/slideLayout10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6" Type="http://schemas.openxmlformats.org/officeDocument/2006/relationships/slideLayout" Target="../slideLayouts/slideLayout76.xml"/><Relationship Id="rId97" Type="http://schemas.openxmlformats.org/officeDocument/2006/relationships/slideLayout" Target="../slideLayouts/slideLayout97.xml"/><Relationship Id="rId104" Type="http://schemas.openxmlformats.org/officeDocument/2006/relationships/slideLayout" Target="../slideLayouts/slideLayout104.xml"/><Relationship Id="rId120" Type="http://schemas.openxmlformats.org/officeDocument/2006/relationships/slideLayout" Target="../slideLayouts/slideLayout120.xml"/><Relationship Id="rId125" Type="http://schemas.openxmlformats.org/officeDocument/2006/relationships/slideLayout" Target="../slideLayouts/slideLayout125.xml"/><Relationship Id="rId141" Type="http://schemas.openxmlformats.org/officeDocument/2006/relationships/slideLayout" Target="../slideLayouts/slideLayout141.xml"/><Relationship Id="rId146" Type="http://schemas.openxmlformats.org/officeDocument/2006/relationships/slideLayout" Target="../slideLayouts/slideLayout146.xml"/><Relationship Id="rId167" Type="http://schemas.openxmlformats.org/officeDocument/2006/relationships/slideLayout" Target="../slideLayouts/slideLayout167.xml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Relationship Id="rId92" Type="http://schemas.openxmlformats.org/officeDocument/2006/relationships/slideLayout" Target="../slideLayouts/slideLayout92.xml"/><Relationship Id="rId162" Type="http://schemas.openxmlformats.org/officeDocument/2006/relationships/slideLayout" Target="../slideLayouts/slideLayout162.xml"/><Relationship Id="rId2" Type="http://schemas.openxmlformats.org/officeDocument/2006/relationships/slideLayout" Target="../slideLayouts/slideLayout2.xml"/><Relationship Id="rId29" Type="http://schemas.openxmlformats.org/officeDocument/2006/relationships/slideLayout" Target="../slideLayouts/slideLayout29.xml"/><Relationship Id="rId24" Type="http://schemas.openxmlformats.org/officeDocument/2006/relationships/slideLayout" Target="../slideLayouts/slideLayout24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66" Type="http://schemas.openxmlformats.org/officeDocument/2006/relationships/slideLayout" Target="../slideLayouts/slideLayout66.xml"/><Relationship Id="rId87" Type="http://schemas.openxmlformats.org/officeDocument/2006/relationships/slideLayout" Target="../slideLayouts/slideLayout87.xml"/><Relationship Id="rId110" Type="http://schemas.openxmlformats.org/officeDocument/2006/relationships/slideLayout" Target="../slideLayouts/slideLayout110.xml"/><Relationship Id="rId115" Type="http://schemas.openxmlformats.org/officeDocument/2006/relationships/slideLayout" Target="../slideLayouts/slideLayout115.xml"/><Relationship Id="rId131" Type="http://schemas.openxmlformats.org/officeDocument/2006/relationships/slideLayout" Target="../slideLayouts/slideLayout131.xml"/><Relationship Id="rId136" Type="http://schemas.openxmlformats.org/officeDocument/2006/relationships/slideLayout" Target="../slideLayouts/slideLayout136.xml"/><Relationship Id="rId157" Type="http://schemas.openxmlformats.org/officeDocument/2006/relationships/slideLayout" Target="../slideLayouts/slideLayout157.xml"/><Relationship Id="rId61" Type="http://schemas.openxmlformats.org/officeDocument/2006/relationships/slideLayout" Target="../slideLayouts/slideLayout61.xml"/><Relationship Id="rId82" Type="http://schemas.openxmlformats.org/officeDocument/2006/relationships/slideLayout" Target="../slideLayouts/slideLayout82.xml"/><Relationship Id="rId152" Type="http://schemas.openxmlformats.org/officeDocument/2006/relationships/slideLayout" Target="../slideLayouts/slideLayout152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56" Type="http://schemas.openxmlformats.org/officeDocument/2006/relationships/slideLayout" Target="../slideLayouts/slideLayout56.xml"/><Relationship Id="rId77" Type="http://schemas.openxmlformats.org/officeDocument/2006/relationships/slideLayout" Target="../slideLayouts/slideLayout77.xml"/><Relationship Id="rId100" Type="http://schemas.openxmlformats.org/officeDocument/2006/relationships/slideLayout" Target="../slideLayouts/slideLayout100.xml"/><Relationship Id="rId105" Type="http://schemas.openxmlformats.org/officeDocument/2006/relationships/slideLayout" Target="../slideLayouts/slideLayout105.xml"/><Relationship Id="rId126" Type="http://schemas.openxmlformats.org/officeDocument/2006/relationships/slideLayout" Target="../slideLayouts/slideLayout126.xml"/><Relationship Id="rId147" Type="http://schemas.openxmlformats.org/officeDocument/2006/relationships/slideLayout" Target="../slideLayouts/slideLayout147.xml"/><Relationship Id="rId168" Type="http://schemas.openxmlformats.org/officeDocument/2006/relationships/slideLayout" Target="../slideLayouts/slideLayout168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slideLayout" Target="../slideLayouts/slideLayout72.xml"/><Relationship Id="rId93" Type="http://schemas.openxmlformats.org/officeDocument/2006/relationships/slideLayout" Target="../slideLayouts/slideLayout93.xml"/><Relationship Id="rId98" Type="http://schemas.openxmlformats.org/officeDocument/2006/relationships/slideLayout" Target="../slideLayouts/slideLayout98.xml"/><Relationship Id="rId121" Type="http://schemas.openxmlformats.org/officeDocument/2006/relationships/slideLayout" Target="../slideLayouts/slideLayout121.xml"/><Relationship Id="rId142" Type="http://schemas.openxmlformats.org/officeDocument/2006/relationships/slideLayout" Target="../slideLayouts/slideLayout142.xml"/><Relationship Id="rId163" Type="http://schemas.openxmlformats.org/officeDocument/2006/relationships/slideLayout" Target="../slideLayouts/slideLayout163.xml"/><Relationship Id="rId3" Type="http://schemas.openxmlformats.org/officeDocument/2006/relationships/slideLayout" Target="../slideLayouts/slideLayout3.xml"/><Relationship Id="rId25" Type="http://schemas.openxmlformats.org/officeDocument/2006/relationships/slideLayout" Target="../slideLayouts/slideLayout25.xml"/><Relationship Id="rId46" Type="http://schemas.openxmlformats.org/officeDocument/2006/relationships/slideLayout" Target="../slideLayouts/slideLayout46.xml"/><Relationship Id="rId67" Type="http://schemas.openxmlformats.org/officeDocument/2006/relationships/slideLayout" Target="../slideLayouts/slideLayout67.xml"/><Relationship Id="rId116" Type="http://schemas.openxmlformats.org/officeDocument/2006/relationships/slideLayout" Target="../slideLayouts/slideLayout116.xml"/><Relationship Id="rId137" Type="http://schemas.openxmlformats.org/officeDocument/2006/relationships/slideLayout" Target="../slideLayouts/slideLayout137.xml"/><Relationship Id="rId158" Type="http://schemas.openxmlformats.org/officeDocument/2006/relationships/slideLayout" Target="../slideLayouts/slideLayout158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62" Type="http://schemas.openxmlformats.org/officeDocument/2006/relationships/slideLayout" Target="../slideLayouts/slideLayout62.xml"/><Relationship Id="rId83" Type="http://schemas.openxmlformats.org/officeDocument/2006/relationships/slideLayout" Target="../slideLayouts/slideLayout83.xml"/><Relationship Id="rId88" Type="http://schemas.openxmlformats.org/officeDocument/2006/relationships/slideLayout" Target="../slideLayouts/slideLayout88.xml"/><Relationship Id="rId111" Type="http://schemas.openxmlformats.org/officeDocument/2006/relationships/slideLayout" Target="../slideLayouts/slideLayout111.xml"/><Relationship Id="rId132" Type="http://schemas.openxmlformats.org/officeDocument/2006/relationships/slideLayout" Target="../slideLayouts/slideLayout132.xml"/><Relationship Id="rId153" Type="http://schemas.openxmlformats.org/officeDocument/2006/relationships/slideLayout" Target="../slideLayouts/slideLayout1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Clique para editar o estilo do título mestre</a:t>
            </a:r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Clique para editar os estilos do texto mestre</a:t>
            </a:r>
          </a:p>
          <a:p>
            <a:pPr lvl="1"/>
            <a:r>
              <a:rPr lang="pt-BR" altLang="pt-BR" smtClean="0"/>
              <a:t>Segundo nível</a:t>
            </a:r>
          </a:p>
          <a:p>
            <a:pPr lvl="2"/>
            <a:r>
              <a:rPr lang="pt-BR" altLang="pt-BR" smtClean="0"/>
              <a:t>Terceiro nível</a:t>
            </a:r>
          </a:p>
          <a:p>
            <a:pPr lvl="3"/>
            <a:r>
              <a:rPr lang="pt-BR" altLang="pt-BR" smtClean="0"/>
              <a:t>Quarto nível</a:t>
            </a:r>
          </a:p>
          <a:p>
            <a:pPr lvl="4"/>
            <a:r>
              <a:rPr lang="pt-BR" alt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7003F8F-E10E-4866-917C-22ECC6B0820E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30/08/2017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BB6D96E-6F57-4242-93ED-415FD2E913D2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31" name="Imagem 7" descr="DEMAIS PÁGINAS.jpg"/>
          <p:cNvPicPr>
            <a:picLocks noChangeAspect="1"/>
          </p:cNvPicPr>
          <p:nvPr userDrawn="1"/>
        </p:nvPicPr>
        <p:blipFill>
          <a:blip r:embed="rId17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36540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  <p:sldLayoutId id="2147483697" r:id="rId37"/>
    <p:sldLayoutId id="2147483698" r:id="rId38"/>
    <p:sldLayoutId id="2147483699" r:id="rId39"/>
    <p:sldLayoutId id="2147483700" r:id="rId40"/>
    <p:sldLayoutId id="2147483701" r:id="rId41"/>
    <p:sldLayoutId id="2147483702" r:id="rId42"/>
    <p:sldLayoutId id="2147483703" r:id="rId43"/>
    <p:sldLayoutId id="2147483704" r:id="rId44"/>
    <p:sldLayoutId id="2147483705" r:id="rId45"/>
    <p:sldLayoutId id="2147483706" r:id="rId46"/>
    <p:sldLayoutId id="2147483707" r:id="rId47"/>
    <p:sldLayoutId id="2147483708" r:id="rId48"/>
    <p:sldLayoutId id="2147483709" r:id="rId49"/>
    <p:sldLayoutId id="2147483710" r:id="rId50"/>
    <p:sldLayoutId id="2147483711" r:id="rId51"/>
    <p:sldLayoutId id="2147483712" r:id="rId52"/>
    <p:sldLayoutId id="2147483713" r:id="rId53"/>
    <p:sldLayoutId id="2147483714" r:id="rId54"/>
    <p:sldLayoutId id="2147483715" r:id="rId55"/>
    <p:sldLayoutId id="2147483716" r:id="rId56"/>
    <p:sldLayoutId id="2147483717" r:id="rId57"/>
    <p:sldLayoutId id="2147483718" r:id="rId58"/>
    <p:sldLayoutId id="2147483719" r:id="rId59"/>
    <p:sldLayoutId id="2147483720" r:id="rId60"/>
    <p:sldLayoutId id="2147483721" r:id="rId61"/>
    <p:sldLayoutId id="2147483722" r:id="rId62"/>
    <p:sldLayoutId id="2147483723" r:id="rId63"/>
    <p:sldLayoutId id="2147483724" r:id="rId64"/>
    <p:sldLayoutId id="2147483725" r:id="rId65"/>
    <p:sldLayoutId id="2147483726" r:id="rId66"/>
    <p:sldLayoutId id="2147483727" r:id="rId67"/>
    <p:sldLayoutId id="2147483728" r:id="rId68"/>
    <p:sldLayoutId id="2147483729" r:id="rId69"/>
    <p:sldLayoutId id="2147483730" r:id="rId70"/>
    <p:sldLayoutId id="2147483731" r:id="rId71"/>
    <p:sldLayoutId id="2147483732" r:id="rId72"/>
    <p:sldLayoutId id="2147483733" r:id="rId73"/>
    <p:sldLayoutId id="2147483734" r:id="rId74"/>
    <p:sldLayoutId id="2147483735" r:id="rId75"/>
    <p:sldLayoutId id="2147483736" r:id="rId76"/>
    <p:sldLayoutId id="2147483737" r:id="rId77"/>
    <p:sldLayoutId id="2147483738" r:id="rId78"/>
    <p:sldLayoutId id="2147483739" r:id="rId79"/>
    <p:sldLayoutId id="2147483740" r:id="rId80"/>
    <p:sldLayoutId id="2147483741" r:id="rId81"/>
    <p:sldLayoutId id="2147483742" r:id="rId82"/>
    <p:sldLayoutId id="2147483743" r:id="rId83"/>
    <p:sldLayoutId id="2147483744" r:id="rId84"/>
    <p:sldLayoutId id="2147483745" r:id="rId85"/>
    <p:sldLayoutId id="2147483746" r:id="rId86"/>
    <p:sldLayoutId id="2147483747" r:id="rId87"/>
    <p:sldLayoutId id="2147483748" r:id="rId88"/>
    <p:sldLayoutId id="2147483749" r:id="rId89"/>
    <p:sldLayoutId id="2147483750" r:id="rId90"/>
    <p:sldLayoutId id="2147483751" r:id="rId91"/>
    <p:sldLayoutId id="2147483752" r:id="rId92"/>
    <p:sldLayoutId id="2147483753" r:id="rId93"/>
    <p:sldLayoutId id="2147483754" r:id="rId94"/>
    <p:sldLayoutId id="2147483755" r:id="rId95"/>
    <p:sldLayoutId id="2147483756" r:id="rId96"/>
    <p:sldLayoutId id="2147483757" r:id="rId97"/>
    <p:sldLayoutId id="2147483758" r:id="rId98"/>
    <p:sldLayoutId id="2147483759" r:id="rId99"/>
    <p:sldLayoutId id="2147483760" r:id="rId100"/>
    <p:sldLayoutId id="2147483761" r:id="rId101"/>
    <p:sldLayoutId id="2147483762" r:id="rId102"/>
    <p:sldLayoutId id="2147483763" r:id="rId103"/>
    <p:sldLayoutId id="2147483764" r:id="rId104"/>
    <p:sldLayoutId id="2147483765" r:id="rId105"/>
    <p:sldLayoutId id="2147483766" r:id="rId106"/>
    <p:sldLayoutId id="2147483767" r:id="rId107"/>
    <p:sldLayoutId id="2147483768" r:id="rId108"/>
    <p:sldLayoutId id="2147483769" r:id="rId109"/>
    <p:sldLayoutId id="2147483770" r:id="rId110"/>
    <p:sldLayoutId id="2147483771" r:id="rId111"/>
    <p:sldLayoutId id="2147483772" r:id="rId112"/>
    <p:sldLayoutId id="2147483773" r:id="rId113"/>
    <p:sldLayoutId id="2147483774" r:id="rId114"/>
    <p:sldLayoutId id="2147483775" r:id="rId115"/>
    <p:sldLayoutId id="2147483776" r:id="rId116"/>
    <p:sldLayoutId id="2147483777" r:id="rId117"/>
    <p:sldLayoutId id="2147483778" r:id="rId118"/>
    <p:sldLayoutId id="2147483779" r:id="rId119"/>
    <p:sldLayoutId id="2147483780" r:id="rId120"/>
    <p:sldLayoutId id="2147483781" r:id="rId121"/>
    <p:sldLayoutId id="2147483782" r:id="rId122"/>
    <p:sldLayoutId id="2147483783" r:id="rId123"/>
    <p:sldLayoutId id="2147483784" r:id="rId124"/>
    <p:sldLayoutId id="2147483785" r:id="rId125"/>
    <p:sldLayoutId id="2147483786" r:id="rId126"/>
    <p:sldLayoutId id="2147483787" r:id="rId127"/>
    <p:sldLayoutId id="2147483788" r:id="rId128"/>
    <p:sldLayoutId id="2147483789" r:id="rId129"/>
    <p:sldLayoutId id="2147483790" r:id="rId130"/>
    <p:sldLayoutId id="2147483791" r:id="rId131"/>
    <p:sldLayoutId id="2147483792" r:id="rId132"/>
    <p:sldLayoutId id="2147483793" r:id="rId133"/>
    <p:sldLayoutId id="2147483794" r:id="rId134"/>
    <p:sldLayoutId id="2147483795" r:id="rId135"/>
    <p:sldLayoutId id="2147483796" r:id="rId136"/>
    <p:sldLayoutId id="2147483797" r:id="rId137"/>
    <p:sldLayoutId id="2147483798" r:id="rId138"/>
    <p:sldLayoutId id="2147483799" r:id="rId139"/>
    <p:sldLayoutId id="2147483800" r:id="rId140"/>
    <p:sldLayoutId id="2147483801" r:id="rId141"/>
    <p:sldLayoutId id="2147483802" r:id="rId142"/>
    <p:sldLayoutId id="2147483803" r:id="rId143"/>
    <p:sldLayoutId id="2147483804" r:id="rId144"/>
    <p:sldLayoutId id="2147483805" r:id="rId145"/>
    <p:sldLayoutId id="2147483806" r:id="rId146"/>
    <p:sldLayoutId id="2147483807" r:id="rId147"/>
    <p:sldLayoutId id="2147483808" r:id="rId148"/>
    <p:sldLayoutId id="2147483809" r:id="rId149"/>
    <p:sldLayoutId id="2147483810" r:id="rId150"/>
    <p:sldLayoutId id="2147483811" r:id="rId151"/>
    <p:sldLayoutId id="2147483812" r:id="rId152"/>
    <p:sldLayoutId id="2147483813" r:id="rId153"/>
    <p:sldLayoutId id="2147483814" r:id="rId154"/>
    <p:sldLayoutId id="2147483815" r:id="rId155"/>
    <p:sldLayoutId id="2147483816" r:id="rId156"/>
    <p:sldLayoutId id="2147483817" r:id="rId157"/>
    <p:sldLayoutId id="2147483818" r:id="rId158"/>
    <p:sldLayoutId id="2147483819" r:id="rId159"/>
    <p:sldLayoutId id="2147483820" r:id="rId160"/>
    <p:sldLayoutId id="2147483821" r:id="rId161"/>
    <p:sldLayoutId id="2147483822" r:id="rId162"/>
    <p:sldLayoutId id="2147483823" r:id="rId163"/>
    <p:sldLayoutId id="2147483824" r:id="rId164"/>
    <p:sldLayoutId id="2147483825" r:id="rId165"/>
    <p:sldLayoutId id="2147483826" r:id="rId166"/>
    <p:sldLayoutId id="2147483827" r:id="rId167"/>
    <p:sldLayoutId id="2147483828" r:id="rId168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hyperlink" Target="mailto:apav@saude.rj.gov.br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1" descr="PRIMEIRA PÁGINA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1" b="394"/>
          <a:stretch>
            <a:fillRect/>
          </a:stretch>
        </p:blipFill>
        <p:spPr bwMode="auto">
          <a:xfrm>
            <a:off x="-36513" y="-52388"/>
            <a:ext cx="9228138" cy="708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0103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1763688" y="676524"/>
            <a:ext cx="7380312" cy="584775"/>
          </a:xfrm>
          <a:prstGeom prst="rect">
            <a:avLst/>
          </a:prstGeom>
          <a:noFill/>
          <a:ln>
            <a:headEnd/>
            <a:tailEnd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pt-BR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Notificações de violência interpessoal/autoprovocada por faixa etária/ano 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pt-BR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2015 e 2016-RJ</a:t>
            </a:r>
            <a:endParaRPr kumimoji="0" lang="pt-BR" sz="1600" b="1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980416" y="6093296"/>
            <a:ext cx="3591584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/>
              <a:t>N= 2015=</a:t>
            </a:r>
            <a:r>
              <a:rPr lang="en-US" sz="1400" dirty="0" smtClean="0"/>
              <a:t>25736; N 2016=20981</a:t>
            </a:r>
          </a:p>
          <a:p>
            <a:r>
              <a:rPr lang="pt-BR" sz="1400" dirty="0" smtClean="0"/>
              <a:t> Fonte: SinanNet</a:t>
            </a:r>
          </a:p>
          <a:p>
            <a:endParaRPr lang="pt-BR" dirty="0"/>
          </a:p>
        </p:txBody>
      </p:sp>
      <p:graphicFrame>
        <p:nvGraphicFramePr>
          <p:cNvPr id="5" name="Gráfico 4"/>
          <p:cNvGraphicFramePr/>
          <p:nvPr>
            <p:extLst>
              <p:ext uri="{D42A27DB-BD31-4B8C-83A1-F6EECF244321}">
                <p14:modId xmlns:p14="http://schemas.microsoft.com/office/powerpoint/2010/main" val="2031072402"/>
              </p:ext>
            </p:extLst>
          </p:nvPr>
        </p:nvGraphicFramePr>
        <p:xfrm>
          <a:off x="611560" y="1628800"/>
          <a:ext cx="8064896" cy="4248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248363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1619671" y="638513"/>
            <a:ext cx="7498461" cy="584775"/>
          </a:xfrm>
          <a:prstGeom prst="rect">
            <a:avLst/>
          </a:prstGeom>
          <a:noFill/>
          <a:ln>
            <a:headEnd/>
            <a:tailEnd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pt-BR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Notificações de violência interpessoal/autoprovocada segundo cor/ano 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pt-BR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2015 e 2016-RJ</a:t>
            </a:r>
            <a:endParaRPr kumimoji="0" lang="pt-BR" sz="1600" b="1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980416" y="6093296"/>
            <a:ext cx="3591584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400" dirty="0" smtClean="0"/>
          </a:p>
          <a:p>
            <a:r>
              <a:rPr lang="pt-BR" sz="1400" dirty="0" smtClean="0"/>
              <a:t> Fonte: SinanNet</a:t>
            </a:r>
          </a:p>
          <a:p>
            <a:endParaRPr lang="pt-BR" dirty="0"/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80136757"/>
              </p:ext>
            </p:extLst>
          </p:nvPr>
        </p:nvGraphicFramePr>
        <p:xfrm>
          <a:off x="827584" y="1196752"/>
          <a:ext cx="7560840" cy="45365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670845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1691680" y="694248"/>
            <a:ext cx="7452320" cy="584775"/>
          </a:xfrm>
          <a:prstGeom prst="rect">
            <a:avLst/>
          </a:prstGeom>
          <a:noFill/>
          <a:ln>
            <a:headEnd/>
            <a:tailEnd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pt-BR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Notificações de violência interpessoal/autoprovocada segundo escolaridade - 2015 e 2016-RJ</a:t>
            </a:r>
            <a:endParaRPr kumimoji="0" lang="pt-BR" sz="1600" b="1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980416" y="6093296"/>
            <a:ext cx="35915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/>
              <a:t> Fonte: SinanNet</a:t>
            </a:r>
          </a:p>
          <a:p>
            <a:endParaRPr lang="pt-BR" dirty="0"/>
          </a:p>
        </p:txBody>
      </p:sp>
      <p:graphicFrame>
        <p:nvGraphicFramePr>
          <p:cNvPr id="6" name="Gráfico 5"/>
          <p:cNvGraphicFramePr/>
          <p:nvPr>
            <p:extLst>
              <p:ext uri="{D42A27DB-BD31-4B8C-83A1-F6EECF244321}">
                <p14:modId xmlns:p14="http://schemas.microsoft.com/office/powerpoint/2010/main" val="4241149604"/>
              </p:ext>
            </p:extLst>
          </p:nvPr>
        </p:nvGraphicFramePr>
        <p:xfrm>
          <a:off x="755576" y="1484784"/>
          <a:ext cx="7992888" cy="45365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8" name="Conector de seta reta 7"/>
          <p:cNvCxnSpPr/>
          <p:nvPr/>
        </p:nvCxnSpPr>
        <p:spPr>
          <a:xfrm>
            <a:off x="3635896" y="2852936"/>
            <a:ext cx="338336" cy="55436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70845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1691680" y="720023"/>
            <a:ext cx="7452320" cy="584775"/>
          </a:xfrm>
          <a:prstGeom prst="rect">
            <a:avLst/>
          </a:prstGeom>
          <a:solidFill>
            <a:schemeClr val="bg1"/>
          </a:solidFill>
          <a:ln>
            <a:headEnd/>
            <a:tailEnd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pt-BR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Notificações de violência interpessoal/autoprovocada segundo situação conjugal/ano - 2015 e 2016-RJ</a:t>
            </a:r>
            <a:endParaRPr kumimoji="0" lang="pt-BR" sz="1600" b="1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980416" y="6093296"/>
            <a:ext cx="3591584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400" dirty="0" smtClean="0"/>
          </a:p>
          <a:p>
            <a:r>
              <a:rPr lang="pt-BR" sz="1400" dirty="0" smtClean="0"/>
              <a:t> Fonte: SinanNet</a:t>
            </a:r>
          </a:p>
          <a:p>
            <a:endParaRPr lang="pt-BR" dirty="0"/>
          </a:p>
        </p:txBody>
      </p:sp>
      <p:graphicFrame>
        <p:nvGraphicFramePr>
          <p:cNvPr id="5" name="Gráfico 4"/>
          <p:cNvGraphicFramePr/>
          <p:nvPr/>
        </p:nvGraphicFramePr>
        <p:xfrm>
          <a:off x="323528" y="1700808"/>
          <a:ext cx="8064896" cy="44644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670845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1691680" y="720023"/>
            <a:ext cx="7452320" cy="584775"/>
          </a:xfrm>
          <a:prstGeom prst="rect">
            <a:avLst/>
          </a:prstGeom>
          <a:solidFill>
            <a:schemeClr val="bg1"/>
          </a:solidFill>
          <a:ln>
            <a:headEnd/>
            <a:tailEnd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pt-BR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Notificações de violência interpessoal/autoprovocada segundo presença de deficiência/transtorno na vítima/ano - 2015 e 2016-RJ</a:t>
            </a:r>
            <a:endParaRPr kumimoji="0" lang="pt-BR" sz="1600" b="1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980416" y="6093296"/>
            <a:ext cx="3591584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400" dirty="0" smtClean="0"/>
          </a:p>
          <a:p>
            <a:r>
              <a:rPr lang="pt-BR" sz="1400" dirty="0" smtClean="0"/>
              <a:t> Fonte: SinanNet</a:t>
            </a:r>
          </a:p>
          <a:p>
            <a:endParaRPr lang="pt-BR" dirty="0"/>
          </a:p>
        </p:txBody>
      </p:sp>
      <p:graphicFrame>
        <p:nvGraphicFramePr>
          <p:cNvPr id="6" name="Gráfico 5"/>
          <p:cNvGraphicFramePr/>
          <p:nvPr/>
        </p:nvGraphicFramePr>
        <p:xfrm>
          <a:off x="1187624" y="1700808"/>
          <a:ext cx="6552728" cy="41764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670845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86804" y="2996952"/>
            <a:ext cx="7957196" cy="1584176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pt-BR" sz="2000" b="1" dirty="0" smtClean="0">
                <a:solidFill>
                  <a:srgbClr val="A7379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/>
            </a:r>
            <a:br>
              <a:rPr lang="pt-BR" sz="2000" b="1" dirty="0" smtClean="0">
                <a:solidFill>
                  <a:srgbClr val="A7379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</a:br>
            <a:r>
              <a:rPr lang="pt-BR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DADOS DA VIOLÊNCIA</a:t>
            </a:r>
            <a:endParaRPr lang="pt-BR" sz="2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4649788"/>
            <a:ext cx="2065337" cy="201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42679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1619672" y="692696"/>
            <a:ext cx="7524328" cy="584775"/>
          </a:xfrm>
          <a:prstGeom prst="rect">
            <a:avLst/>
          </a:prstGeom>
          <a:noFill/>
          <a:ln>
            <a:headEnd/>
            <a:tailEnd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pt-BR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Notificações de violência interpessoal/autoprovocada segundo tipos de violência- 2015 e 2016-RJ</a:t>
            </a:r>
            <a:endParaRPr kumimoji="0" lang="pt-BR" sz="1600" b="1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980416" y="6093296"/>
            <a:ext cx="3591584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400" dirty="0" smtClean="0"/>
          </a:p>
          <a:p>
            <a:r>
              <a:rPr lang="pt-BR" sz="1400" dirty="0" smtClean="0"/>
              <a:t> Fonte: SinanNet</a:t>
            </a:r>
          </a:p>
          <a:p>
            <a:endParaRPr lang="pt-BR" dirty="0"/>
          </a:p>
        </p:txBody>
      </p:sp>
      <p:graphicFrame>
        <p:nvGraphicFramePr>
          <p:cNvPr id="6" name="Gráfico 5"/>
          <p:cNvGraphicFramePr/>
          <p:nvPr/>
        </p:nvGraphicFramePr>
        <p:xfrm>
          <a:off x="0" y="1412776"/>
          <a:ext cx="9144000" cy="5184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670845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1619672" y="711761"/>
            <a:ext cx="7524328" cy="584775"/>
          </a:xfrm>
          <a:prstGeom prst="rect">
            <a:avLst/>
          </a:prstGeom>
          <a:noFill/>
          <a:ln>
            <a:headEnd/>
            <a:tailEnd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pt-BR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Notificações de violência interpessoal/autoprovocada/ano segundo local de ocorrência/ano- 2015 e 2016-RJ</a:t>
            </a:r>
            <a:endParaRPr kumimoji="0" lang="pt-BR" sz="1600" b="1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980416" y="6093296"/>
            <a:ext cx="359158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/>
              <a:t> </a:t>
            </a:r>
          </a:p>
          <a:p>
            <a:r>
              <a:rPr lang="pt-BR" sz="1400" dirty="0" smtClean="0"/>
              <a:t> Fonte: SinanNet</a:t>
            </a:r>
          </a:p>
          <a:p>
            <a:r>
              <a:rPr lang="pt-BR" sz="1400" dirty="0" smtClean="0"/>
              <a:t>N2015= 10580; N2016=10927</a:t>
            </a:r>
            <a:endParaRPr lang="pt-BR" sz="1400" dirty="0"/>
          </a:p>
        </p:txBody>
      </p:sp>
      <p:graphicFrame>
        <p:nvGraphicFramePr>
          <p:cNvPr id="6" name="Gráfico 5"/>
          <p:cNvGraphicFramePr/>
          <p:nvPr/>
        </p:nvGraphicFramePr>
        <p:xfrm>
          <a:off x="971600" y="1700808"/>
          <a:ext cx="7128791" cy="4248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670845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1691680" y="692696"/>
            <a:ext cx="7452320" cy="607829"/>
          </a:xfrm>
          <a:prstGeom prst="rect">
            <a:avLst/>
          </a:prstGeom>
          <a:noFill/>
          <a:ln>
            <a:headEnd/>
            <a:tailEnd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pt-BR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Notificações de violência interpessoal/autoprovocada segundo reincidência/ano -  2015 e 2016-RJ</a:t>
            </a:r>
            <a:endParaRPr kumimoji="0" lang="pt-BR" sz="1600" b="1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980416" y="6093296"/>
            <a:ext cx="359158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400" dirty="0" smtClean="0"/>
          </a:p>
          <a:p>
            <a:r>
              <a:rPr lang="pt-BR" sz="1400" dirty="0" smtClean="0"/>
              <a:t> Fonte: SinanNet</a:t>
            </a:r>
          </a:p>
          <a:p>
            <a:endParaRPr lang="pt-BR" sz="1400" dirty="0" smtClean="0"/>
          </a:p>
          <a:p>
            <a:endParaRPr lang="pt-BR" dirty="0"/>
          </a:p>
        </p:txBody>
      </p:sp>
      <p:graphicFrame>
        <p:nvGraphicFramePr>
          <p:cNvPr id="5" name="Gráfico 4"/>
          <p:cNvGraphicFramePr/>
          <p:nvPr/>
        </p:nvGraphicFramePr>
        <p:xfrm>
          <a:off x="683568" y="1484784"/>
          <a:ext cx="7560840" cy="45365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670845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86804" y="2996952"/>
            <a:ext cx="7957196" cy="1584176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pt-BR" sz="2000" b="1" dirty="0" smtClean="0">
                <a:solidFill>
                  <a:srgbClr val="A7379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/>
            </a:r>
            <a:br>
              <a:rPr lang="pt-BR" sz="2000" b="1" dirty="0" smtClean="0">
                <a:solidFill>
                  <a:srgbClr val="A7379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</a:br>
            <a:r>
              <a:rPr lang="pt-BR" sz="2000" b="1" dirty="0" smtClean="0">
                <a:solidFill>
                  <a:schemeClr val="tx1"/>
                </a:solidFill>
              </a:rPr>
              <a:t>DADOS DO PROVÁVEL AUTOR DA VIOLÊNCIA</a:t>
            </a:r>
            <a:r>
              <a:rPr lang="pt-BR" sz="2000" dirty="0" smtClean="0"/>
              <a:t/>
            </a:r>
            <a:br>
              <a:rPr lang="pt-BR" sz="2000" dirty="0" smtClean="0"/>
            </a:br>
            <a:endParaRPr lang="pt-BR" sz="2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4649788"/>
            <a:ext cx="2065337" cy="201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42679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40903" y="2060848"/>
            <a:ext cx="8291264" cy="864096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pt-BR" sz="2400" b="1" kern="0" dirty="0">
                <a:solidFill>
                  <a:schemeClr val="tx1"/>
                </a:solidFill>
              </a:rPr>
              <a:t>DIVISÃO DE </a:t>
            </a:r>
            <a:r>
              <a:rPr lang="pt-BR" sz="2400" b="1" kern="0" dirty="0" smtClean="0">
                <a:solidFill>
                  <a:schemeClr val="tx1"/>
                </a:solidFill>
              </a:rPr>
              <a:t>VIGILÂNCIA  </a:t>
            </a:r>
            <a:r>
              <a:rPr lang="pt-BR" sz="2400" b="1" kern="0" dirty="0">
                <a:solidFill>
                  <a:schemeClr val="tx1"/>
                </a:solidFill>
              </a:rPr>
              <a:t>DAS DOENÇAS E AGRAVOS NÃO TRANSMISSÍVIES E PROMOÇÃO DA SAUDE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93204" y="3212976"/>
            <a:ext cx="8229600" cy="4525963"/>
          </a:xfrm>
        </p:spPr>
        <p:txBody>
          <a:bodyPr/>
          <a:lstStyle/>
          <a:p>
            <a:r>
              <a:rPr lang="pt-BR" dirty="0" smtClean="0"/>
              <a:t>Área Técnica de Notificação e Prevenção de Violências e Acidentes</a:t>
            </a:r>
            <a:endParaRPr lang="pt-BR" dirty="0"/>
          </a:p>
        </p:txBody>
      </p:sp>
      <p:sp>
        <p:nvSpPr>
          <p:cNvPr id="6" name="Título 1"/>
          <p:cNvSpPr txBox="1">
            <a:spLocks/>
          </p:cNvSpPr>
          <p:nvPr/>
        </p:nvSpPr>
        <p:spPr bwMode="auto">
          <a:xfrm>
            <a:off x="251520" y="980728"/>
            <a:ext cx="8712968" cy="936104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pt-BR" sz="2400" b="1" kern="0" dirty="0" smtClean="0">
                <a:solidFill>
                  <a:schemeClr val="tx1"/>
                </a:solidFill>
              </a:rPr>
              <a:t>SUPERINTENDÊNCIA DE VIGILÂNCIA EPIDEMIOLÓGICA E AMBIENTAL</a:t>
            </a:r>
            <a:endParaRPr lang="pt-BR" sz="2400" b="1" kern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4500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1835696" y="692696"/>
            <a:ext cx="7308304" cy="584775"/>
          </a:xfrm>
          <a:prstGeom prst="rect">
            <a:avLst/>
          </a:prstGeom>
          <a:noFill/>
          <a:ln>
            <a:headEnd/>
            <a:tailEnd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pt-BR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Notificações de violência interpessoal/autoprovocada segundo número de envolvidos/ano -  2015 e 2016-RJ</a:t>
            </a:r>
            <a:endParaRPr kumimoji="0" lang="pt-BR" sz="1600" b="1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980416" y="6093296"/>
            <a:ext cx="3591584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/>
              <a:t> Fonte: SinanNet</a:t>
            </a:r>
          </a:p>
          <a:p>
            <a:endParaRPr lang="pt-BR" sz="1400" dirty="0" smtClean="0"/>
          </a:p>
          <a:p>
            <a:endParaRPr lang="pt-BR" dirty="0"/>
          </a:p>
        </p:txBody>
      </p:sp>
      <p:graphicFrame>
        <p:nvGraphicFramePr>
          <p:cNvPr id="6" name="Gráfico 5"/>
          <p:cNvGraphicFramePr/>
          <p:nvPr/>
        </p:nvGraphicFramePr>
        <p:xfrm>
          <a:off x="539552" y="1772816"/>
          <a:ext cx="7704856" cy="37444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670845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1691680" y="669264"/>
            <a:ext cx="7452320" cy="584775"/>
          </a:xfrm>
          <a:prstGeom prst="rect">
            <a:avLst/>
          </a:prstGeom>
          <a:noFill/>
          <a:ln>
            <a:headEnd/>
            <a:tailEnd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pt-BR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Notificações de violência interpessoal/autoprovocada segundo sexo do agressor /ano -  2015 e 2016-RJ</a:t>
            </a:r>
            <a:endParaRPr kumimoji="0" lang="pt-BR" sz="1600" b="1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980416" y="6093296"/>
            <a:ext cx="3591584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/>
              <a:t> Fonte: SinanNet</a:t>
            </a:r>
          </a:p>
          <a:p>
            <a:endParaRPr lang="pt-BR" sz="1400" dirty="0" smtClean="0"/>
          </a:p>
          <a:p>
            <a:endParaRPr lang="pt-BR" dirty="0"/>
          </a:p>
        </p:txBody>
      </p:sp>
      <p:graphicFrame>
        <p:nvGraphicFramePr>
          <p:cNvPr id="5" name="Gráfico 4"/>
          <p:cNvGraphicFramePr/>
          <p:nvPr/>
        </p:nvGraphicFramePr>
        <p:xfrm>
          <a:off x="755576" y="1700808"/>
          <a:ext cx="7344816" cy="39604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670845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1619672" y="684102"/>
            <a:ext cx="7524328" cy="584775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pt-BR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Notificações de violência interpessoal/autoprovocada segundo vínculo com agressor/ano -  2015 e 2016-RJ</a:t>
            </a:r>
            <a:endParaRPr kumimoji="0" lang="pt-BR" sz="1600" b="1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395536" y="6597352"/>
            <a:ext cx="180020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/>
              <a:t>Fonte: SinanNet</a:t>
            </a:r>
          </a:p>
          <a:p>
            <a:endParaRPr lang="pt-BR" sz="1400" dirty="0" smtClean="0"/>
          </a:p>
          <a:p>
            <a:endParaRPr lang="pt-BR" dirty="0"/>
          </a:p>
        </p:txBody>
      </p:sp>
      <p:graphicFrame>
        <p:nvGraphicFramePr>
          <p:cNvPr id="6" name="Tabela 5"/>
          <p:cNvGraphicFramePr>
            <a:graphicFrameLocks noGrp="1"/>
          </p:cNvGraphicFramePr>
          <p:nvPr/>
        </p:nvGraphicFramePr>
        <p:xfrm>
          <a:off x="2123728" y="1340768"/>
          <a:ext cx="5112567" cy="5327904"/>
        </p:xfrm>
        <a:graphic>
          <a:graphicData uri="http://schemas.openxmlformats.org/drawingml/2006/table">
            <a:tbl>
              <a:tblPr/>
              <a:tblGrid>
                <a:gridCol w="1915131"/>
                <a:gridCol w="799359"/>
                <a:gridCol w="799359"/>
                <a:gridCol w="799359"/>
                <a:gridCol w="799359"/>
              </a:tblGrid>
              <a:tr h="2707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Vínculo com agressor</a:t>
                      </a:r>
                      <a:endParaRPr lang="pt-BR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2015</a:t>
                      </a:r>
                      <a:endParaRPr lang="pt-BR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%</a:t>
                      </a:r>
                      <a:endParaRPr lang="pt-BR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2016</a:t>
                      </a:r>
                      <a:endParaRPr lang="pt-BR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%</a:t>
                      </a:r>
                      <a:endParaRPr lang="pt-BR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09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Mãe</a:t>
                      </a:r>
                      <a:endParaRPr lang="pt-BR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3049</a:t>
                      </a:r>
                      <a:endParaRPr lang="pt-BR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18,7%</a:t>
                      </a:r>
                      <a:endParaRPr lang="pt-BR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2529</a:t>
                      </a:r>
                      <a:endParaRPr lang="pt-BR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15,2%</a:t>
                      </a:r>
                      <a:endParaRPr lang="pt-BR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</a:tr>
              <a:tr h="2609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Cônjuge</a:t>
                      </a:r>
                      <a:endParaRPr lang="pt-BR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2602</a:t>
                      </a:r>
                      <a:endParaRPr lang="pt-BR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16%</a:t>
                      </a:r>
                      <a:endParaRPr lang="pt-BR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2929</a:t>
                      </a:r>
                      <a:endParaRPr lang="pt-BR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17,6%</a:t>
                      </a:r>
                      <a:endParaRPr lang="pt-BR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</a:tr>
              <a:tr h="2609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Amigos/Conhec.</a:t>
                      </a:r>
                      <a:endParaRPr lang="pt-BR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1973</a:t>
                      </a:r>
                      <a:endParaRPr lang="pt-BR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12%</a:t>
                      </a:r>
                      <a:endParaRPr lang="pt-BR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1990</a:t>
                      </a:r>
                      <a:endParaRPr lang="pt-BR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12%</a:t>
                      </a:r>
                      <a:endParaRPr lang="pt-BR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</a:tr>
              <a:tr h="2609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Pai</a:t>
                      </a:r>
                      <a:endParaRPr lang="pt-BR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1879</a:t>
                      </a:r>
                      <a:endParaRPr lang="pt-BR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11,5%</a:t>
                      </a:r>
                      <a:endParaRPr lang="pt-BR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1730</a:t>
                      </a:r>
                      <a:endParaRPr lang="pt-BR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10,4%</a:t>
                      </a:r>
                      <a:endParaRPr lang="pt-BR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</a:tr>
              <a:tr h="2609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Desconhecido(a)</a:t>
                      </a:r>
                      <a:endParaRPr lang="pt-BR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1642</a:t>
                      </a:r>
                      <a:endParaRPr lang="pt-BR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10%</a:t>
                      </a:r>
                      <a:endParaRPr lang="pt-BR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1568</a:t>
                      </a:r>
                      <a:endParaRPr lang="pt-BR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9,4%</a:t>
                      </a:r>
                      <a:endParaRPr lang="pt-BR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</a:tr>
              <a:tr h="2609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Ex-Cônjuge</a:t>
                      </a:r>
                      <a:endParaRPr lang="pt-BR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1264</a:t>
                      </a:r>
                      <a:endParaRPr lang="pt-BR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8%</a:t>
                      </a:r>
                      <a:endParaRPr lang="pt-BR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1514</a:t>
                      </a:r>
                      <a:endParaRPr lang="pt-BR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9%</a:t>
                      </a:r>
                      <a:endParaRPr lang="pt-BR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</a:tr>
              <a:tr h="2609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Irmão(a)</a:t>
                      </a:r>
                      <a:endParaRPr lang="pt-BR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523</a:t>
                      </a:r>
                      <a:endParaRPr lang="pt-BR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3,2%</a:t>
                      </a:r>
                      <a:endParaRPr lang="pt-BR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534</a:t>
                      </a:r>
                      <a:endParaRPr lang="pt-BR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3,2%</a:t>
                      </a:r>
                      <a:endParaRPr lang="pt-BR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  <a:tr h="2609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Filho(a)</a:t>
                      </a:r>
                      <a:endParaRPr lang="pt-BR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482</a:t>
                      </a:r>
                      <a:endParaRPr lang="pt-BR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3%</a:t>
                      </a:r>
                      <a:endParaRPr lang="pt-BR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559</a:t>
                      </a:r>
                      <a:endParaRPr lang="pt-BR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3,3%</a:t>
                      </a:r>
                      <a:endParaRPr lang="pt-BR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09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Namorado</a:t>
                      </a:r>
                      <a:endParaRPr lang="pt-BR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419</a:t>
                      </a:r>
                      <a:endParaRPr lang="pt-BR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2,6%</a:t>
                      </a:r>
                      <a:endParaRPr lang="pt-BR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547</a:t>
                      </a:r>
                      <a:endParaRPr lang="pt-BR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3,2%</a:t>
                      </a:r>
                      <a:endParaRPr lang="pt-BR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  <a:tr h="2609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Ex-Namorado(a)</a:t>
                      </a:r>
                      <a:endParaRPr lang="pt-BR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338</a:t>
                      </a:r>
                      <a:endParaRPr lang="pt-BR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2%</a:t>
                      </a:r>
                      <a:endParaRPr lang="pt-BR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392</a:t>
                      </a:r>
                      <a:endParaRPr lang="pt-BR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2,3%</a:t>
                      </a:r>
                      <a:endParaRPr lang="pt-BR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09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Padrasto</a:t>
                      </a:r>
                      <a:endParaRPr lang="pt-BR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304</a:t>
                      </a:r>
                      <a:endParaRPr lang="pt-BR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2%</a:t>
                      </a:r>
                      <a:endParaRPr lang="pt-BR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366</a:t>
                      </a:r>
                      <a:endParaRPr lang="pt-BR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0,2%</a:t>
                      </a:r>
                      <a:endParaRPr lang="pt-BR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  <a:tr h="2609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Pessoa com Rel. </a:t>
                      </a:r>
                      <a:r>
                        <a:rPr lang="pt-BR" sz="1600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Inst.</a:t>
                      </a:r>
                      <a:endParaRPr lang="pt-BR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113</a:t>
                      </a:r>
                      <a:endParaRPr lang="pt-BR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0,7%</a:t>
                      </a:r>
                      <a:endParaRPr lang="pt-BR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114</a:t>
                      </a:r>
                      <a:endParaRPr lang="pt-BR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0,7%</a:t>
                      </a:r>
                      <a:endParaRPr lang="pt-BR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09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Cuidador(a)</a:t>
                      </a:r>
                      <a:endParaRPr lang="pt-BR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100</a:t>
                      </a:r>
                      <a:endParaRPr lang="pt-BR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0,6%</a:t>
                      </a:r>
                      <a:endParaRPr lang="pt-BR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85</a:t>
                      </a:r>
                      <a:endParaRPr lang="pt-BR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0,5%</a:t>
                      </a:r>
                      <a:endParaRPr lang="pt-BR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  <a:tr h="2609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Policial Ag.Lei</a:t>
                      </a:r>
                      <a:endParaRPr lang="pt-BR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75</a:t>
                      </a:r>
                      <a:endParaRPr lang="pt-BR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0,5%</a:t>
                      </a:r>
                      <a:endParaRPr lang="pt-BR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99</a:t>
                      </a:r>
                      <a:endParaRPr lang="pt-BR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0,6%</a:t>
                      </a:r>
                      <a:endParaRPr lang="pt-BR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09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Madrasta</a:t>
                      </a:r>
                      <a:endParaRPr lang="pt-BR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51</a:t>
                      </a:r>
                      <a:endParaRPr lang="pt-BR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0,3%</a:t>
                      </a:r>
                      <a:endParaRPr lang="pt-BR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68</a:t>
                      </a:r>
                      <a:endParaRPr lang="pt-BR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0,4%</a:t>
                      </a:r>
                      <a:endParaRPr lang="pt-BR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  <a:tr h="2609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Patrão/Chefe</a:t>
                      </a:r>
                      <a:endParaRPr lang="pt-BR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40</a:t>
                      </a:r>
                      <a:endParaRPr lang="pt-BR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0,2%</a:t>
                      </a:r>
                      <a:endParaRPr lang="pt-BR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41</a:t>
                      </a:r>
                      <a:endParaRPr lang="pt-BR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0,2%</a:t>
                      </a:r>
                      <a:endParaRPr lang="pt-BR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09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Outros Vínculos</a:t>
                      </a:r>
                      <a:endParaRPr lang="pt-BR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1431</a:t>
                      </a:r>
                      <a:endParaRPr lang="pt-BR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9%</a:t>
                      </a:r>
                      <a:endParaRPr lang="pt-BR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1535</a:t>
                      </a:r>
                      <a:endParaRPr lang="pt-BR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9,2%</a:t>
                      </a:r>
                      <a:endParaRPr lang="pt-BR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  <a:tr h="2609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Total</a:t>
                      </a:r>
                      <a:endParaRPr lang="pt-BR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16285</a:t>
                      </a:r>
                      <a:endParaRPr lang="pt-BR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100</a:t>
                      </a:r>
                      <a:endParaRPr lang="pt-BR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16600</a:t>
                      </a:r>
                      <a:endParaRPr lang="pt-BR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100</a:t>
                      </a:r>
                      <a:endParaRPr lang="pt-BR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0845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1691680" y="679601"/>
            <a:ext cx="7452320" cy="584775"/>
          </a:xfrm>
          <a:prstGeom prst="rect">
            <a:avLst/>
          </a:prstGeom>
          <a:noFill/>
          <a:ln>
            <a:headEnd/>
            <a:tailEnd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pt-BR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Notificações de violência interpessoal/autoprovocada segundo uso de álcool pelo agressor/ano-  2015 e 2016-RJ</a:t>
            </a:r>
            <a:endParaRPr kumimoji="0" lang="pt-BR" sz="1600" b="1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980416" y="6093296"/>
            <a:ext cx="359158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1400" dirty="0" smtClean="0"/>
          </a:p>
          <a:p>
            <a:r>
              <a:rPr lang="pt-BR" sz="1400" dirty="0" smtClean="0"/>
              <a:t> Fonte: SinanNet</a:t>
            </a:r>
          </a:p>
          <a:p>
            <a:endParaRPr lang="pt-BR" sz="1400" dirty="0" smtClean="0"/>
          </a:p>
          <a:p>
            <a:endParaRPr lang="pt-BR" dirty="0"/>
          </a:p>
        </p:txBody>
      </p:sp>
      <p:graphicFrame>
        <p:nvGraphicFramePr>
          <p:cNvPr id="5" name="Gráfico 4"/>
          <p:cNvGraphicFramePr/>
          <p:nvPr/>
        </p:nvGraphicFramePr>
        <p:xfrm>
          <a:off x="-252536" y="1628800"/>
          <a:ext cx="7848872" cy="42656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670845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AutoShape 8" descr="CONASEMS"/>
          <p:cNvSpPr>
            <a:spLocks noChangeAspect="1" noChangeArrowheads="1"/>
          </p:cNvSpPr>
          <p:nvPr/>
        </p:nvSpPr>
        <p:spPr bwMode="auto">
          <a:xfrm>
            <a:off x="144463" y="688975"/>
            <a:ext cx="1389062" cy="133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altLang="pt-BR"/>
          </a:p>
        </p:txBody>
      </p:sp>
      <p:sp>
        <p:nvSpPr>
          <p:cNvPr id="5" name="Título 1"/>
          <p:cNvSpPr txBox="1">
            <a:spLocks/>
          </p:cNvSpPr>
          <p:nvPr/>
        </p:nvSpPr>
        <p:spPr bwMode="auto">
          <a:xfrm>
            <a:off x="395536" y="620688"/>
            <a:ext cx="8748464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lang="pt-B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Para concluir:</a:t>
            </a:r>
            <a:endParaRPr lang="pt-B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Espaço Reservado para Conteúdo 2"/>
          <p:cNvSpPr>
            <a:spLocks noGrp="1"/>
          </p:cNvSpPr>
          <p:nvPr>
            <p:ph idx="1"/>
          </p:nvPr>
        </p:nvSpPr>
        <p:spPr>
          <a:xfrm>
            <a:off x="144596" y="1196752"/>
            <a:ext cx="8099812" cy="5832648"/>
          </a:xfrm>
        </p:spPr>
        <p:txBody>
          <a:bodyPr>
            <a:normAutofit fontScale="70000" lnSpcReduction="20000"/>
          </a:bodyPr>
          <a:lstStyle/>
          <a:p>
            <a:pPr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pt-BR" sz="2200" dirty="0" smtClean="0">
                <a:latin typeface="Arial" pitchFamily="34" charset="0"/>
                <a:cs typeface="Arial" pitchFamily="34" charset="0"/>
              </a:rPr>
              <a:t>Queda no número de notificações de 2015 para 2016.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pt-BR" sz="2200" u="sng" dirty="0" smtClean="0">
                <a:latin typeface="Arial" pitchFamily="34" charset="0"/>
                <a:cs typeface="Arial" pitchFamily="34" charset="0"/>
              </a:rPr>
              <a:t>Melhora  na qualidade da informação de 2016</a:t>
            </a:r>
            <a:r>
              <a:rPr lang="pt-BR" sz="2200" dirty="0" smtClean="0">
                <a:latin typeface="Arial" pitchFamily="34" charset="0"/>
                <a:cs typeface="Arial" pitchFamily="34" charset="0"/>
              </a:rPr>
              <a:t>: redução no percentual de ignorado/em branco em dados como  escolaridade,  situação conjugal, deficiência/transtorno, reincidência da violência, número de envolvidos, sexo do agressor, uso de álcool pelo agressor.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pt-BR" sz="2200" dirty="0" smtClean="0">
                <a:latin typeface="Arial" pitchFamily="34" charset="0"/>
                <a:cs typeface="Arial" pitchFamily="34" charset="0"/>
              </a:rPr>
              <a:t> Incremento das notificações de sexo feminino: </a:t>
            </a:r>
            <a:r>
              <a:rPr lang="pt-BR" sz="22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de 63% em 2015 para 74% em 2016* 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pt-BR" sz="2200" dirty="0" smtClean="0">
                <a:latin typeface="Arial" pitchFamily="34" charset="0"/>
                <a:cs typeface="Arial" pitchFamily="34" charset="0"/>
              </a:rPr>
              <a:t>Faixa etária de </a:t>
            </a:r>
            <a:r>
              <a:rPr lang="pt-BR" sz="22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20 a 39 anos </a:t>
            </a:r>
            <a:r>
              <a:rPr lang="pt-BR" sz="2200" dirty="0" smtClean="0">
                <a:latin typeface="Arial" pitchFamily="34" charset="0"/>
                <a:cs typeface="Arial" pitchFamily="34" charset="0"/>
              </a:rPr>
              <a:t>como maior percentual ( cerca de 40%), seguida de adolescentes (tradicionalmente varia 20% a 23%). Destaque para aumento em 2015 e 2016  para os casos com idade e superior a 40 anos * em relação a crianças 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pt-BR" sz="2200" dirty="0" smtClean="0">
                <a:latin typeface="Arial" pitchFamily="34" charset="0"/>
                <a:cs typeface="Arial" pitchFamily="34" charset="0"/>
              </a:rPr>
              <a:t>Maior percentual de solteiros (29,5%)  e de  pessoas que se declararam pardas (36,5%).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pt-BR" sz="2200" dirty="0" smtClean="0">
                <a:latin typeface="Arial" pitchFamily="34" charset="0"/>
                <a:cs typeface="Arial" pitchFamily="34" charset="0"/>
              </a:rPr>
              <a:t>Prevalência da </a:t>
            </a:r>
            <a:r>
              <a:rPr lang="pt-BR" sz="22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violência física </a:t>
            </a:r>
            <a:r>
              <a:rPr lang="pt-BR" sz="2200" dirty="0" smtClean="0">
                <a:latin typeface="Arial" pitchFamily="34" charset="0"/>
                <a:cs typeface="Arial" pitchFamily="34" charset="0"/>
              </a:rPr>
              <a:t>(aumenta o percentual em 2016, com 47%.)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pt-BR" sz="2200" dirty="0" smtClean="0">
                <a:latin typeface="Arial" pitchFamily="34" charset="0"/>
                <a:cs typeface="Arial" pitchFamily="34" charset="0"/>
              </a:rPr>
              <a:t>Maior parte de </a:t>
            </a:r>
            <a:r>
              <a:rPr lang="pt-BR" sz="22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agressores do sexo masculino </a:t>
            </a:r>
            <a:r>
              <a:rPr lang="pt-BR" sz="2200" dirty="0" smtClean="0">
                <a:latin typeface="Arial" pitchFamily="34" charset="0"/>
                <a:cs typeface="Arial" pitchFamily="34" charset="0"/>
              </a:rPr>
              <a:t>(36% em 2015 e 48% em 2016)*.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pt-BR" sz="2200" dirty="0" smtClean="0">
                <a:latin typeface="Arial" pitchFamily="34" charset="0"/>
                <a:cs typeface="Arial" pitchFamily="34" charset="0"/>
              </a:rPr>
              <a:t>Os agressores principais relatados foram a mãe, o cônjuge,amigos/conhecidos</a:t>
            </a:r>
            <a:r>
              <a:rPr lang="pt-BR" sz="2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 Em 2016 o percentual de relatos de cônjuge como agressor  supera o dos relatos de mãe*</a:t>
            </a:r>
            <a:r>
              <a:rPr lang="pt-BR" sz="2200" dirty="0" smtClean="0">
                <a:latin typeface="Arial" pitchFamily="34" charset="0"/>
                <a:cs typeface="Arial" pitchFamily="34" charset="0"/>
              </a:rPr>
              <a:t>.  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pt-BR" sz="2200" dirty="0" smtClean="0">
                <a:latin typeface="Arial" pitchFamily="34" charset="0"/>
                <a:cs typeface="Arial" pitchFamily="34" charset="0"/>
              </a:rPr>
              <a:t>Local de ocorrência:a </a:t>
            </a:r>
            <a:r>
              <a:rPr lang="pt-BR" sz="22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residência</a:t>
            </a:r>
            <a:r>
              <a:rPr lang="pt-BR" sz="2200" dirty="0" smtClean="0">
                <a:latin typeface="Arial" pitchFamily="34" charset="0"/>
                <a:cs typeface="Arial" pitchFamily="34" charset="0"/>
              </a:rPr>
              <a:t>, em mais de 90%.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pt-BR" sz="22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1/4 das situações de  da violência já ocorreram ao menos uma outra vez</a:t>
            </a:r>
            <a:r>
              <a:rPr lang="pt-BR" sz="22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>
              <a:lnSpc>
                <a:spcPct val="150000"/>
              </a:lnSpc>
              <a:buNone/>
            </a:pPr>
            <a:r>
              <a:rPr lang="pt-BR" sz="2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* Indicam tendência a violência de gênero nas notificações.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endParaRPr lang="pt-BR" sz="1600" dirty="0" smtClean="0"/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endParaRPr lang="pt-BR" sz="1800" dirty="0" smtClean="0"/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endParaRPr lang="pt-BR" sz="1800" dirty="0" smtClean="0"/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endParaRPr lang="pt-BR" altLang="pt-BR" sz="1800" b="1" dirty="0" smtClean="0"/>
          </a:p>
        </p:txBody>
      </p:sp>
    </p:spTree>
    <p:extLst>
      <p:ext uri="{BB962C8B-B14F-4D97-AF65-F5344CB8AC3E}">
        <p14:creationId xmlns:p14="http://schemas.microsoft.com/office/powerpoint/2010/main" val="406740500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86804" y="2996952"/>
            <a:ext cx="7957196" cy="1584176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pt-BR" sz="2000" b="1" dirty="0" smtClean="0">
                <a:solidFill>
                  <a:srgbClr val="A7379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/>
            </a:r>
            <a:br>
              <a:rPr lang="pt-BR" sz="2000" b="1" dirty="0" smtClean="0">
                <a:solidFill>
                  <a:srgbClr val="A7379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</a:br>
            <a:r>
              <a:rPr lang="pt-BR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DADOS DE MORTALIDADE</a:t>
            </a:r>
            <a:r>
              <a:rPr lang="pt-BR" sz="2000" dirty="0" smtClean="0"/>
              <a:t/>
            </a:r>
            <a:br>
              <a:rPr lang="pt-BR" sz="2000" dirty="0" smtClean="0"/>
            </a:br>
            <a:endParaRPr lang="pt-BR" sz="2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2679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/>
          <p:cNvSpPr txBox="1"/>
          <p:nvPr/>
        </p:nvSpPr>
        <p:spPr>
          <a:xfrm>
            <a:off x="980416" y="6093296"/>
            <a:ext cx="3591584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/>
              <a:t>N= 77346 </a:t>
            </a:r>
          </a:p>
          <a:p>
            <a:r>
              <a:rPr lang="pt-BR" sz="1400" dirty="0" smtClean="0"/>
              <a:t> Fonte: </a:t>
            </a:r>
            <a:r>
              <a:rPr lang="pt-BR" sz="1400" dirty="0" err="1" smtClean="0"/>
              <a:t>SinanNet</a:t>
            </a:r>
            <a:r>
              <a:rPr lang="pt-BR" sz="1400" dirty="0" smtClean="0"/>
              <a:t>(versão de ficha anterior a 2015)</a:t>
            </a:r>
          </a:p>
          <a:p>
            <a:endParaRPr lang="pt-BR" sz="1400" dirty="0" smtClean="0"/>
          </a:p>
          <a:p>
            <a:endParaRPr lang="pt-BR" dirty="0"/>
          </a:p>
        </p:txBody>
      </p:sp>
      <p:graphicFrame>
        <p:nvGraphicFramePr>
          <p:cNvPr id="5" name="Tabela 4"/>
          <p:cNvGraphicFramePr>
            <a:graphicFrameLocks noGrp="1"/>
          </p:cNvGraphicFramePr>
          <p:nvPr/>
        </p:nvGraphicFramePr>
        <p:xfrm>
          <a:off x="1259634" y="1772816"/>
          <a:ext cx="6624735" cy="3168352"/>
        </p:xfrm>
        <a:graphic>
          <a:graphicData uri="http://schemas.openxmlformats.org/drawingml/2006/table">
            <a:tbl>
              <a:tblPr/>
              <a:tblGrid>
                <a:gridCol w="1338218"/>
                <a:gridCol w="1642359"/>
                <a:gridCol w="2305940"/>
                <a:gridCol w="1338218"/>
              </a:tblGrid>
              <a:tr h="3960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Ano</a:t>
                      </a:r>
                      <a:endParaRPr lang="pt-BR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93C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93C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3C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FFFFF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N Óbitos </a:t>
                      </a:r>
                      <a:endParaRPr lang="pt-BR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3C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3C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FFFFF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N notificações</a:t>
                      </a:r>
                      <a:endParaRPr lang="pt-BR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3C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3C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FFFFF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%</a:t>
                      </a:r>
                      <a:endParaRPr lang="pt-BR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 w="12700" cap="flat" cmpd="sng" algn="ctr">
                      <a:solidFill>
                        <a:srgbClr val="93C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3C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3C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</a:tr>
              <a:tr h="396044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2009</a:t>
                      </a:r>
                      <a:endParaRPr lang="pt-BR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93C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93C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3C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15</a:t>
                      </a:r>
                      <a:endParaRPr lang="pt-BR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3C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3C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2016</a:t>
                      </a:r>
                      <a:endParaRPr lang="pt-BR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3C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3C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0,7%</a:t>
                      </a:r>
                      <a:endParaRPr lang="pt-BR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 w="12700" cap="flat" cmpd="sng" algn="ctr">
                      <a:solidFill>
                        <a:srgbClr val="93C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3C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3C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</a:tr>
              <a:tr h="396044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2010</a:t>
                      </a:r>
                      <a:endParaRPr lang="pt-BR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93C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93C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3C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58</a:t>
                      </a:r>
                      <a:endParaRPr lang="pt-BR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3C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3C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5774</a:t>
                      </a:r>
                      <a:endParaRPr lang="pt-BR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3C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3C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1%</a:t>
                      </a:r>
                      <a:endParaRPr lang="pt-BR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 w="12700" cap="flat" cmpd="sng" algn="ctr">
                      <a:solidFill>
                        <a:srgbClr val="93C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3C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3C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6044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2011</a:t>
                      </a:r>
                      <a:endParaRPr lang="pt-BR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93C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93C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3C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89</a:t>
                      </a:r>
                      <a:endParaRPr lang="pt-BR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3C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3C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10009</a:t>
                      </a:r>
                      <a:endParaRPr lang="pt-BR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3C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3C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0,8%</a:t>
                      </a:r>
                      <a:endParaRPr lang="pt-BR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 w="12700" cap="flat" cmpd="sng" algn="ctr">
                      <a:solidFill>
                        <a:srgbClr val="93C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3C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3C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</a:tr>
              <a:tr h="396044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2012</a:t>
                      </a:r>
                      <a:endParaRPr lang="pt-BR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93C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93C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3C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101</a:t>
                      </a:r>
                      <a:endParaRPr lang="pt-BR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3C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3C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13784</a:t>
                      </a:r>
                      <a:endParaRPr lang="pt-BR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3C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3C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0,7%</a:t>
                      </a:r>
                      <a:endParaRPr lang="pt-BR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 w="12700" cap="flat" cmpd="sng" algn="ctr">
                      <a:solidFill>
                        <a:srgbClr val="93C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3C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3C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6044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2013</a:t>
                      </a:r>
                      <a:endParaRPr lang="pt-BR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93C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93C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3C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118</a:t>
                      </a:r>
                      <a:endParaRPr lang="pt-BR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3C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3C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18455</a:t>
                      </a:r>
                      <a:endParaRPr lang="pt-BR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3C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3C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0,6%</a:t>
                      </a:r>
                      <a:endParaRPr lang="pt-BR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 w="12700" cap="flat" cmpd="sng" algn="ctr">
                      <a:solidFill>
                        <a:srgbClr val="93C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3C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3C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</a:tr>
              <a:tr h="396044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2014</a:t>
                      </a:r>
                      <a:endParaRPr lang="pt-BR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93C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93C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3C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28</a:t>
                      </a:r>
                      <a:endParaRPr lang="pt-BR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3C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3C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27308</a:t>
                      </a:r>
                      <a:endParaRPr lang="pt-BR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3C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3C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0,1%</a:t>
                      </a:r>
                      <a:endParaRPr lang="pt-BR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 w="12700" cap="flat" cmpd="sng" algn="ctr">
                      <a:solidFill>
                        <a:srgbClr val="93C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3C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3C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60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Total</a:t>
                      </a:r>
                      <a:endParaRPr lang="pt-BR" sz="14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93C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93C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3C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409</a:t>
                      </a:r>
                      <a:endParaRPr lang="pt-BR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3C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3C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77346</a:t>
                      </a:r>
                      <a:endParaRPr lang="pt-BR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3C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3C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0,5%</a:t>
                      </a:r>
                      <a:endParaRPr lang="pt-BR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 w="12700" cap="flat" cmpd="sng" algn="ctr">
                      <a:solidFill>
                        <a:srgbClr val="93C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3C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3C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</a:tr>
            </a:tbl>
          </a:graphicData>
        </a:graphic>
      </p:graphicFrame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1907704" y="646749"/>
            <a:ext cx="7236296" cy="892552"/>
          </a:xfrm>
          <a:prstGeom prst="rect">
            <a:avLst/>
          </a:prstGeom>
          <a:noFill/>
          <a:ln>
            <a:headEnd/>
            <a:tailEnd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pt-BR" b="1" dirty="0" smtClean="0">
                <a:solidFill>
                  <a:schemeClr val="tx1"/>
                </a:solidFill>
              </a:rPr>
              <a:t>Número óbitos/ano nas  notificações de violência interpessoal/autoprovocada- 2009 a 2013- RJ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endParaRPr kumimoji="0" lang="pt-BR" sz="1600" b="1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0845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/>
          <p:cNvSpPr txBox="1"/>
          <p:nvPr/>
        </p:nvSpPr>
        <p:spPr>
          <a:xfrm>
            <a:off x="980416" y="6093296"/>
            <a:ext cx="3591584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/>
              <a:t>FONTE: SISTEMA DE INFORMAÇÕES SOBRE MORTALIDADE - SIM /SVS/SES-RJ</a:t>
            </a:r>
          </a:p>
          <a:p>
            <a:r>
              <a:rPr lang="pt-BR" sz="1400" dirty="0" smtClean="0"/>
              <a:t>BASE ATUALIZADA EM 17/08/2017</a:t>
            </a:r>
          </a:p>
          <a:p>
            <a:endParaRPr lang="pt-BR" sz="1400" dirty="0" smtClean="0"/>
          </a:p>
          <a:p>
            <a:r>
              <a:rPr lang="pt-BR" sz="1400" dirty="0" smtClean="0"/>
              <a:t> </a:t>
            </a:r>
          </a:p>
          <a:p>
            <a:endParaRPr lang="pt-BR" sz="1400" dirty="0" smtClean="0"/>
          </a:p>
          <a:p>
            <a:endParaRPr lang="pt-BR" dirty="0"/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1835696" y="658441"/>
            <a:ext cx="7308304" cy="646331"/>
          </a:xfrm>
          <a:prstGeom prst="rect">
            <a:avLst/>
          </a:prstGeom>
          <a:noFill/>
          <a:ln>
            <a:headEnd/>
            <a:tailEnd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pt-BR" b="1" dirty="0" smtClean="0">
                <a:solidFill>
                  <a:schemeClr val="tx1"/>
                </a:solidFill>
              </a:rPr>
              <a:t>Número de óbitos por Homicídios por faixa etária/ Sexo- Estado do RJ- 2015 e 2016</a:t>
            </a:r>
            <a:endParaRPr kumimoji="0" lang="pt-BR" sz="1600" b="1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9" name="Tabela 8"/>
          <p:cNvGraphicFramePr>
            <a:graphicFrameLocks noGrp="1"/>
          </p:cNvGraphicFramePr>
          <p:nvPr/>
        </p:nvGraphicFramePr>
        <p:xfrm>
          <a:off x="827583" y="1556794"/>
          <a:ext cx="6552728" cy="4104458"/>
        </p:xfrm>
        <a:graphic>
          <a:graphicData uri="http://schemas.openxmlformats.org/drawingml/2006/table">
            <a:tbl>
              <a:tblPr/>
              <a:tblGrid>
                <a:gridCol w="1503062"/>
                <a:gridCol w="1070673"/>
                <a:gridCol w="1544240"/>
                <a:gridCol w="972872"/>
                <a:gridCol w="1461881"/>
              </a:tblGrid>
              <a:tr h="253361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Faixa etária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Sexo M 2015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Sexo M 2016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Sexo F 2015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Sexo F 2016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602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&lt; 01a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  <a:tr h="27869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01-04a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869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05-09a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  <a:tr h="27869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10-14a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869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15-19a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780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594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</a:tr>
              <a:tr h="27869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20-29a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1616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1123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85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</a:tr>
              <a:tr h="27869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30-39a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900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659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92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</a:tr>
              <a:tr h="27869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40-49a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427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306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869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50-59a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247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172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  <a:tr h="27869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60-69a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869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70-79a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  <a:tr h="27869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80 e+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602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IGN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195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  <a:tr h="25336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Total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4375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3079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385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281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0845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/>
          <p:cNvSpPr txBox="1"/>
          <p:nvPr/>
        </p:nvSpPr>
        <p:spPr>
          <a:xfrm>
            <a:off x="980416" y="6093296"/>
            <a:ext cx="3591584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/>
              <a:t>FONTE: SISTEMA DE INFORMAÇÕES SOBRE MORTALIDADE - SIM /SVS/SES-RJ</a:t>
            </a:r>
          </a:p>
          <a:p>
            <a:r>
              <a:rPr lang="pt-BR" sz="1400" dirty="0" smtClean="0"/>
              <a:t>BASE ATUALIZADA EM 17/08/2017</a:t>
            </a:r>
          </a:p>
          <a:p>
            <a:endParaRPr lang="pt-BR" sz="1400" dirty="0" smtClean="0"/>
          </a:p>
          <a:p>
            <a:r>
              <a:rPr lang="pt-BR" sz="1400" dirty="0" smtClean="0"/>
              <a:t> </a:t>
            </a:r>
          </a:p>
          <a:p>
            <a:endParaRPr lang="pt-BR" sz="1400" dirty="0" smtClean="0"/>
          </a:p>
          <a:p>
            <a:endParaRPr lang="pt-BR" dirty="0"/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1835696" y="655385"/>
            <a:ext cx="7308304" cy="646331"/>
          </a:xfrm>
          <a:prstGeom prst="rect">
            <a:avLst/>
          </a:prstGeom>
          <a:noFill/>
          <a:ln>
            <a:headEnd/>
            <a:tailEnd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pt-BR" b="1" dirty="0" smtClean="0">
                <a:solidFill>
                  <a:schemeClr val="tx1"/>
                </a:solidFill>
              </a:rPr>
              <a:t>Número de óbitos por suicídios por faixa etária/ Sexo- Estado do RJ- 2015 e 2016</a:t>
            </a:r>
            <a:endParaRPr kumimoji="0" lang="pt-BR" sz="1600" b="1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Tabela 4"/>
          <p:cNvGraphicFramePr>
            <a:graphicFrameLocks noGrp="1"/>
          </p:cNvGraphicFramePr>
          <p:nvPr/>
        </p:nvGraphicFramePr>
        <p:xfrm>
          <a:off x="1043605" y="1484782"/>
          <a:ext cx="6624738" cy="3960442"/>
        </p:xfrm>
        <a:graphic>
          <a:graphicData uri="http://schemas.openxmlformats.org/drawingml/2006/table">
            <a:tbl>
              <a:tblPr/>
              <a:tblGrid>
                <a:gridCol w="1519579"/>
                <a:gridCol w="1082439"/>
                <a:gridCol w="1561210"/>
                <a:gridCol w="983564"/>
                <a:gridCol w="1477946"/>
              </a:tblGrid>
              <a:tr h="307011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Faixa etária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Sexo M 2015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Sexo M 2016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Sexo F2015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Sexo F 2016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236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10-14a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  <a:tr h="33771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15-19a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771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20-29a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</a:tr>
              <a:tr h="33771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30-39a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</a:tr>
              <a:tr h="33771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40-49a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85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</a:tr>
              <a:tr h="33771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50-59a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771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60-69a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  <a:tr h="33771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70-79a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771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80 e+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  <a:tr h="32236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IGN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701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Total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207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0845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/>
          <p:cNvSpPr txBox="1"/>
          <p:nvPr/>
        </p:nvSpPr>
        <p:spPr>
          <a:xfrm>
            <a:off x="980416" y="6093296"/>
            <a:ext cx="3591584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/>
              <a:t>FONTE: SISTEMA DE INFORMAÇÕES SOBRE MORTALIDADE - SIM /SVS/SES-RJ</a:t>
            </a:r>
          </a:p>
          <a:p>
            <a:r>
              <a:rPr lang="pt-BR" sz="1400" dirty="0" smtClean="0"/>
              <a:t>BASE ATUALIZADA EM 17/08/2017</a:t>
            </a:r>
          </a:p>
          <a:p>
            <a:endParaRPr lang="pt-BR" sz="1400" dirty="0" smtClean="0"/>
          </a:p>
          <a:p>
            <a:r>
              <a:rPr lang="pt-BR" sz="1400" dirty="0" smtClean="0"/>
              <a:t> </a:t>
            </a:r>
          </a:p>
          <a:p>
            <a:endParaRPr lang="pt-BR" sz="1400" dirty="0" smtClean="0"/>
          </a:p>
          <a:p>
            <a:endParaRPr lang="pt-BR" dirty="0"/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1763688" y="676257"/>
            <a:ext cx="7380312" cy="646331"/>
          </a:xfrm>
          <a:prstGeom prst="rect">
            <a:avLst/>
          </a:prstGeom>
          <a:noFill/>
          <a:ln>
            <a:headEnd/>
            <a:tailEnd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pt-BR" b="1" dirty="0" smtClean="0">
                <a:solidFill>
                  <a:schemeClr val="tx1"/>
                </a:solidFill>
              </a:rPr>
              <a:t>Número de óbitos por intervenção legal por faixa etária/ Sexo- Estado do RJ- 2015 e 2016</a:t>
            </a:r>
            <a:endParaRPr kumimoji="0" lang="pt-BR" sz="1600" b="1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Tabela 5"/>
          <p:cNvGraphicFramePr>
            <a:graphicFrameLocks noGrp="1"/>
          </p:cNvGraphicFramePr>
          <p:nvPr/>
        </p:nvGraphicFramePr>
        <p:xfrm>
          <a:off x="827584" y="1484784"/>
          <a:ext cx="6768750" cy="4032454"/>
        </p:xfrm>
        <a:graphic>
          <a:graphicData uri="http://schemas.openxmlformats.org/drawingml/2006/table">
            <a:tbl>
              <a:tblPr/>
              <a:tblGrid>
                <a:gridCol w="1353750"/>
                <a:gridCol w="1353750"/>
                <a:gridCol w="1353750"/>
                <a:gridCol w="1353750"/>
                <a:gridCol w="1353750"/>
              </a:tblGrid>
              <a:tr h="312593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Faixa etária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Sexo M 2015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Sexo M 2016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Sexo F </a:t>
                      </a:r>
                      <a:r>
                        <a:rPr lang="pt-BR" sz="1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2015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Sexo F2016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822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10-14a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  <a:tr h="34385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15-19a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385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20-29a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144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</a:tr>
              <a:tr h="34385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30-39a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385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40-49a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  <a:tr h="34385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50-59a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385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60-69a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  <a:tr h="34385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70-79a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385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80 e+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  <a:tr h="32822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IGN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259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Total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279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139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0845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3568" y="2204864"/>
            <a:ext cx="7957196" cy="1584176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pt-BR" sz="2000" b="1" dirty="0" smtClean="0">
                <a:solidFill>
                  <a:srgbClr val="A7379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/>
            </a:r>
            <a:br>
              <a:rPr lang="pt-BR" sz="2000" b="1" dirty="0" smtClean="0">
                <a:solidFill>
                  <a:srgbClr val="A7379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</a:br>
            <a:r>
              <a:rPr lang="pt-BR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VIVA SINAN – Resultados</a:t>
            </a:r>
            <a:br>
              <a:rPr lang="pt-BR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</a:br>
            <a:r>
              <a:rPr lang="pt-BR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Rio de Janeiro </a:t>
            </a:r>
            <a:br>
              <a:rPr lang="pt-BR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</a:br>
            <a:r>
              <a:rPr lang="pt-BR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2015-2016</a:t>
            </a:r>
            <a:endParaRPr lang="pt-BR" sz="2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4649788"/>
            <a:ext cx="2065337" cy="201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4067944" y="6237312"/>
            <a:ext cx="5076056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pt-BR" b="1" dirty="0" smtClean="0"/>
              <a:t>Fonte: SinanNet( base atualizada em 19/04/2017)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42679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683568" y="1412776"/>
            <a:ext cx="7920880" cy="44644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000" b="1" i="1" dirty="0" smtClean="0">
                <a:solidFill>
                  <a:schemeClr val="tx1"/>
                </a:solidFill>
              </a:rPr>
              <a:t>Obrigada !</a:t>
            </a:r>
          </a:p>
          <a:p>
            <a:pPr algn="ctr"/>
            <a:r>
              <a:rPr lang="pt-BR" sz="3200" b="1" i="1" dirty="0" smtClean="0">
                <a:solidFill>
                  <a:schemeClr val="tx1"/>
                </a:solidFill>
              </a:rPr>
              <a:t>Área  técnica de Notificação e Prevenção de Violência e Acidentes</a:t>
            </a:r>
          </a:p>
          <a:p>
            <a:pPr algn="ctr"/>
            <a:r>
              <a:rPr lang="pt-BR" sz="3200" b="1" i="1" dirty="0" smtClean="0">
                <a:solidFill>
                  <a:schemeClr val="tx1"/>
                </a:solidFill>
                <a:hlinkClick r:id="rId2"/>
              </a:rPr>
              <a:t>apav@saude.rj.gov.br</a:t>
            </a:r>
            <a:endParaRPr lang="pt-BR" sz="3200" b="1" i="1" dirty="0" smtClean="0">
              <a:solidFill>
                <a:schemeClr val="tx1"/>
              </a:solidFill>
            </a:endParaRPr>
          </a:p>
          <a:p>
            <a:pPr algn="ctr"/>
            <a:r>
              <a:rPr lang="pt-BR" sz="3200" b="1" i="1" smtClean="0">
                <a:solidFill>
                  <a:schemeClr val="tx1"/>
                </a:solidFill>
              </a:rPr>
              <a:t>DIVDANT/SVEA/SVS/SES</a:t>
            </a:r>
            <a:endParaRPr lang="pt-BR" sz="3200" b="1" i="1" dirty="0" smtClean="0">
              <a:solidFill>
                <a:schemeClr val="tx1"/>
              </a:solidFill>
            </a:endParaRPr>
          </a:p>
          <a:p>
            <a:pPr algn="ctr"/>
            <a:r>
              <a:rPr lang="pt-BR" sz="3200" b="1" i="1" dirty="0" err="1" smtClean="0">
                <a:solidFill>
                  <a:schemeClr val="tx1"/>
                </a:solidFill>
              </a:rPr>
              <a:t>Tel</a:t>
            </a:r>
            <a:r>
              <a:rPr lang="pt-BR" sz="3200" b="1" i="1" dirty="0" smtClean="0">
                <a:solidFill>
                  <a:schemeClr val="tx1"/>
                </a:solidFill>
              </a:rPr>
              <a:t>: 21/ 2333-3879, 2333-3889</a:t>
            </a:r>
          </a:p>
          <a:p>
            <a:pPr algn="ctr"/>
            <a:r>
              <a:rPr lang="pt-BR" sz="3200" b="1" i="1" dirty="0" smtClean="0">
                <a:solidFill>
                  <a:schemeClr val="tx1"/>
                </a:solidFill>
              </a:rPr>
              <a:t>Sala- 406 </a:t>
            </a:r>
            <a:endParaRPr lang="pt-BR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95457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2708920"/>
            <a:ext cx="7920880" cy="1872208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pt-BR" sz="2000" b="1" dirty="0" smtClean="0">
                <a:solidFill>
                  <a:srgbClr val="A7379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/>
            </a:r>
            <a:br>
              <a:rPr lang="pt-BR" sz="2000" b="1" dirty="0" smtClean="0">
                <a:solidFill>
                  <a:srgbClr val="A7379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</a:br>
            <a:r>
              <a:rPr lang="pt-BR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DADOS GERAIS</a:t>
            </a:r>
            <a:endParaRPr lang="pt-BR" sz="2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4649788"/>
            <a:ext cx="2065337" cy="201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42679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1547664" y="980728"/>
            <a:ext cx="7128792" cy="584775"/>
          </a:xfrm>
          <a:prstGeom prst="rect">
            <a:avLst/>
          </a:prstGeom>
          <a:noFill/>
          <a:ln>
            <a:headEnd/>
            <a:tailEnd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pt-BR" sz="16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Número  de notificações de  violência interpessoal/autoprovocada no estado do Rio de Janeiro por ano – 2009 a 2017</a:t>
            </a:r>
            <a:endParaRPr kumimoji="0" lang="pt-BR" sz="1600" b="1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971600" y="6237312"/>
            <a:ext cx="2425664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dirty="0" smtClean="0"/>
              <a:t>N=130392 Fonte: SinanNet</a:t>
            </a:r>
          </a:p>
          <a:p>
            <a:endParaRPr lang="pt-BR" dirty="0"/>
          </a:p>
        </p:txBody>
      </p:sp>
      <p:graphicFrame>
        <p:nvGraphicFramePr>
          <p:cNvPr id="5" name="Gráfico 4"/>
          <p:cNvGraphicFramePr/>
          <p:nvPr>
            <p:extLst>
              <p:ext uri="{D42A27DB-BD31-4B8C-83A1-F6EECF244321}">
                <p14:modId xmlns:p14="http://schemas.microsoft.com/office/powerpoint/2010/main" val="4058775261"/>
              </p:ext>
            </p:extLst>
          </p:nvPr>
        </p:nvGraphicFramePr>
        <p:xfrm>
          <a:off x="827584" y="1844824"/>
          <a:ext cx="7272808" cy="39644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670845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1691680" y="671935"/>
            <a:ext cx="7452320" cy="830997"/>
          </a:xfrm>
          <a:prstGeom prst="rect">
            <a:avLst/>
          </a:prstGeom>
          <a:noFill/>
          <a:ln>
            <a:headEnd/>
            <a:tailEnd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pt-BR" sz="16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Número</a:t>
            </a:r>
            <a:r>
              <a:rPr kumimoji="0" lang="pt-BR" sz="1600" b="1" i="0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pt-BR" sz="16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de unidades </a:t>
            </a:r>
            <a:r>
              <a:rPr lang="pt-BR" sz="1600" b="1" dirty="0" smtClean="0">
                <a:solidFill>
                  <a:schemeClr val="tx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n</a:t>
            </a:r>
            <a:r>
              <a:rPr kumimoji="0" lang="pt-BR" sz="16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otificadoras de violência interpessoal/autoprovocada </a:t>
            </a:r>
            <a:r>
              <a:rPr lang="pt-BR" sz="1600" b="1" dirty="0" smtClean="0">
                <a:solidFill>
                  <a:schemeClr val="tx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p</a:t>
            </a:r>
            <a:r>
              <a:rPr kumimoji="0" lang="pt-BR" sz="16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or regiões do estado do Rio de Janeiro – 2015</a:t>
            </a:r>
            <a:r>
              <a:rPr kumimoji="0" lang="pt-BR" sz="1600" b="1" i="0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e</a:t>
            </a:r>
            <a:r>
              <a:rPr kumimoji="0" lang="pt-BR" sz="16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2016</a:t>
            </a:r>
            <a:endParaRPr kumimoji="0" lang="pt-BR" sz="1600" b="1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980416" y="6093296"/>
            <a:ext cx="35915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/>
              <a:t>Fonte: SinanNet</a:t>
            </a:r>
          </a:p>
          <a:p>
            <a:endParaRPr lang="pt-BR" dirty="0"/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0581565"/>
              </p:ext>
            </p:extLst>
          </p:nvPr>
        </p:nvGraphicFramePr>
        <p:xfrm>
          <a:off x="755576" y="1556789"/>
          <a:ext cx="8136903" cy="432048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80448"/>
                <a:gridCol w="1751203"/>
                <a:gridCol w="1485868"/>
                <a:gridCol w="1698136"/>
                <a:gridCol w="1521248"/>
              </a:tblGrid>
              <a:tr h="39277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chemeClr val="tx1"/>
                          </a:solidFill>
                          <a:effectLst/>
                        </a:rPr>
                        <a:t>Regiões</a:t>
                      </a:r>
                      <a:endParaRPr lang="pt-BR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chemeClr val="tx1"/>
                          </a:solidFill>
                          <a:effectLst/>
                        </a:rPr>
                        <a:t>Unid. notific 2015</a:t>
                      </a:r>
                      <a:endParaRPr lang="pt-BR" sz="14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chemeClr val="tx1"/>
                          </a:solidFill>
                          <a:effectLst/>
                        </a:rPr>
                        <a:t>N Notific 2015</a:t>
                      </a:r>
                      <a:endParaRPr lang="pt-BR" sz="14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chemeClr val="tx1"/>
                          </a:solidFill>
                          <a:effectLst/>
                        </a:rPr>
                        <a:t>Unid notific 2016</a:t>
                      </a:r>
                      <a:endParaRPr lang="pt-BR" sz="14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chemeClr val="tx1"/>
                          </a:solidFill>
                          <a:effectLst/>
                        </a:rPr>
                        <a:t>N Notific 2016</a:t>
                      </a:r>
                      <a:endParaRPr lang="pt-BR" sz="14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39277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chemeClr val="tx1"/>
                          </a:solidFill>
                          <a:effectLst/>
                        </a:rPr>
                        <a:t>Baía da Ilha Grande</a:t>
                      </a:r>
                      <a:endParaRPr lang="pt-BR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chemeClr val="tx1"/>
                          </a:solidFill>
                          <a:effectLst/>
                        </a:rPr>
                        <a:t>12</a:t>
                      </a:r>
                      <a:endParaRPr lang="pt-BR" sz="14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chemeClr val="tx1"/>
                          </a:solidFill>
                          <a:effectLst/>
                        </a:rPr>
                        <a:t>498</a:t>
                      </a:r>
                      <a:endParaRPr lang="pt-BR" sz="14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chemeClr val="tx1"/>
                          </a:solidFill>
                          <a:effectLst/>
                        </a:rPr>
                        <a:t>18</a:t>
                      </a:r>
                      <a:endParaRPr lang="pt-BR" sz="14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chemeClr val="tx1"/>
                          </a:solidFill>
                          <a:effectLst/>
                        </a:rPr>
                        <a:t>773</a:t>
                      </a:r>
                      <a:endParaRPr lang="pt-BR" sz="14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39277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chemeClr val="tx1"/>
                          </a:solidFill>
                          <a:effectLst/>
                        </a:rPr>
                        <a:t>Baixada Litorânea</a:t>
                      </a:r>
                      <a:endParaRPr lang="pt-BR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chemeClr val="tx1"/>
                          </a:solidFill>
                          <a:effectLst/>
                        </a:rPr>
                        <a:t>38</a:t>
                      </a:r>
                      <a:endParaRPr lang="pt-BR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chemeClr val="tx1"/>
                          </a:solidFill>
                          <a:effectLst/>
                        </a:rPr>
                        <a:t>1328</a:t>
                      </a:r>
                      <a:endParaRPr lang="pt-BR" sz="14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chemeClr val="tx1"/>
                          </a:solidFill>
                          <a:effectLst/>
                        </a:rPr>
                        <a:t>33</a:t>
                      </a:r>
                      <a:endParaRPr lang="pt-BR" sz="14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chemeClr val="tx1"/>
                          </a:solidFill>
                          <a:effectLst/>
                        </a:rPr>
                        <a:t>1246</a:t>
                      </a:r>
                      <a:endParaRPr lang="pt-BR" sz="14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39277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chemeClr val="tx1"/>
                          </a:solidFill>
                          <a:effectLst/>
                        </a:rPr>
                        <a:t>Centro-Sul</a:t>
                      </a:r>
                      <a:endParaRPr lang="pt-BR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chemeClr val="tx1"/>
                          </a:solidFill>
                          <a:effectLst/>
                        </a:rPr>
                        <a:t>9</a:t>
                      </a:r>
                      <a:endParaRPr lang="pt-BR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chemeClr val="tx1"/>
                          </a:solidFill>
                          <a:effectLst/>
                        </a:rPr>
                        <a:t>51</a:t>
                      </a:r>
                      <a:endParaRPr lang="pt-BR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chemeClr val="tx1"/>
                          </a:solidFill>
                          <a:effectLst/>
                        </a:rPr>
                        <a:t>13</a:t>
                      </a:r>
                      <a:endParaRPr lang="pt-BR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chemeClr val="tx1"/>
                          </a:solidFill>
                          <a:effectLst/>
                        </a:rPr>
                        <a:t>353</a:t>
                      </a:r>
                      <a:endParaRPr lang="pt-BR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solidFill>
                      <a:schemeClr val="accent2"/>
                    </a:solidFill>
                  </a:tcPr>
                </a:tc>
              </a:tr>
              <a:tr h="39277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chemeClr val="tx1"/>
                          </a:solidFill>
                          <a:effectLst/>
                        </a:rPr>
                        <a:t>Médio Paraíba</a:t>
                      </a:r>
                      <a:endParaRPr lang="pt-BR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chemeClr val="tx1"/>
                          </a:solidFill>
                          <a:effectLst/>
                        </a:rPr>
                        <a:t>40</a:t>
                      </a:r>
                      <a:endParaRPr lang="pt-BR" sz="14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chemeClr val="tx1"/>
                          </a:solidFill>
                          <a:effectLst/>
                        </a:rPr>
                        <a:t>937</a:t>
                      </a:r>
                      <a:endParaRPr lang="pt-BR" sz="14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chemeClr val="tx1"/>
                          </a:solidFill>
                          <a:effectLst/>
                        </a:rPr>
                        <a:t>38</a:t>
                      </a:r>
                      <a:endParaRPr lang="pt-BR" sz="14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chemeClr val="tx1"/>
                          </a:solidFill>
                          <a:effectLst/>
                        </a:rPr>
                        <a:t>1025</a:t>
                      </a:r>
                      <a:endParaRPr lang="pt-BR" sz="14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39277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chemeClr val="tx1"/>
                          </a:solidFill>
                          <a:effectLst/>
                        </a:rPr>
                        <a:t>Metropolitana I </a:t>
                      </a:r>
                      <a:endParaRPr lang="pt-BR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chemeClr val="tx1"/>
                          </a:solidFill>
                          <a:effectLst/>
                        </a:rPr>
                        <a:t>392</a:t>
                      </a:r>
                      <a:endParaRPr lang="pt-BR" sz="14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chemeClr val="tx1"/>
                          </a:solidFill>
                          <a:effectLst/>
                        </a:rPr>
                        <a:t>17886</a:t>
                      </a:r>
                      <a:endParaRPr lang="pt-BR" sz="14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chemeClr val="tx1"/>
                          </a:solidFill>
                          <a:effectLst/>
                        </a:rPr>
                        <a:t>437</a:t>
                      </a:r>
                      <a:endParaRPr lang="pt-BR" sz="14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chemeClr val="tx1"/>
                          </a:solidFill>
                          <a:effectLst/>
                        </a:rPr>
                        <a:t>13601</a:t>
                      </a:r>
                      <a:endParaRPr lang="pt-BR" sz="14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39277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chemeClr val="tx1"/>
                          </a:solidFill>
                          <a:effectLst/>
                        </a:rPr>
                        <a:t>Metropolitana II</a:t>
                      </a:r>
                      <a:endParaRPr lang="pt-BR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chemeClr val="tx1"/>
                          </a:solidFill>
                          <a:effectLst/>
                        </a:rPr>
                        <a:t>62</a:t>
                      </a:r>
                      <a:endParaRPr lang="pt-BR" sz="14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chemeClr val="tx1"/>
                          </a:solidFill>
                          <a:effectLst/>
                        </a:rPr>
                        <a:t>1585</a:t>
                      </a:r>
                      <a:endParaRPr lang="pt-BR" sz="14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chemeClr val="tx1"/>
                          </a:solidFill>
                          <a:effectLst/>
                        </a:rPr>
                        <a:t>58</a:t>
                      </a:r>
                      <a:endParaRPr lang="pt-BR" sz="14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chemeClr val="tx1"/>
                          </a:solidFill>
                          <a:effectLst/>
                        </a:rPr>
                        <a:t>1227</a:t>
                      </a:r>
                      <a:endParaRPr lang="pt-BR" sz="14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39277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chemeClr val="tx1"/>
                          </a:solidFill>
                          <a:effectLst/>
                        </a:rPr>
                        <a:t>Noroeste</a:t>
                      </a:r>
                      <a:endParaRPr lang="pt-BR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chemeClr val="tx1"/>
                          </a:solidFill>
                          <a:effectLst/>
                        </a:rPr>
                        <a:t>45</a:t>
                      </a:r>
                      <a:endParaRPr lang="pt-BR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chemeClr val="tx1"/>
                          </a:solidFill>
                          <a:effectLst/>
                        </a:rPr>
                        <a:t>221</a:t>
                      </a:r>
                      <a:endParaRPr lang="pt-BR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chemeClr val="tx1"/>
                          </a:solidFill>
                          <a:effectLst/>
                        </a:rPr>
                        <a:t>32</a:t>
                      </a:r>
                      <a:endParaRPr lang="pt-BR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chemeClr val="tx1"/>
                          </a:solidFill>
                          <a:effectLst/>
                        </a:rPr>
                        <a:t>244</a:t>
                      </a:r>
                      <a:endParaRPr lang="pt-BR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solidFill>
                      <a:schemeClr val="accent2"/>
                    </a:solidFill>
                  </a:tcPr>
                </a:tc>
              </a:tr>
              <a:tr h="39277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chemeClr val="tx1"/>
                          </a:solidFill>
                          <a:effectLst/>
                        </a:rPr>
                        <a:t>Norte</a:t>
                      </a:r>
                      <a:endParaRPr lang="pt-BR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chemeClr val="tx1"/>
                          </a:solidFill>
                          <a:effectLst/>
                        </a:rPr>
                        <a:t>26</a:t>
                      </a:r>
                      <a:endParaRPr lang="pt-BR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chemeClr val="tx1"/>
                          </a:solidFill>
                          <a:effectLst/>
                        </a:rPr>
                        <a:t>2089</a:t>
                      </a:r>
                      <a:endParaRPr lang="pt-BR" sz="14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chemeClr val="tx1"/>
                          </a:solidFill>
                          <a:effectLst/>
                        </a:rPr>
                        <a:t>27</a:t>
                      </a:r>
                      <a:endParaRPr lang="pt-BR" sz="14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chemeClr val="tx1"/>
                          </a:solidFill>
                          <a:effectLst/>
                        </a:rPr>
                        <a:t>1938</a:t>
                      </a:r>
                      <a:endParaRPr lang="pt-BR" sz="14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39277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chemeClr val="tx1"/>
                          </a:solidFill>
                          <a:effectLst/>
                        </a:rPr>
                        <a:t>Serrana</a:t>
                      </a:r>
                      <a:endParaRPr lang="pt-BR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chemeClr val="tx1"/>
                          </a:solidFill>
                          <a:effectLst/>
                        </a:rPr>
                        <a:t>50</a:t>
                      </a:r>
                      <a:endParaRPr lang="pt-BR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chemeClr val="tx1"/>
                          </a:solidFill>
                          <a:effectLst/>
                        </a:rPr>
                        <a:t>1141</a:t>
                      </a:r>
                      <a:endParaRPr lang="pt-BR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chemeClr val="tx1"/>
                          </a:solidFill>
                          <a:effectLst/>
                        </a:rPr>
                        <a:t>46</a:t>
                      </a:r>
                      <a:endParaRPr lang="pt-BR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chemeClr val="tx1"/>
                          </a:solidFill>
                          <a:effectLst/>
                        </a:rPr>
                        <a:t>1115</a:t>
                      </a:r>
                      <a:endParaRPr lang="pt-BR" sz="14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39277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chemeClr val="tx1"/>
                          </a:solidFill>
                          <a:effectLst/>
                        </a:rPr>
                        <a:t>Total</a:t>
                      </a:r>
                      <a:endParaRPr lang="pt-BR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chemeClr val="tx1"/>
                          </a:solidFill>
                          <a:effectLst/>
                        </a:rPr>
                        <a:t>674</a:t>
                      </a:r>
                      <a:endParaRPr lang="pt-BR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chemeClr val="tx1"/>
                          </a:solidFill>
                          <a:effectLst/>
                        </a:rPr>
                        <a:t>25736</a:t>
                      </a:r>
                      <a:endParaRPr lang="pt-BR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chemeClr val="tx1"/>
                          </a:solidFill>
                          <a:effectLst/>
                        </a:rPr>
                        <a:t>702</a:t>
                      </a:r>
                      <a:endParaRPr lang="pt-BR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chemeClr val="tx1"/>
                          </a:solidFill>
                          <a:effectLst/>
                        </a:rPr>
                        <a:t>20407</a:t>
                      </a:r>
                      <a:endParaRPr lang="pt-BR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0845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1691680" y="674535"/>
            <a:ext cx="6840760" cy="584775"/>
          </a:xfrm>
          <a:prstGeom prst="rect">
            <a:avLst/>
          </a:prstGeom>
          <a:noFill/>
          <a:ln>
            <a:headEnd/>
            <a:tailEnd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pt-BR" sz="16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Número  de notificações de  violência interpessoal/autoprovocada </a:t>
            </a:r>
            <a:r>
              <a:rPr lang="pt-BR" sz="1600" b="1" dirty="0" smtClean="0">
                <a:solidFill>
                  <a:schemeClr val="tx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p</a:t>
            </a:r>
            <a:r>
              <a:rPr kumimoji="0" lang="pt-BR" sz="16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or Regiões do estado do Rio de Janeiro/ano – 2015</a:t>
            </a:r>
            <a:r>
              <a:rPr kumimoji="0" lang="pt-BR" sz="1600" b="1" i="0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e</a:t>
            </a:r>
            <a:r>
              <a:rPr kumimoji="0" lang="pt-BR" sz="16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2016</a:t>
            </a:r>
            <a:endParaRPr kumimoji="0" lang="pt-BR" sz="1600" b="1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980416" y="6093296"/>
            <a:ext cx="3591584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400" dirty="0" smtClean="0"/>
          </a:p>
          <a:p>
            <a:r>
              <a:rPr lang="pt-BR" sz="1400" dirty="0" smtClean="0"/>
              <a:t>  Fonte: SinanNet</a:t>
            </a:r>
          </a:p>
          <a:p>
            <a:endParaRPr lang="pt-BR" dirty="0"/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9139235"/>
              </p:ext>
            </p:extLst>
          </p:nvPr>
        </p:nvGraphicFramePr>
        <p:xfrm>
          <a:off x="827584" y="1484778"/>
          <a:ext cx="7488833" cy="432048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45387"/>
                <a:gridCol w="919023"/>
                <a:gridCol w="556252"/>
                <a:gridCol w="991578"/>
                <a:gridCol w="1176593"/>
              </a:tblGrid>
              <a:tr h="3323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chemeClr val="tx1"/>
                          </a:solidFill>
                          <a:effectLst/>
                        </a:rPr>
                        <a:t>Tipo Unidade  Notificadora</a:t>
                      </a:r>
                      <a:endParaRPr lang="pt-BR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chemeClr val="tx1"/>
                          </a:solidFill>
                          <a:effectLst/>
                        </a:rPr>
                        <a:t>2015</a:t>
                      </a:r>
                      <a:endParaRPr lang="pt-BR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chemeClr val="tx1"/>
                          </a:solidFill>
                          <a:effectLst/>
                        </a:rPr>
                        <a:t>%</a:t>
                      </a:r>
                      <a:endParaRPr lang="pt-BR" sz="16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chemeClr val="tx1"/>
                          </a:solidFill>
                          <a:effectLst/>
                        </a:rPr>
                        <a:t>2016</a:t>
                      </a:r>
                      <a:endParaRPr lang="pt-BR" sz="16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chemeClr val="tx1"/>
                          </a:solidFill>
                          <a:effectLst/>
                        </a:rPr>
                        <a:t>%</a:t>
                      </a:r>
                      <a:endParaRPr lang="pt-BR" sz="16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3323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chemeClr val="tx1"/>
                          </a:solidFill>
                          <a:effectLst/>
                        </a:rPr>
                        <a:t>Hospital geral</a:t>
                      </a:r>
                      <a:endParaRPr lang="pt-BR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chemeClr val="tx1"/>
                          </a:solidFill>
                          <a:effectLst/>
                        </a:rPr>
                        <a:t>15063</a:t>
                      </a:r>
                      <a:endParaRPr lang="pt-BR" sz="16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chemeClr val="tx1"/>
                          </a:solidFill>
                          <a:effectLst/>
                        </a:rPr>
                        <a:t>58%</a:t>
                      </a:r>
                      <a:endParaRPr lang="pt-BR" sz="16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chemeClr val="tx1"/>
                          </a:solidFill>
                          <a:effectLst/>
                        </a:rPr>
                        <a:t>9356</a:t>
                      </a:r>
                      <a:endParaRPr lang="pt-BR" sz="16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chemeClr val="tx1"/>
                          </a:solidFill>
                          <a:effectLst/>
                        </a:rPr>
                        <a:t>44,5%</a:t>
                      </a:r>
                      <a:endParaRPr lang="pt-BR" sz="16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3323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chemeClr val="tx1"/>
                          </a:solidFill>
                          <a:effectLst/>
                        </a:rPr>
                        <a:t>Pronto atendimento</a:t>
                      </a:r>
                      <a:endParaRPr lang="pt-BR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chemeClr val="tx1"/>
                          </a:solidFill>
                          <a:effectLst/>
                        </a:rPr>
                        <a:t>4426</a:t>
                      </a:r>
                      <a:endParaRPr lang="pt-BR" sz="16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chemeClr val="tx1"/>
                          </a:solidFill>
                          <a:effectLst/>
                        </a:rPr>
                        <a:t>17%</a:t>
                      </a:r>
                      <a:endParaRPr lang="pt-BR" sz="16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chemeClr val="tx1"/>
                          </a:solidFill>
                          <a:effectLst/>
                        </a:rPr>
                        <a:t>4846</a:t>
                      </a:r>
                      <a:endParaRPr lang="pt-BR" sz="16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chemeClr val="tx1"/>
                          </a:solidFill>
                          <a:effectLst/>
                        </a:rPr>
                        <a:t>23%</a:t>
                      </a:r>
                      <a:endParaRPr lang="pt-BR" sz="16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3323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chemeClr val="tx1"/>
                          </a:solidFill>
                          <a:effectLst/>
                        </a:rPr>
                        <a:t>Centro de saúde/Unidade básica</a:t>
                      </a:r>
                      <a:endParaRPr lang="pt-BR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chemeClr val="tx1"/>
                          </a:solidFill>
                          <a:effectLst/>
                        </a:rPr>
                        <a:t>1750</a:t>
                      </a:r>
                      <a:endParaRPr lang="pt-BR" sz="16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chemeClr val="tx1"/>
                          </a:solidFill>
                          <a:effectLst/>
                        </a:rPr>
                        <a:t>7%</a:t>
                      </a:r>
                      <a:endParaRPr lang="pt-BR" sz="16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chemeClr val="tx1"/>
                          </a:solidFill>
                          <a:effectLst/>
                        </a:rPr>
                        <a:t>1961</a:t>
                      </a:r>
                      <a:endParaRPr lang="pt-BR" sz="16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chemeClr val="tx1"/>
                          </a:solidFill>
                          <a:effectLst/>
                        </a:rPr>
                        <a:t>9,3%</a:t>
                      </a:r>
                      <a:endParaRPr lang="pt-BR" sz="16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3323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chemeClr val="tx1"/>
                          </a:solidFill>
                          <a:effectLst/>
                        </a:rPr>
                        <a:t>Pronto socorro geral</a:t>
                      </a:r>
                      <a:endParaRPr lang="pt-BR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chemeClr val="tx1"/>
                          </a:solidFill>
                          <a:effectLst/>
                        </a:rPr>
                        <a:t>1675</a:t>
                      </a:r>
                      <a:endParaRPr lang="pt-BR" sz="16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chemeClr val="tx1"/>
                          </a:solidFill>
                          <a:effectLst/>
                        </a:rPr>
                        <a:t>6,5%</a:t>
                      </a:r>
                      <a:endParaRPr lang="pt-BR" sz="16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chemeClr val="tx1"/>
                          </a:solidFill>
                          <a:effectLst/>
                        </a:rPr>
                        <a:t>1497</a:t>
                      </a:r>
                      <a:endParaRPr lang="pt-BR" sz="16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chemeClr val="tx1"/>
                          </a:solidFill>
                          <a:effectLst/>
                        </a:rPr>
                        <a:t>7%</a:t>
                      </a:r>
                      <a:endParaRPr lang="pt-BR" sz="16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3323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chemeClr val="tx1"/>
                          </a:solidFill>
                          <a:effectLst/>
                        </a:rPr>
                        <a:t>Hospital especializado</a:t>
                      </a:r>
                      <a:endParaRPr lang="pt-BR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chemeClr val="tx1"/>
                          </a:solidFill>
                          <a:effectLst/>
                        </a:rPr>
                        <a:t>639</a:t>
                      </a:r>
                      <a:endParaRPr lang="pt-BR" sz="16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chemeClr val="tx1"/>
                          </a:solidFill>
                          <a:effectLst/>
                        </a:rPr>
                        <a:t>2,4%</a:t>
                      </a:r>
                      <a:endParaRPr lang="pt-BR" sz="16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chemeClr val="tx1"/>
                          </a:solidFill>
                          <a:effectLst/>
                        </a:rPr>
                        <a:t>652</a:t>
                      </a:r>
                      <a:endParaRPr lang="pt-BR" sz="16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chemeClr val="tx1"/>
                          </a:solidFill>
                          <a:effectLst/>
                        </a:rPr>
                        <a:t>3%</a:t>
                      </a:r>
                      <a:endParaRPr lang="pt-BR" sz="16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3323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chemeClr val="tx1"/>
                          </a:solidFill>
                          <a:effectLst/>
                        </a:rPr>
                        <a:t>Posto de saúde</a:t>
                      </a:r>
                      <a:endParaRPr lang="pt-BR" sz="16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chemeClr val="tx1"/>
                          </a:solidFill>
                          <a:effectLst/>
                        </a:rPr>
                        <a:t>435</a:t>
                      </a:r>
                      <a:endParaRPr lang="pt-BR" sz="16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chemeClr val="tx1"/>
                          </a:solidFill>
                          <a:effectLst/>
                        </a:rPr>
                        <a:t>2%</a:t>
                      </a:r>
                      <a:endParaRPr lang="pt-BR" sz="16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chemeClr val="tx1"/>
                          </a:solidFill>
                          <a:effectLst/>
                        </a:rPr>
                        <a:t>316</a:t>
                      </a:r>
                      <a:endParaRPr lang="pt-BR" sz="16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chemeClr val="tx1"/>
                          </a:solidFill>
                          <a:effectLst/>
                        </a:rPr>
                        <a:t>1,5%</a:t>
                      </a:r>
                      <a:endParaRPr lang="pt-BR" sz="16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3323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chemeClr val="tx1"/>
                          </a:solidFill>
                          <a:effectLst/>
                        </a:rPr>
                        <a:t>Policlínica</a:t>
                      </a:r>
                      <a:endParaRPr lang="pt-BR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chemeClr val="tx1"/>
                          </a:solidFill>
                          <a:effectLst/>
                        </a:rPr>
                        <a:t>267</a:t>
                      </a:r>
                      <a:endParaRPr lang="pt-BR" sz="16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chemeClr val="tx1"/>
                          </a:solidFill>
                          <a:effectLst/>
                        </a:rPr>
                        <a:t>1%</a:t>
                      </a:r>
                      <a:endParaRPr lang="pt-BR" sz="16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chemeClr val="tx1"/>
                          </a:solidFill>
                          <a:effectLst/>
                        </a:rPr>
                        <a:t>348</a:t>
                      </a:r>
                      <a:endParaRPr lang="pt-BR" sz="16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chemeClr val="tx1"/>
                          </a:solidFill>
                          <a:effectLst/>
                        </a:rPr>
                        <a:t>1,6%</a:t>
                      </a:r>
                      <a:endParaRPr lang="pt-BR" sz="16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3323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chemeClr val="tx1"/>
                          </a:solidFill>
                          <a:effectLst/>
                        </a:rPr>
                        <a:t>Unid. de vigilância em saúde</a:t>
                      </a:r>
                      <a:endParaRPr lang="pt-BR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chemeClr val="tx1"/>
                          </a:solidFill>
                          <a:effectLst/>
                        </a:rPr>
                        <a:t>392</a:t>
                      </a:r>
                      <a:endParaRPr lang="pt-BR" sz="16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chemeClr val="tx1"/>
                          </a:solidFill>
                          <a:effectLst/>
                        </a:rPr>
                        <a:t>1,5%</a:t>
                      </a:r>
                      <a:endParaRPr lang="pt-BR" sz="16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chemeClr val="tx1"/>
                          </a:solidFill>
                          <a:effectLst/>
                        </a:rPr>
                        <a:t>98</a:t>
                      </a:r>
                      <a:endParaRPr lang="pt-BR" sz="16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chemeClr val="tx1"/>
                          </a:solidFill>
                          <a:effectLst/>
                        </a:rPr>
                        <a:t>0%</a:t>
                      </a:r>
                      <a:endParaRPr lang="pt-BR" sz="16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3323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chemeClr val="tx1"/>
                          </a:solidFill>
                          <a:effectLst/>
                        </a:rPr>
                        <a:t>Secretaria de saúde</a:t>
                      </a:r>
                      <a:endParaRPr lang="pt-BR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chemeClr val="tx1"/>
                          </a:solidFill>
                          <a:effectLst/>
                        </a:rPr>
                        <a:t>57</a:t>
                      </a:r>
                      <a:endParaRPr lang="pt-BR" sz="16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chemeClr val="tx1"/>
                          </a:solidFill>
                          <a:effectLst/>
                        </a:rPr>
                        <a:t>0,2%</a:t>
                      </a:r>
                      <a:endParaRPr lang="pt-BR" sz="16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chemeClr val="tx1"/>
                          </a:solidFill>
                          <a:effectLst/>
                        </a:rPr>
                        <a:t>728</a:t>
                      </a:r>
                      <a:endParaRPr lang="pt-BR" sz="16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chemeClr val="tx1"/>
                          </a:solidFill>
                          <a:effectLst/>
                        </a:rPr>
                        <a:t>3%</a:t>
                      </a:r>
                      <a:endParaRPr lang="pt-BR" sz="16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3323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chemeClr val="tx1"/>
                          </a:solidFill>
                          <a:effectLst/>
                        </a:rPr>
                        <a:t>Não especificado</a:t>
                      </a:r>
                      <a:endParaRPr lang="pt-BR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chemeClr val="tx1"/>
                          </a:solidFill>
                          <a:effectLst/>
                        </a:rPr>
                        <a:t>367</a:t>
                      </a:r>
                      <a:endParaRPr lang="pt-BR" sz="16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chemeClr val="tx1"/>
                          </a:solidFill>
                          <a:effectLst/>
                        </a:rPr>
                        <a:t>1,4%</a:t>
                      </a:r>
                      <a:endParaRPr lang="pt-BR" sz="16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chemeClr val="tx1"/>
                          </a:solidFill>
                          <a:effectLst/>
                        </a:rPr>
                        <a:t>808</a:t>
                      </a:r>
                      <a:endParaRPr lang="pt-BR" sz="16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chemeClr val="tx1"/>
                          </a:solidFill>
                          <a:effectLst/>
                        </a:rPr>
                        <a:t>4%</a:t>
                      </a:r>
                      <a:endParaRPr lang="pt-BR" sz="16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3323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chemeClr val="tx1"/>
                          </a:solidFill>
                          <a:effectLst/>
                        </a:rPr>
                        <a:t>Outras unidades (menos de 1%)</a:t>
                      </a:r>
                      <a:endParaRPr lang="pt-BR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chemeClr val="tx1"/>
                          </a:solidFill>
                          <a:effectLst/>
                        </a:rPr>
                        <a:t>665</a:t>
                      </a:r>
                      <a:endParaRPr lang="pt-BR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chemeClr val="tx1"/>
                          </a:solidFill>
                          <a:effectLst/>
                        </a:rPr>
                        <a:t>2,5%</a:t>
                      </a:r>
                      <a:endParaRPr lang="pt-BR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chemeClr val="tx1"/>
                          </a:solidFill>
                          <a:effectLst/>
                        </a:rPr>
                        <a:t>372</a:t>
                      </a:r>
                      <a:endParaRPr lang="pt-BR" sz="16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chemeClr val="tx1"/>
                          </a:solidFill>
                          <a:effectLst/>
                        </a:rPr>
                        <a:t>2%</a:t>
                      </a:r>
                      <a:endParaRPr lang="pt-BR" sz="16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3323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chemeClr val="tx1"/>
                          </a:solidFill>
                          <a:effectLst/>
                        </a:rPr>
                        <a:t>Total</a:t>
                      </a:r>
                      <a:endParaRPr lang="pt-BR" sz="16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chemeClr val="tx1"/>
                          </a:solidFill>
                          <a:effectLst/>
                        </a:rPr>
                        <a:t>25736</a:t>
                      </a:r>
                      <a:endParaRPr lang="pt-BR" sz="16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chemeClr val="tx1"/>
                          </a:solidFill>
                          <a:effectLst/>
                        </a:rPr>
                        <a:t>100</a:t>
                      </a:r>
                      <a:endParaRPr lang="pt-BR" sz="16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chemeClr val="tx1"/>
                          </a:solidFill>
                          <a:effectLst/>
                        </a:rPr>
                        <a:t>20982</a:t>
                      </a:r>
                      <a:endParaRPr lang="pt-BR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chemeClr val="tx1"/>
                          </a:solidFill>
                          <a:effectLst/>
                        </a:rPr>
                        <a:t>100</a:t>
                      </a:r>
                      <a:endParaRPr lang="pt-BR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0845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55576" y="2420888"/>
            <a:ext cx="7957196" cy="1584176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lvl="0">
              <a:defRPr/>
            </a:pPr>
            <a:r>
              <a:rPr lang="pt-BR" sz="2000" b="1" dirty="0" smtClean="0">
                <a:solidFill>
                  <a:schemeClr val="tx1"/>
                </a:solidFill>
              </a:rPr>
              <a:t>NOTIFICAÇÃO INDIVIDUAL/DADOS DA PESSOA ATENDIDA</a:t>
            </a:r>
            <a:r>
              <a:rPr lang="pt-BR" sz="2000" dirty="0" smtClean="0"/>
              <a:t/>
            </a:r>
            <a:br>
              <a:rPr lang="pt-BR" sz="2000" dirty="0" smtClean="0"/>
            </a:br>
            <a:r>
              <a:rPr lang="pt-BR" sz="2000" b="1" dirty="0" smtClean="0">
                <a:solidFill>
                  <a:srgbClr val="A7379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/>
            </a:r>
            <a:br>
              <a:rPr lang="pt-BR" sz="2000" b="1" dirty="0" smtClean="0">
                <a:solidFill>
                  <a:srgbClr val="A7379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</a:br>
            <a:endParaRPr lang="pt-BR" sz="2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4649788"/>
            <a:ext cx="2065337" cy="201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42679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1627210" y="764704"/>
            <a:ext cx="7532778" cy="584775"/>
          </a:xfrm>
          <a:prstGeom prst="rect">
            <a:avLst/>
          </a:prstGeom>
          <a:noFill/>
          <a:ln>
            <a:headEnd/>
            <a:tailEnd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pt-BR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Notificações de violência interpessoal/autoprovocada por sexo/ano 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pt-BR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2015 e 2016-RJ</a:t>
            </a:r>
            <a:endParaRPr kumimoji="0" lang="pt-BR" sz="1600" b="1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980416" y="6093296"/>
            <a:ext cx="3591584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400" dirty="0" smtClean="0"/>
          </a:p>
          <a:p>
            <a:r>
              <a:rPr lang="pt-BR" sz="1400" dirty="0" smtClean="0"/>
              <a:t> Fonte: SinanNet</a:t>
            </a:r>
          </a:p>
          <a:p>
            <a:endParaRPr lang="pt-BR" dirty="0"/>
          </a:p>
        </p:txBody>
      </p:sp>
      <p:graphicFrame>
        <p:nvGraphicFramePr>
          <p:cNvPr id="8" name="Gráfico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11691404"/>
              </p:ext>
            </p:extLst>
          </p:nvPr>
        </p:nvGraphicFramePr>
        <p:xfrm>
          <a:off x="611560" y="1484784"/>
          <a:ext cx="8208912" cy="45365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670845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1183</TotalTime>
  <Words>1569</Words>
  <Application>Microsoft Office PowerPoint</Application>
  <PresentationFormat>Apresentação na tela (4:3)</PresentationFormat>
  <Paragraphs>686</Paragraphs>
  <Slides>30</Slides>
  <Notes>20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30</vt:i4>
      </vt:variant>
    </vt:vector>
  </HeadingPairs>
  <TitlesOfParts>
    <vt:vector size="31" baseType="lpstr">
      <vt:lpstr>1_Tema do Office</vt:lpstr>
      <vt:lpstr>Apresentação do PowerPoint</vt:lpstr>
      <vt:lpstr>DIVISÃO DE VIGILÂNCIA  DAS DOENÇAS E AGRAVOS NÃO TRANSMISSÍVIES E PROMOÇÃO DA SAUDE</vt:lpstr>
      <vt:lpstr> VIVA SINAN – Resultados Rio de Janeiro  2015-2016</vt:lpstr>
      <vt:lpstr> DADOS GERAIS</vt:lpstr>
      <vt:lpstr>Apresentação do PowerPoint</vt:lpstr>
      <vt:lpstr>Apresentação do PowerPoint</vt:lpstr>
      <vt:lpstr>Apresentação do PowerPoint</vt:lpstr>
      <vt:lpstr>NOTIFICAÇÃO INDIVIDUAL/DADOS DA PESSOA ATENDIDA 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 DADOS DA VIOLÊNCIA</vt:lpstr>
      <vt:lpstr>Apresentação do PowerPoint</vt:lpstr>
      <vt:lpstr>Apresentação do PowerPoint</vt:lpstr>
      <vt:lpstr>Apresentação do PowerPoint</vt:lpstr>
      <vt:lpstr> DADOS DO PROVÁVEL AUTOR DA VIOLÊNCIA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 DADOS DE MORTALIDADE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apav</dc:creator>
  <cp:lastModifiedBy>Eralda Ferreira da Silva</cp:lastModifiedBy>
  <cp:revision>113</cp:revision>
  <dcterms:created xsi:type="dcterms:W3CDTF">2017-08-16T17:48:01Z</dcterms:created>
  <dcterms:modified xsi:type="dcterms:W3CDTF">2017-08-30T12:40:30Z</dcterms:modified>
</cp:coreProperties>
</file>